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341" r:id="rId6"/>
    <p:sldId id="342" r:id="rId7"/>
    <p:sldId id="374" r:id="rId8"/>
    <p:sldId id="299" r:id="rId9"/>
    <p:sldId id="300" r:id="rId10"/>
    <p:sldId id="301" r:id="rId11"/>
    <p:sldId id="376" r:id="rId12"/>
    <p:sldId id="336" r:id="rId13"/>
    <p:sldId id="337" r:id="rId14"/>
    <p:sldId id="363" r:id="rId15"/>
    <p:sldId id="338" r:id="rId16"/>
    <p:sldId id="366" r:id="rId17"/>
    <p:sldId id="347" r:id="rId18"/>
    <p:sldId id="307" r:id="rId19"/>
    <p:sldId id="345" r:id="rId20"/>
    <p:sldId id="339" r:id="rId21"/>
    <p:sldId id="359" r:id="rId22"/>
    <p:sldId id="369" r:id="rId23"/>
    <p:sldId id="344" r:id="rId24"/>
    <p:sldId id="375" r:id="rId25"/>
    <p:sldId id="331" r:id="rId26"/>
    <p:sldId id="357" r:id="rId27"/>
    <p:sldId id="353" r:id="rId28"/>
    <p:sldId id="314" r:id="rId29"/>
    <p:sldId id="373" r:id="rId30"/>
    <p:sldId id="319" r:id="rId31"/>
    <p:sldId id="378" r:id="rId32"/>
    <p:sldId id="317" r:id="rId33"/>
    <p:sldId id="370" r:id="rId34"/>
    <p:sldId id="372" r:id="rId35"/>
    <p:sldId id="371" r:id="rId36"/>
    <p:sldId id="358" r:id="rId37"/>
    <p:sldId id="349" r:id="rId3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8431"/>
    <a:srgbClr val="005F71"/>
    <a:srgbClr val="00C0D6"/>
    <a:srgbClr val="F5B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4396" autoAdjust="0"/>
  </p:normalViewPr>
  <p:slideViewPr>
    <p:cSldViewPr>
      <p:cViewPr varScale="1">
        <p:scale>
          <a:sx n="83" d="100"/>
          <a:sy n="83" d="100"/>
        </p:scale>
        <p:origin x="1421" y="67"/>
      </p:cViewPr>
      <p:guideLst>
        <p:guide orient="horz" pos="1620"/>
        <p:guide pos="2880"/>
      </p:guideLst>
    </p:cSldViewPr>
  </p:slideViewPr>
  <p:notesTextViewPr>
    <p:cViewPr>
      <p:scale>
        <a:sx n="1" d="1"/>
        <a:sy n="1" d="1"/>
      </p:scale>
      <p:origin x="0" y="0"/>
    </p:cViewPr>
  </p:notesTextViewPr>
  <p:notesViewPr>
    <p:cSldViewPr>
      <p:cViewPr varScale="1">
        <p:scale>
          <a:sx n="84" d="100"/>
          <a:sy n="84" d="100"/>
        </p:scale>
        <p:origin x="-3768"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862" y="0"/>
            <a:ext cx="2946275" cy="496671"/>
          </a:xfrm>
          <a:prstGeom prst="rect">
            <a:avLst/>
          </a:prstGeom>
        </p:spPr>
        <p:txBody>
          <a:bodyPr vert="horz" lIns="91440" tIns="45720" rIns="91440" bIns="45720" rtlCol="0"/>
          <a:lstStyle>
            <a:lvl1pPr algn="r">
              <a:defRPr sz="1200"/>
            </a:lvl1pPr>
          </a:lstStyle>
          <a:p>
            <a:fld id="{4E4929F2-97ED-4BD2-B78E-2A37A3D3F7F6}" type="datetimeFigureOut">
              <a:rPr lang="en-US" smtClean="0"/>
              <a:t>10/27/2019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383" y="4715831"/>
            <a:ext cx="5436909" cy="44666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272"/>
            <a:ext cx="2946275" cy="4966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862" y="9428272"/>
            <a:ext cx="2946275" cy="496671"/>
          </a:xfrm>
          <a:prstGeom prst="rect">
            <a:avLst/>
          </a:prstGeom>
        </p:spPr>
        <p:txBody>
          <a:bodyPr vert="horz" lIns="91440" tIns="45720" rIns="91440" bIns="45720" rtlCol="0" anchor="b"/>
          <a:lstStyle>
            <a:lvl1pPr algn="r">
              <a:defRPr sz="1200"/>
            </a:lvl1pPr>
          </a:lstStyle>
          <a:p>
            <a:fld id="{5DEA06E9-11B6-4A99-A389-6EC303479928}" type="slidenum">
              <a:rPr lang="en-US" smtClean="0"/>
              <a:t>‹Nr.›</a:t>
            </a:fld>
            <a:endParaRPr lang="en-US"/>
          </a:p>
        </p:txBody>
      </p:sp>
    </p:spTree>
    <p:extLst>
      <p:ext uri="{BB962C8B-B14F-4D97-AF65-F5344CB8AC3E}">
        <p14:creationId xmlns:p14="http://schemas.microsoft.com/office/powerpoint/2010/main" val="110251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EA06E9-11B6-4A99-A389-6EC303479928}" type="slidenum">
              <a:rPr lang="en-US" smtClean="0"/>
              <a:t>1</a:t>
            </a:fld>
            <a:endParaRPr lang="en-US"/>
          </a:p>
        </p:txBody>
      </p:sp>
    </p:spTree>
    <p:extLst>
      <p:ext uri="{BB962C8B-B14F-4D97-AF65-F5344CB8AC3E}">
        <p14:creationId xmlns:p14="http://schemas.microsoft.com/office/powerpoint/2010/main" val="65555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Eines</a:t>
            </a:r>
            <a:r>
              <a:rPr lang="de-DE" baseline="0" dirty="0" smtClean="0"/>
              <a:t> der 17 Nachhaltigkeitsziele der Vereinten Nationen, die den Horizont bis 2030 aufspannen -  das Ziel #5 =  Geschlechtergerechtigkeit, nennt als Unterziel #5.3 ausdrücklich die „schädlichen Praktiken“ als zu beseitigende Hindernisse einer nachhaltigen, positiven Entwicklung.</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10</a:t>
            </a:fld>
            <a:endParaRPr lang="en-US"/>
          </a:p>
        </p:txBody>
      </p:sp>
    </p:spTree>
    <p:extLst>
      <p:ext uri="{BB962C8B-B14F-4D97-AF65-F5344CB8AC3E}">
        <p14:creationId xmlns:p14="http://schemas.microsoft.com/office/powerpoint/2010/main" val="352342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Aber Kinderehe ist nicht</a:t>
            </a:r>
            <a:r>
              <a:rPr lang="de-DE" baseline="0" dirty="0" smtClean="0"/>
              <a:t> nur ein alleiniges Ziel, ohne die Beendigung der Kinderehe werden </a:t>
            </a:r>
            <a:r>
              <a:rPr lang="de-DE" b="1" baseline="0" dirty="0" smtClean="0"/>
              <a:t>7 weitere Ziele der SDGs nicht erreicht werden. </a:t>
            </a:r>
            <a:endParaRPr lang="de-DE" b="1" dirty="0"/>
          </a:p>
        </p:txBody>
      </p:sp>
      <p:sp>
        <p:nvSpPr>
          <p:cNvPr id="4" name="Foliennummernplatzhalter 3"/>
          <p:cNvSpPr>
            <a:spLocks noGrp="1"/>
          </p:cNvSpPr>
          <p:nvPr>
            <p:ph type="sldNum" sz="quarter" idx="10"/>
          </p:nvPr>
        </p:nvSpPr>
        <p:spPr/>
        <p:txBody>
          <a:bodyPr/>
          <a:lstStyle/>
          <a:p>
            <a:fld id="{5DEA06E9-11B6-4A99-A389-6EC303479928}" type="slidenum">
              <a:rPr lang="en-US" smtClean="0"/>
              <a:t>11</a:t>
            </a:fld>
            <a:endParaRPr lang="en-US"/>
          </a:p>
        </p:txBody>
      </p:sp>
    </p:spTree>
    <p:extLst>
      <p:ext uri="{BB962C8B-B14F-4D97-AF65-F5344CB8AC3E}">
        <p14:creationId xmlns:p14="http://schemas.microsoft.com/office/powerpoint/2010/main" val="223653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der Tat</a:t>
            </a:r>
            <a:r>
              <a:rPr lang="en-US" baseline="0" dirty="0" smtClean="0"/>
              <a:t> </a:t>
            </a:r>
            <a:r>
              <a:rPr lang="en-US" baseline="0" dirty="0" err="1" smtClean="0"/>
              <a:t>haben</a:t>
            </a:r>
            <a:r>
              <a:rPr lang="en-US" baseline="0" dirty="0" smtClean="0"/>
              <a:t> die </a:t>
            </a:r>
            <a:r>
              <a:rPr lang="en-US" baseline="0" dirty="0" err="1" smtClean="0"/>
              <a:t>sogenannten</a:t>
            </a:r>
            <a:r>
              <a:rPr lang="en-US" baseline="0" dirty="0" smtClean="0"/>
              <a:t> </a:t>
            </a:r>
            <a:r>
              <a:rPr lang="en-US" baseline="0" dirty="0" err="1" smtClean="0"/>
              <a:t>Kinderehen</a:t>
            </a:r>
            <a:r>
              <a:rPr lang="en-US" baseline="0" dirty="0" smtClean="0"/>
              <a:t> </a:t>
            </a:r>
            <a:r>
              <a:rPr lang="en-US" baseline="0" dirty="0" err="1" smtClean="0"/>
              <a:t>dramatische</a:t>
            </a:r>
            <a:r>
              <a:rPr lang="en-US" baseline="0" dirty="0" smtClean="0"/>
              <a:t> </a:t>
            </a:r>
            <a:r>
              <a:rPr lang="en-US" baseline="0" dirty="0" err="1" smtClean="0"/>
              <a:t>Folgen</a:t>
            </a:r>
            <a:r>
              <a:rPr lang="en-US" baseline="0" dirty="0" smtClean="0"/>
              <a:t>. </a:t>
            </a:r>
            <a:r>
              <a:rPr lang="en-US" baseline="0" dirty="0" err="1" smtClean="0"/>
              <a:t>Neben</a:t>
            </a:r>
            <a:r>
              <a:rPr lang="en-US" baseline="0" dirty="0" smtClean="0"/>
              <a:t> den </a:t>
            </a:r>
            <a:r>
              <a:rPr lang="en-US" baseline="0" dirty="0" err="1" smtClean="0"/>
              <a:t>soeben</a:t>
            </a:r>
            <a:r>
              <a:rPr lang="en-US" baseline="0" dirty="0" smtClean="0"/>
              <a:t> </a:t>
            </a:r>
            <a:r>
              <a:rPr lang="en-US" baseline="0" dirty="0" err="1" smtClean="0"/>
              <a:t>schon</a:t>
            </a:r>
            <a:r>
              <a:rPr lang="en-US" baseline="0" dirty="0" smtClean="0"/>
              <a:t> </a:t>
            </a:r>
            <a:r>
              <a:rPr lang="en-US" baseline="0" dirty="0" err="1" smtClean="0"/>
              <a:t>genannten</a:t>
            </a:r>
            <a:r>
              <a:rPr lang="en-US" baseline="0" dirty="0" smtClean="0"/>
              <a:t>, die </a:t>
            </a:r>
            <a:r>
              <a:rPr lang="en-US" baseline="0" dirty="0" err="1" smtClean="0"/>
              <a:t>für</a:t>
            </a:r>
            <a:r>
              <a:rPr lang="en-US" baseline="0" dirty="0" smtClean="0"/>
              <a:t> die </a:t>
            </a:r>
            <a:r>
              <a:rPr lang="en-US" baseline="0" dirty="0" err="1" smtClean="0"/>
              <a:t>betroffenen</a:t>
            </a:r>
            <a:r>
              <a:rPr lang="en-US" baseline="0" dirty="0" smtClean="0"/>
              <a:t> </a:t>
            </a:r>
            <a:r>
              <a:rPr lang="en-US" baseline="0" dirty="0" err="1" smtClean="0"/>
              <a:t>Mädchen</a:t>
            </a:r>
            <a:r>
              <a:rPr lang="en-US" baseline="0" dirty="0" smtClean="0"/>
              <a:t> </a:t>
            </a:r>
            <a:r>
              <a:rPr lang="en-US" baseline="0" dirty="0" err="1" smtClean="0"/>
              <a:t>schon</a:t>
            </a:r>
            <a:r>
              <a:rPr lang="en-US" baseline="0" dirty="0" smtClean="0"/>
              <a:t> </a:t>
            </a:r>
            <a:r>
              <a:rPr lang="en-US" baseline="0" dirty="0" err="1" smtClean="0"/>
              <a:t>Katastrophen</a:t>
            </a:r>
            <a:r>
              <a:rPr lang="en-US" baseline="0" dirty="0" smtClean="0"/>
              <a:t> </a:t>
            </a:r>
            <a:r>
              <a:rPr lang="en-US" baseline="0" dirty="0" err="1" smtClean="0"/>
              <a:t>sind</a:t>
            </a:r>
            <a:r>
              <a:rPr lang="en-US" baseline="0" dirty="0" smtClean="0"/>
              <a:t>, </a:t>
            </a:r>
            <a:r>
              <a:rPr lang="en-US" baseline="0" dirty="0" err="1" smtClean="0"/>
              <a:t>ist</a:t>
            </a:r>
            <a:r>
              <a:rPr lang="en-US" baseline="0" dirty="0" smtClean="0"/>
              <a:t> </a:t>
            </a:r>
            <a:r>
              <a:rPr lang="en-US" baseline="0" dirty="0" err="1" smtClean="0"/>
              <a:t>vor</a:t>
            </a:r>
            <a:r>
              <a:rPr lang="en-US" baseline="0" dirty="0" smtClean="0"/>
              <a:t> </a:t>
            </a:r>
            <a:r>
              <a:rPr lang="en-US" baseline="0" dirty="0" err="1" smtClean="0"/>
              <a:t>allem</a:t>
            </a:r>
            <a:r>
              <a:rPr lang="en-US" baseline="0" dirty="0" smtClean="0"/>
              <a:t> </a:t>
            </a:r>
            <a:r>
              <a:rPr lang="en-US" baseline="0" dirty="0" err="1" smtClean="0"/>
              <a:t>weiteres</a:t>
            </a:r>
            <a:r>
              <a:rPr lang="en-US" baseline="0" dirty="0" smtClean="0"/>
              <a:t> </a:t>
            </a:r>
            <a:r>
              <a:rPr lang="en-US" b="1" baseline="0" dirty="0" err="1" smtClean="0"/>
              <a:t>Bevölkerungswachstum</a:t>
            </a:r>
            <a:r>
              <a:rPr lang="en-US" baseline="0" dirty="0" smtClean="0"/>
              <a:t> </a:t>
            </a:r>
            <a:r>
              <a:rPr lang="en-US" baseline="0" dirty="0" err="1" smtClean="0"/>
              <a:t>insbesondere</a:t>
            </a:r>
            <a:r>
              <a:rPr lang="en-US" baseline="0" dirty="0" smtClean="0"/>
              <a:t> in den </a:t>
            </a:r>
            <a:r>
              <a:rPr lang="en-US" baseline="0" dirty="0" err="1" smtClean="0"/>
              <a:t>armen</a:t>
            </a:r>
            <a:r>
              <a:rPr lang="en-US" baseline="0" dirty="0" smtClean="0"/>
              <a:t> </a:t>
            </a:r>
            <a:r>
              <a:rPr lang="en-US" baseline="0" dirty="0" err="1" smtClean="0"/>
              <a:t>Ländern</a:t>
            </a:r>
            <a:r>
              <a:rPr lang="en-US" baseline="0" dirty="0" smtClean="0"/>
              <a:t> die </a:t>
            </a:r>
            <a:r>
              <a:rPr lang="en-US" baseline="0" dirty="0" err="1" smtClean="0"/>
              <a:t>Folge</a:t>
            </a:r>
            <a:r>
              <a:rPr lang="en-US" baseline="0" dirty="0" smtClean="0"/>
              <a:t> </a:t>
            </a:r>
            <a:r>
              <a:rPr lang="en-US" baseline="0" dirty="0" err="1" smtClean="0"/>
              <a:t>mit</a:t>
            </a:r>
            <a:r>
              <a:rPr lang="en-US" baseline="0" dirty="0" smtClean="0"/>
              <a:t> der </a:t>
            </a:r>
            <a:r>
              <a:rPr lang="en-US" baseline="0" dirty="0" err="1" smtClean="0"/>
              <a:t>weiteren</a:t>
            </a:r>
            <a:r>
              <a:rPr lang="en-US" baseline="0" dirty="0" smtClean="0"/>
              <a:t> </a:t>
            </a:r>
            <a:r>
              <a:rPr lang="en-US" baseline="0" dirty="0" err="1" smtClean="0"/>
              <a:t>Konsequenz</a:t>
            </a:r>
            <a:r>
              <a:rPr lang="en-US" baseline="0" dirty="0" smtClean="0"/>
              <a:t>, </a:t>
            </a:r>
            <a:r>
              <a:rPr lang="en-US" baseline="0" dirty="0" err="1" smtClean="0"/>
              <a:t>dass</a:t>
            </a:r>
            <a:r>
              <a:rPr lang="en-US" baseline="0" dirty="0" smtClean="0"/>
              <a:t> </a:t>
            </a:r>
            <a:r>
              <a:rPr lang="en-US" baseline="0" dirty="0" err="1" smtClean="0"/>
              <a:t>diese</a:t>
            </a:r>
            <a:r>
              <a:rPr lang="en-US" baseline="0" dirty="0" smtClean="0"/>
              <a:t> </a:t>
            </a:r>
            <a:r>
              <a:rPr lang="en-US" baseline="0" dirty="0" err="1" smtClean="0"/>
              <a:t>Gesellschaften</a:t>
            </a:r>
            <a:r>
              <a:rPr lang="en-US" baseline="0" dirty="0" smtClean="0"/>
              <a:t> </a:t>
            </a:r>
            <a:r>
              <a:rPr lang="en-US" baseline="0" dirty="0" err="1" smtClean="0"/>
              <a:t>nicht</a:t>
            </a:r>
            <a:r>
              <a:rPr lang="en-US" baseline="0" dirty="0" smtClean="0"/>
              <a:t> </a:t>
            </a:r>
            <a:r>
              <a:rPr lang="en-US" baseline="0" dirty="0" err="1" smtClean="0"/>
              <a:t>aus</a:t>
            </a:r>
            <a:r>
              <a:rPr lang="en-US" baseline="0" dirty="0" smtClean="0"/>
              <a:t> der </a:t>
            </a:r>
            <a:r>
              <a:rPr lang="en-US" baseline="0" dirty="0" err="1" smtClean="0"/>
              <a:t>Armutsfalle</a:t>
            </a:r>
            <a:r>
              <a:rPr lang="en-US" baseline="0" dirty="0" smtClean="0"/>
              <a:t> </a:t>
            </a:r>
            <a:r>
              <a:rPr lang="en-US" baseline="0" dirty="0" err="1" smtClean="0"/>
              <a:t>herauskommen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12</a:t>
            </a:fld>
            <a:endParaRPr lang="en-US"/>
          </a:p>
        </p:txBody>
      </p:sp>
    </p:spTree>
    <p:extLst>
      <p:ext uri="{BB962C8B-B14F-4D97-AF65-F5344CB8AC3E}">
        <p14:creationId xmlns:p14="http://schemas.microsoft.com/office/powerpoint/2010/main" val="229664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Gefangen im Kreislauf der Armut. </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13</a:t>
            </a:fld>
            <a:endParaRPr lang="en-US"/>
          </a:p>
        </p:txBody>
      </p:sp>
    </p:spTree>
    <p:extLst>
      <p:ext uri="{BB962C8B-B14F-4D97-AF65-F5344CB8AC3E}">
        <p14:creationId xmlns:p14="http://schemas.microsoft.com/office/powerpoint/2010/main" val="75800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Sehr</a:t>
            </a:r>
            <a:r>
              <a:rPr lang="en-US" dirty="0" smtClean="0"/>
              <a:t> oft </a:t>
            </a:r>
            <a:r>
              <a:rPr lang="en-US" dirty="0" err="1" smtClean="0"/>
              <a:t>sind</a:t>
            </a:r>
            <a:r>
              <a:rPr lang="en-US" dirty="0" smtClean="0"/>
              <a:t> </a:t>
            </a:r>
            <a:r>
              <a:rPr lang="en-US" dirty="0" err="1" smtClean="0"/>
              <a:t>weitere</a:t>
            </a:r>
            <a:r>
              <a:rPr lang="en-US" dirty="0" smtClean="0"/>
              <a:t> </a:t>
            </a:r>
            <a:r>
              <a:rPr lang="en-US" dirty="0" err="1" smtClean="0"/>
              <a:t>grausame</a:t>
            </a:r>
            <a:r>
              <a:rPr lang="en-US" dirty="0" smtClean="0"/>
              <a:t> </a:t>
            </a:r>
            <a:r>
              <a:rPr lang="en-US" dirty="0" err="1" smtClean="0"/>
              <a:t>Praktiken</a:t>
            </a:r>
            <a:r>
              <a:rPr lang="en-US" baseline="0" dirty="0" smtClean="0"/>
              <a:t> </a:t>
            </a:r>
            <a:r>
              <a:rPr lang="en-US" baseline="0" dirty="0" err="1" smtClean="0"/>
              <a:t>eng</a:t>
            </a:r>
            <a:r>
              <a:rPr lang="en-US" baseline="0" dirty="0" smtClean="0"/>
              <a:t> </a:t>
            </a:r>
            <a:r>
              <a:rPr lang="en-US" baseline="0" dirty="0" err="1" smtClean="0"/>
              <a:t>mit</a:t>
            </a:r>
            <a:r>
              <a:rPr lang="en-US" baseline="0" dirty="0" smtClean="0"/>
              <a:t> der </a:t>
            </a:r>
            <a:r>
              <a:rPr lang="en-US" baseline="0" dirty="0" err="1" smtClean="0"/>
              <a:t>zwangsweisen</a:t>
            </a:r>
            <a:r>
              <a:rPr lang="en-US" baseline="0" dirty="0" smtClean="0"/>
              <a:t> </a:t>
            </a:r>
            <a:r>
              <a:rPr lang="en-US" baseline="0" dirty="0" err="1" smtClean="0"/>
              <a:t>Frühverheiratung</a:t>
            </a:r>
            <a:r>
              <a:rPr lang="en-US" baseline="0" dirty="0" smtClean="0"/>
              <a:t> </a:t>
            </a:r>
            <a:r>
              <a:rPr lang="en-US" baseline="0" dirty="0" err="1" smtClean="0"/>
              <a:t>verbunden</a:t>
            </a:r>
            <a:r>
              <a:rPr lang="en-US" baseline="0" dirty="0" smtClean="0"/>
              <a:t> – </a:t>
            </a:r>
            <a:r>
              <a:rPr lang="en-US" baseline="0" dirty="0" err="1" smtClean="0"/>
              <a:t>zu</a:t>
            </a:r>
            <a:r>
              <a:rPr lang="en-US" baseline="0" dirty="0" smtClean="0"/>
              <a:t> </a:t>
            </a:r>
            <a:r>
              <a:rPr lang="en-US" baseline="0" dirty="0" err="1" smtClean="0"/>
              <a:t>nennen</a:t>
            </a:r>
            <a:r>
              <a:rPr lang="en-US" baseline="0" dirty="0" smtClean="0"/>
              <a:t> </a:t>
            </a:r>
            <a:r>
              <a:rPr lang="en-US" baseline="0" dirty="0" err="1" smtClean="0"/>
              <a:t>insbesondere</a:t>
            </a:r>
            <a:r>
              <a:rPr lang="en-US" baseline="0" dirty="0" smtClean="0"/>
              <a:t> </a:t>
            </a:r>
            <a:r>
              <a:rPr lang="en-US" baseline="0" dirty="0" err="1" smtClean="0"/>
              <a:t>hier</a:t>
            </a:r>
            <a:r>
              <a:rPr lang="en-US" baseline="0" dirty="0" smtClean="0"/>
              <a:t> </a:t>
            </a:r>
            <a:r>
              <a:rPr lang="en-US" baseline="0" dirty="0" err="1" smtClean="0"/>
              <a:t>einmal</a:t>
            </a:r>
            <a:r>
              <a:rPr lang="en-US" baseline="0" dirty="0" smtClean="0"/>
              <a:t> die </a:t>
            </a:r>
            <a:r>
              <a:rPr lang="en-US" b="1" baseline="0" dirty="0" err="1" smtClean="0"/>
              <a:t>genitalen</a:t>
            </a:r>
            <a:r>
              <a:rPr lang="en-US" b="1" baseline="0" dirty="0" smtClean="0"/>
              <a:t> </a:t>
            </a:r>
            <a:r>
              <a:rPr lang="en-US" b="1" baseline="0" dirty="0" err="1" smtClean="0"/>
              <a:t>Verstümmelungen</a:t>
            </a:r>
            <a:r>
              <a:rPr lang="en-US" b="1" baseline="0" dirty="0" smtClean="0"/>
              <a:t> </a:t>
            </a:r>
            <a:r>
              <a:rPr lang="en-US" baseline="0" dirty="0" smtClean="0"/>
              <a:t>– was </a:t>
            </a:r>
            <a:r>
              <a:rPr lang="en-US" baseline="0" dirty="0" err="1" smtClean="0"/>
              <a:t>heißt</a:t>
            </a:r>
            <a:r>
              <a:rPr lang="en-US" baseline="0" dirty="0" smtClean="0"/>
              <a:t>: In </a:t>
            </a:r>
            <a:r>
              <a:rPr lang="en-US" baseline="0" dirty="0" err="1" smtClean="0"/>
              <a:t>Regionen</a:t>
            </a:r>
            <a:r>
              <a:rPr lang="en-US" baseline="0" dirty="0" smtClean="0"/>
              <a:t>, in </a:t>
            </a:r>
            <a:r>
              <a:rPr lang="en-US" baseline="0" dirty="0" err="1" smtClean="0"/>
              <a:t>denen</a:t>
            </a:r>
            <a:r>
              <a:rPr lang="en-US" baseline="0" dirty="0" smtClean="0"/>
              <a:t> </a:t>
            </a:r>
            <a:r>
              <a:rPr lang="en-US" baseline="0" dirty="0" err="1" smtClean="0"/>
              <a:t>Mädchen</a:t>
            </a:r>
            <a:r>
              <a:rPr lang="en-US" baseline="0" dirty="0" smtClean="0"/>
              <a:t> genital </a:t>
            </a:r>
            <a:r>
              <a:rPr lang="en-US" baseline="0" dirty="0" err="1" smtClean="0"/>
              <a:t>verstümmelt</a:t>
            </a:r>
            <a:r>
              <a:rPr lang="en-US" baseline="0" dirty="0" smtClean="0"/>
              <a:t> </a:t>
            </a:r>
            <a:r>
              <a:rPr lang="en-US" baseline="0" dirty="0" err="1" smtClean="0"/>
              <a:t>werden</a:t>
            </a:r>
            <a:r>
              <a:rPr lang="en-US" baseline="0" dirty="0" smtClean="0"/>
              <a:t>, </a:t>
            </a:r>
            <a:r>
              <a:rPr lang="en-US" baseline="0" dirty="0" err="1" smtClean="0"/>
              <a:t>werden</a:t>
            </a:r>
            <a:r>
              <a:rPr lang="en-US" baseline="0" dirty="0" smtClean="0"/>
              <a:t> </a:t>
            </a:r>
            <a:r>
              <a:rPr lang="en-US" baseline="0" dirty="0" err="1" smtClean="0"/>
              <a:t>sie</a:t>
            </a:r>
            <a:r>
              <a:rPr lang="en-US" baseline="0" dirty="0" smtClean="0"/>
              <a:t> </a:t>
            </a:r>
            <a:r>
              <a:rPr lang="en-US" baseline="0" dirty="0" err="1" smtClean="0"/>
              <a:t>auch</a:t>
            </a:r>
            <a:r>
              <a:rPr lang="en-US" baseline="0" dirty="0" smtClean="0"/>
              <a:t> </a:t>
            </a:r>
            <a:r>
              <a:rPr lang="en-US" baseline="0" dirty="0" err="1" smtClean="0"/>
              <a:t>früh</a:t>
            </a:r>
            <a:r>
              <a:rPr lang="en-US" baseline="0" dirty="0" smtClean="0"/>
              <a:t> in </a:t>
            </a:r>
            <a:r>
              <a:rPr lang="en-US" baseline="0" dirty="0" err="1" smtClean="0"/>
              <a:t>eine</a:t>
            </a:r>
            <a:r>
              <a:rPr lang="en-US" baseline="0" dirty="0" smtClean="0"/>
              <a:t> </a:t>
            </a:r>
            <a:r>
              <a:rPr lang="en-US" baseline="0" dirty="0" err="1" smtClean="0"/>
              <a:t>Ehe</a:t>
            </a:r>
            <a:r>
              <a:rPr lang="en-US" baseline="0" dirty="0" smtClean="0"/>
              <a:t> </a:t>
            </a:r>
            <a:r>
              <a:rPr lang="en-US" baseline="0" dirty="0" err="1" smtClean="0"/>
              <a:t>gezwungen</a:t>
            </a:r>
            <a:r>
              <a:rPr lang="en-US" baseline="0" dirty="0" smtClean="0"/>
              <a:t>. Und </a:t>
            </a:r>
            <a:r>
              <a:rPr lang="en-US" baseline="0" dirty="0" err="1" smtClean="0"/>
              <a:t>nicht</a:t>
            </a:r>
            <a:r>
              <a:rPr lang="en-US" baseline="0" dirty="0" smtClean="0"/>
              <a:t> </a:t>
            </a:r>
            <a:r>
              <a:rPr lang="en-US" baseline="0" dirty="0" err="1" smtClean="0"/>
              <a:t>selten</a:t>
            </a:r>
            <a:r>
              <a:rPr lang="en-US" baseline="0" dirty="0" smtClean="0"/>
              <a:t> </a:t>
            </a:r>
            <a:r>
              <a:rPr lang="en-US" baseline="0" dirty="0" err="1" smtClean="0"/>
              <a:t>nimmt</a:t>
            </a:r>
            <a:r>
              <a:rPr lang="en-US" baseline="0" dirty="0" smtClean="0"/>
              <a:t> die </a:t>
            </a:r>
            <a:r>
              <a:rPr lang="en-US" baseline="0" dirty="0" err="1" smtClean="0"/>
              <a:t>Verheiratung</a:t>
            </a:r>
            <a:r>
              <a:rPr lang="en-US" baseline="0" dirty="0" smtClean="0"/>
              <a:t> </a:t>
            </a:r>
            <a:r>
              <a:rPr lang="en-US" baseline="0" dirty="0" err="1" smtClean="0"/>
              <a:t>Formen</a:t>
            </a:r>
            <a:r>
              <a:rPr lang="en-US" baseline="0" dirty="0" smtClean="0"/>
              <a:t> </a:t>
            </a:r>
            <a:r>
              <a:rPr lang="en-US" baseline="0" dirty="0" err="1" smtClean="0"/>
              <a:t>regelrechter</a:t>
            </a:r>
            <a:r>
              <a:rPr lang="en-US" baseline="0" dirty="0" smtClean="0"/>
              <a:t> </a:t>
            </a:r>
            <a:r>
              <a:rPr lang="en-US" b="1" baseline="0" dirty="0" err="1" smtClean="0"/>
              <a:t>Sklaverei</a:t>
            </a:r>
            <a:r>
              <a:rPr lang="en-US" baseline="0" dirty="0" smtClean="0"/>
              <a:t> an. Die </a:t>
            </a:r>
            <a:r>
              <a:rPr lang="en-US" baseline="0" dirty="0" err="1" smtClean="0"/>
              <a:t>Mädchen</a:t>
            </a:r>
            <a:r>
              <a:rPr lang="en-US" baseline="0" dirty="0" smtClean="0"/>
              <a:t> </a:t>
            </a:r>
            <a:r>
              <a:rPr lang="en-US" baseline="0" dirty="0" err="1" smtClean="0"/>
              <a:t>werden</a:t>
            </a:r>
            <a:r>
              <a:rPr lang="en-US" baseline="0" dirty="0" smtClean="0"/>
              <a:t> </a:t>
            </a:r>
            <a:r>
              <a:rPr lang="en-US" baseline="0" dirty="0" err="1" smtClean="0"/>
              <a:t>verkauft</a:t>
            </a:r>
            <a:r>
              <a:rPr lang="en-US" baseline="0" dirty="0" smtClean="0"/>
              <a:t> </a:t>
            </a:r>
            <a:r>
              <a:rPr lang="en-US" baseline="0" dirty="0" err="1" smtClean="0"/>
              <a:t>oder</a:t>
            </a:r>
            <a:r>
              <a:rPr lang="en-US" baseline="0" dirty="0" smtClean="0"/>
              <a:t> “</a:t>
            </a:r>
            <a:r>
              <a:rPr lang="en-US" baseline="0" dirty="0" err="1" smtClean="0"/>
              <a:t>vermietet</a:t>
            </a:r>
            <a:r>
              <a:rPr lang="en-US" baseline="0" dirty="0" smtClean="0"/>
              <a:t>”. </a:t>
            </a:r>
            <a:r>
              <a:rPr lang="en-US" baseline="0" dirty="0" err="1" smtClean="0"/>
              <a:t>Es</a:t>
            </a:r>
            <a:r>
              <a:rPr lang="en-US" baseline="0" dirty="0" smtClean="0"/>
              <a:t> </a:t>
            </a:r>
            <a:r>
              <a:rPr lang="en-US" baseline="0" dirty="0" err="1" smtClean="0"/>
              <a:t>ist</a:t>
            </a:r>
            <a:r>
              <a:rPr lang="en-US" baseline="0" dirty="0" smtClean="0"/>
              <a:t> gut </a:t>
            </a:r>
            <a:r>
              <a:rPr lang="en-US" baseline="0" dirty="0" err="1" smtClean="0"/>
              <a:t>dokumentiert</a:t>
            </a:r>
            <a:r>
              <a:rPr lang="en-US" baseline="0" dirty="0" smtClean="0"/>
              <a:t>, </a:t>
            </a:r>
            <a:r>
              <a:rPr lang="en-US" baseline="0" dirty="0" err="1" smtClean="0"/>
              <a:t>dass</a:t>
            </a:r>
            <a:r>
              <a:rPr lang="en-US" baseline="0" dirty="0" smtClean="0"/>
              <a:t> </a:t>
            </a:r>
            <a:r>
              <a:rPr lang="en-US" b="1" baseline="0" dirty="0" err="1" smtClean="0"/>
              <a:t>Vertreibung</a:t>
            </a:r>
            <a:r>
              <a:rPr lang="en-US" baseline="0" dirty="0" smtClean="0"/>
              <a:t> </a:t>
            </a:r>
            <a:r>
              <a:rPr lang="en-US" baseline="0" dirty="0" err="1" smtClean="0"/>
              <a:t>zu</a:t>
            </a:r>
            <a:r>
              <a:rPr lang="en-US" baseline="0" dirty="0" smtClean="0"/>
              <a:t> </a:t>
            </a:r>
            <a:r>
              <a:rPr lang="en-US" baseline="0" dirty="0" err="1" smtClean="0"/>
              <a:t>einer</a:t>
            </a:r>
            <a:r>
              <a:rPr lang="en-US" baseline="0" dirty="0" smtClean="0"/>
              <a:t> </a:t>
            </a:r>
            <a:r>
              <a:rPr lang="en-US" baseline="0" dirty="0" err="1" smtClean="0"/>
              <a:t>erheblichen</a:t>
            </a:r>
            <a:r>
              <a:rPr lang="en-US" baseline="0" dirty="0" smtClean="0"/>
              <a:t> </a:t>
            </a:r>
            <a:r>
              <a:rPr lang="en-US" baseline="0" dirty="0" err="1" smtClean="0"/>
              <a:t>Zunahme</a:t>
            </a:r>
            <a:r>
              <a:rPr lang="en-US" baseline="0" dirty="0" smtClean="0"/>
              <a:t> des </a:t>
            </a:r>
            <a:r>
              <a:rPr lang="en-US" b="1" baseline="0" dirty="0" err="1" smtClean="0"/>
              <a:t>Menschenhandels</a:t>
            </a:r>
            <a:r>
              <a:rPr lang="en-US" b="1" baseline="0" dirty="0" smtClean="0"/>
              <a:t> </a:t>
            </a:r>
            <a:r>
              <a:rPr lang="en-US" baseline="0" dirty="0" err="1" smtClean="0"/>
              <a:t>führt</a:t>
            </a:r>
            <a:r>
              <a:rPr lang="en-US" baseline="0" dirty="0" smtClean="0"/>
              <a:t>, um 20-30%.</a:t>
            </a:r>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14</a:t>
            </a:fld>
            <a:endParaRPr lang="en-US"/>
          </a:p>
        </p:txBody>
      </p:sp>
    </p:spTree>
    <p:extLst>
      <p:ext uri="{BB962C8B-B14F-4D97-AF65-F5344CB8AC3E}">
        <p14:creationId xmlns:p14="http://schemas.microsoft.com/office/powerpoint/2010/main" val="4110276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Insgesamt</a:t>
            </a:r>
            <a:r>
              <a:rPr lang="en-US" baseline="0" dirty="0" smtClean="0"/>
              <a:t> </a:t>
            </a:r>
            <a:r>
              <a:rPr lang="en-US" baseline="0" dirty="0" err="1" smtClean="0"/>
              <a:t>gehen</a:t>
            </a:r>
            <a:r>
              <a:rPr lang="en-US" baseline="0" dirty="0" smtClean="0"/>
              <a:t> </a:t>
            </a:r>
            <a:r>
              <a:rPr lang="en-US" baseline="0" dirty="0" err="1" smtClean="0"/>
              <a:t>wir</a:t>
            </a:r>
            <a:r>
              <a:rPr lang="en-US" baseline="0" dirty="0" smtClean="0"/>
              <a:t> </a:t>
            </a:r>
            <a:r>
              <a:rPr lang="en-US" baseline="0" dirty="0" err="1" smtClean="0"/>
              <a:t>davon</a:t>
            </a:r>
            <a:r>
              <a:rPr lang="en-US" baseline="0" dirty="0" smtClean="0"/>
              <a:t> </a:t>
            </a:r>
            <a:r>
              <a:rPr lang="en-US" baseline="0" dirty="0" err="1" smtClean="0"/>
              <a:t>aus</a:t>
            </a:r>
            <a:r>
              <a:rPr lang="en-US" baseline="0" dirty="0" smtClean="0"/>
              <a:t>, </a:t>
            </a:r>
            <a:r>
              <a:rPr lang="en-US" baseline="0" dirty="0" err="1" smtClean="0"/>
              <a:t>dass</a:t>
            </a:r>
            <a:r>
              <a:rPr lang="en-US" baseline="0" dirty="0" smtClean="0"/>
              <a:t> </a:t>
            </a:r>
            <a:r>
              <a:rPr lang="en-US" b="1" baseline="0" dirty="0" smtClean="0"/>
              <a:t>650 </a:t>
            </a:r>
            <a:r>
              <a:rPr lang="en-US" b="1" baseline="0" dirty="0" err="1" smtClean="0"/>
              <a:t>Millionen</a:t>
            </a:r>
            <a:r>
              <a:rPr lang="en-US" b="1" baseline="0" dirty="0" smtClean="0"/>
              <a:t> </a:t>
            </a:r>
            <a:r>
              <a:rPr lang="en-US" b="1" baseline="0" dirty="0" err="1" smtClean="0"/>
              <a:t>heute</a:t>
            </a:r>
            <a:r>
              <a:rPr lang="en-US" b="1" baseline="0" dirty="0" smtClean="0"/>
              <a:t> </a:t>
            </a:r>
            <a:r>
              <a:rPr lang="en-US" b="1" baseline="0" dirty="0" err="1" smtClean="0"/>
              <a:t>lebende</a:t>
            </a:r>
            <a:r>
              <a:rPr lang="en-US" b="1" baseline="0" dirty="0" smtClean="0"/>
              <a:t> Frauen </a:t>
            </a:r>
            <a:r>
              <a:rPr lang="en-US" b="1" baseline="0" dirty="0" err="1" smtClean="0"/>
              <a:t>als</a:t>
            </a:r>
            <a:r>
              <a:rPr lang="en-US" b="1" baseline="0" dirty="0" smtClean="0"/>
              <a:t> </a:t>
            </a:r>
            <a:r>
              <a:rPr lang="en-US" b="1" baseline="0" dirty="0" err="1" smtClean="0"/>
              <a:t>Mädchen</a:t>
            </a:r>
            <a:r>
              <a:rPr lang="en-US" b="1" baseline="0" dirty="0" smtClean="0"/>
              <a:t> </a:t>
            </a:r>
            <a:r>
              <a:rPr lang="en-US" b="1" baseline="0" dirty="0" err="1" smtClean="0"/>
              <a:t>vor</a:t>
            </a:r>
            <a:r>
              <a:rPr lang="en-US" b="1" baseline="0" dirty="0" smtClean="0"/>
              <a:t> </a:t>
            </a:r>
            <a:r>
              <a:rPr lang="en-US" b="1" baseline="0" dirty="0" err="1" smtClean="0"/>
              <a:t>dem</a:t>
            </a:r>
            <a:r>
              <a:rPr lang="en-US" b="1" baseline="0" dirty="0" smtClean="0"/>
              <a:t> 18. </a:t>
            </a:r>
            <a:r>
              <a:rPr lang="en-US" b="1" baseline="0" dirty="0" err="1" smtClean="0"/>
              <a:t>Lebensjahr</a:t>
            </a:r>
            <a:r>
              <a:rPr lang="en-US" b="1" baseline="0" dirty="0" smtClean="0"/>
              <a:t> – “</a:t>
            </a:r>
            <a:r>
              <a:rPr lang="en-US" b="1" baseline="0" dirty="0" err="1" smtClean="0"/>
              <a:t>verheiratet</a:t>
            </a:r>
            <a:r>
              <a:rPr lang="en-US" b="1" baseline="0" dirty="0" smtClean="0"/>
              <a:t>” </a:t>
            </a:r>
            <a:r>
              <a:rPr lang="en-US" b="1" baseline="0" dirty="0" err="1" smtClean="0"/>
              <a:t>wurden</a:t>
            </a:r>
            <a:r>
              <a:rPr lang="en-US" b="1" baseline="0" dirty="0" smtClean="0"/>
              <a:t>.</a:t>
            </a:r>
            <a:r>
              <a:rPr lang="en-US" baseline="0" dirty="0" smtClean="0"/>
              <a:t> Das </a:t>
            </a:r>
            <a:r>
              <a:rPr lang="en-US" baseline="0" dirty="0" err="1" smtClean="0"/>
              <a:t>sind</a:t>
            </a:r>
            <a:r>
              <a:rPr lang="en-US" baseline="0" dirty="0" smtClean="0"/>
              <a:t> </a:t>
            </a:r>
            <a:r>
              <a:rPr lang="en-US" baseline="0" dirty="0" err="1" smtClean="0"/>
              <a:t>ungefähr</a:t>
            </a:r>
            <a:r>
              <a:rPr lang="en-US" baseline="0" dirty="0" smtClean="0"/>
              <a:t> 17% der </a:t>
            </a:r>
            <a:r>
              <a:rPr lang="en-US" baseline="0" dirty="0" err="1" smtClean="0"/>
              <a:t>weiblichen</a:t>
            </a:r>
            <a:r>
              <a:rPr lang="en-US" baseline="0" dirty="0" smtClean="0"/>
              <a:t> </a:t>
            </a:r>
            <a:r>
              <a:rPr lang="en-US" baseline="0" dirty="0" err="1" smtClean="0"/>
              <a:t>Bevölkerung</a:t>
            </a:r>
            <a:r>
              <a:rPr lang="en-US" baseline="0" dirty="0" smtClean="0"/>
              <a:t>. </a:t>
            </a:r>
            <a:r>
              <a:rPr lang="en-US" baseline="0" dirty="0" err="1" smtClean="0"/>
              <a:t>Jedes</a:t>
            </a:r>
            <a:r>
              <a:rPr lang="en-US" baseline="0" dirty="0" smtClean="0"/>
              <a:t> </a:t>
            </a:r>
            <a:r>
              <a:rPr lang="en-US" baseline="0" dirty="0" err="1" smtClean="0"/>
              <a:t>Jahr</a:t>
            </a:r>
            <a:r>
              <a:rPr lang="en-US" baseline="0" dirty="0" smtClean="0"/>
              <a:t> </a:t>
            </a:r>
            <a:r>
              <a:rPr lang="en-US" baseline="0" dirty="0" err="1" smtClean="0"/>
              <a:t>kommen</a:t>
            </a:r>
            <a:r>
              <a:rPr lang="en-US" baseline="0" dirty="0" smtClean="0"/>
              <a:t> 15 </a:t>
            </a:r>
            <a:r>
              <a:rPr lang="en-US" baseline="0" dirty="0" err="1" smtClean="0"/>
              <a:t>Millionen</a:t>
            </a:r>
            <a:r>
              <a:rPr lang="en-US" baseline="0" dirty="0" smtClean="0"/>
              <a:t> </a:t>
            </a:r>
            <a:r>
              <a:rPr lang="en-US" baseline="0" dirty="0" err="1" smtClean="0"/>
              <a:t>Fälle</a:t>
            </a:r>
            <a:r>
              <a:rPr lang="en-US" baseline="0" dirty="0" smtClean="0"/>
              <a:t> </a:t>
            </a:r>
            <a:r>
              <a:rPr lang="en-US" baseline="0" dirty="0" err="1" smtClean="0"/>
              <a:t>hinzu</a:t>
            </a:r>
            <a:r>
              <a:rPr lang="en-US" baseline="0" dirty="0" smtClean="0"/>
              <a:t>.</a:t>
            </a:r>
          </a:p>
          <a:p>
            <a:r>
              <a:rPr lang="en-US" b="1" baseline="0" dirty="0" err="1" smtClean="0"/>
              <a:t>Alles</a:t>
            </a:r>
            <a:r>
              <a:rPr lang="en-US" b="1" baseline="0" dirty="0" smtClean="0"/>
              <a:t> 2 </a:t>
            </a:r>
            <a:r>
              <a:rPr lang="en-US" b="1" baseline="0" dirty="0" err="1" smtClean="0"/>
              <a:t>Sekunden</a:t>
            </a:r>
            <a:r>
              <a:rPr lang="en-US" b="1" baseline="0" dirty="0" smtClean="0"/>
              <a:t> </a:t>
            </a:r>
            <a:r>
              <a:rPr lang="en-US" baseline="0" dirty="0" err="1" smtClean="0"/>
              <a:t>wird</a:t>
            </a:r>
            <a:r>
              <a:rPr lang="en-US" baseline="0" dirty="0" smtClean="0"/>
              <a:t> </a:t>
            </a:r>
            <a:r>
              <a:rPr lang="en-US" baseline="0" dirty="0" err="1" smtClean="0"/>
              <a:t>ein</a:t>
            </a:r>
            <a:r>
              <a:rPr lang="en-US" baseline="0" dirty="0" smtClean="0"/>
              <a:t> </a:t>
            </a:r>
            <a:r>
              <a:rPr lang="en-US" baseline="0" dirty="0" err="1" smtClean="0"/>
              <a:t>Mädchen</a:t>
            </a:r>
            <a:r>
              <a:rPr lang="en-US" baseline="0" dirty="0" smtClean="0"/>
              <a:t> </a:t>
            </a:r>
            <a:r>
              <a:rPr lang="en-US" baseline="0" dirty="0" err="1" smtClean="0"/>
              <a:t>vor</a:t>
            </a:r>
            <a:r>
              <a:rPr lang="en-US" baseline="0" dirty="0" smtClean="0"/>
              <a:t> </a:t>
            </a:r>
            <a:r>
              <a:rPr lang="en-US" baseline="0" dirty="0" err="1" smtClean="0"/>
              <a:t>ihrem</a:t>
            </a:r>
            <a:r>
              <a:rPr lang="en-US" baseline="0" dirty="0" smtClean="0"/>
              <a:t> 18. </a:t>
            </a:r>
            <a:r>
              <a:rPr lang="en-US" baseline="0" dirty="0" err="1" smtClean="0"/>
              <a:t>Geburtstag</a:t>
            </a:r>
            <a:r>
              <a:rPr lang="en-US" baseline="0" dirty="0" smtClean="0"/>
              <a:t> </a:t>
            </a:r>
            <a:r>
              <a:rPr lang="en-US" baseline="0" dirty="0" err="1" smtClean="0"/>
              <a:t>verheiratet</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15</a:t>
            </a:fld>
            <a:endParaRPr lang="en-US"/>
          </a:p>
        </p:txBody>
      </p:sp>
    </p:spTree>
    <p:extLst>
      <p:ext uri="{BB962C8B-B14F-4D97-AF65-F5344CB8AC3E}">
        <p14:creationId xmlns:p14="http://schemas.microsoft.com/office/powerpoint/2010/main" val="81009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a:t>
            </a:r>
            <a:r>
              <a:rPr lang="de-DE" baseline="0" dirty="0" smtClean="0"/>
              <a:t> führt dazu, dass Eltern ihre Töchter in solche z.T. lebensbedrohlichen Situationen bringen? Grundproblem ist die Auffassung, dass Frauen Menschen 2. Klasse sind. </a:t>
            </a:r>
            <a:r>
              <a:rPr lang="de-DE" b="1" baseline="0" dirty="0" smtClean="0"/>
              <a:t>Armut</a:t>
            </a:r>
            <a:r>
              <a:rPr lang="de-DE" baseline="0" dirty="0" smtClean="0"/>
              <a:t> ist die Grundkondition, die diese grausame Praxis hervorbringt. Mangelnde Bildung lässt Eltern nicht erkennen, dass die „Verheiratung“ der Tochter zwar eine momentane Mangelsituation erleichtern mag, aber nichts dazu beitragen wird, ihre </a:t>
            </a:r>
            <a:r>
              <a:rPr lang="de-DE" b="0" baseline="0" dirty="0" smtClean="0"/>
              <a:t>Armut u</a:t>
            </a:r>
            <a:r>
              <a:rPr lang="de-DE" baseline="0" dirty="0" smtClean="0"/>
              <a:t>nd erst recht nicht die der künftigen Generation zu beseitigen. </a:t>
            </a:r>
          </a:p>
          <a:p>
            <a:r>
              <a:rPr lang="de-DE" b="1" baseline="0" dirty="0" smtClean="0"/>
              <a:t>Traditionen</a:t>
            </a:r>
            <a:r>
              <a:rPr lang="de-DE" baseline="0" dirty="0" smtClean="0"/>
              <a:t>, auch durch Armut beeinflusst, sind ein weiterer Grund. In vielen Ländern Afrikas zum Beispiel gehört die </a:t>
            </a:r>
            <a:r>
              <a:rPr lang="de-DE" baseline="0" dirty="0" err="1" smtClean="0"/>
              <a:t>Zwangs“verheiratung</a:t>
            </a:r>
            <a:r>
              <a:rPr lang="de-DE" baseline="0" dirty="0" smtClean="0"/>
              <a:t>“ der Mädchen bei ethnischen und religiösen Minderheiten zu ihrer Lebensform. </a:t>
            </a:r>
          </a:p>
          <a:p>
            <a:r>
              <a:rPr lang="de-DE" baseline="0" dirty="0" smtClean="0"/>
              <a:t>So unglaublich es klingt, aber auch die </a:t>
            </a:r>
            <a:r>
              <a:rPr lang="de-DE" b="1" baseline="0" dirty="0" smtClean="0"/>
              <a:t>Bedrohung der Bevölkerung in Kriegssituationen </a:t>
            </a:r>
            <a:r>
              <a:rPr lang="de-DE" baseline="0" dirty="0" smtClean="0"/>
              <a:t>bringt Eltern dazu, ihre Töchter zu „verheiraten“: Dahinter steht die Annahme, eine verheiratete Frau habe einen höheren gesellschaftlichen Status als ein Mädchen, werde vielleicht auch von ihrem Mann beschützt, und sei dadurch weniger in Gefahr, vergewaltigt, verschleppt oder gar getötet zu werden.</a:t>
            </a:r>
          </a:p>
          <a:p>
            <a:r>
              <a:rPr lang="de-DE" baseline="0" dirty="0" smtClean="0"/>
              <a:t>Wir wissen, dass in den Syrischen Flüchtlingslagern die Kinderehe weit verbreitet ist, um die Mädchen durch eine frühe Verheiratung vor der Gefahr der Vergewaltigung zu schützen. </a:t>
            </a:r>
          </a:p>
          <a:p>
            <a:r>
              <a:rPr lang="de-DE" baseline="0" dirty="0" smtClean="0"/>
              <a:t>Und ein weitere Grund sollte nicht verschwiegen werden, es ist das </a:t>
            </a:r>
            <a:r>
              <a:rPr lang="de-DE" b="1" baseline="0" dirty="0" smtClean="0"/>
              <a:t>Scheitern, geltendes Recht durchzusetzen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16</a:t>
            </a:fld>
            <a:endParaRPr lang="en-US"/>
          </a:p>
        </p:txBody>
      </p:sp>
    </p:spTree>
    <p:extLst>
      <p:ext uri="{BB962C8B-B14F-4D97-AF65-F5344CB8AC3E}">
        <p14:creationId xmlns:p14="http://schemas.microsoft.com/office/powerpoint/2010/main" val="364950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Eine</a:t>
            </a:r>
            <a:r>
              <a:rPr lang="en-US" baseline="0" dirty="0" smtClean="0"/>
              <a:t> </a:t>
            </a:r>
            <a:r>
              <a:rPr lang="en-US" baseline="0" dirty="0" err="1" smtClean="0"/>
              <a:t>besonders</a:t>
            </a:r>
            <a:r>
              <a:rPr lang="en-US" baseline="0" dirty="0" smtClean="0"/>
              <a:t> </a:t>
            </a:r>
            <a:r>
              <a:rPr lang="en-US" baseline="0" dirty="0" err="1" smtClean="0"/>
              <a:t>hohe</a:t>
            </a:r>
            <a:r>
              <a:rPr lang="en-US" baseline="0" dirty="0" smtClean="0"/>
              <a:t> </a:t>
            </a:r>
            <a:r>
              <a:rPr lang="en-US" baseline="0" dirty="0" err="1" smtClean="0"/>
              <a:t>Verbreitung</a:t>
            </a:r>
            <a:r>
              <a:rPr lang="en-US" baseline="0" dirty="0" smtClean="0"/>
              <a:t> der Kinder-”</a:t>
            </a:r>
            <a:r>
              <a:rPr lang="en-US" baseline="0" dirty="0" err="1" smtClean="0"/>
              <a:t>ehen</a:t>
            </a:r>
            <a:r>
              <a:rPr lang="en-US" baseline="0" dirty="0" smtClean="0"/>
              <a:t>” </a:t>
            </a:r>
            <a:r>
              <a:rPr lang="en-US" baseline="0" dirty="0" err="1" smtClean="0"/>
              <a:t>wird</a:t>
            </a:r>
            <a:r>
              <a:rPr lang="en-US" baseline="0" dirty="0" smtClean="0"/>
              <a:t> in </a:t>
            </a:r>
            <a:r>
              <a:rPr lang="en-US" baseline="0" dirty="0" err="1" smtClean="0"/>
              <a:t>Ländern</a:t>
            </a:r>
            <a:r>
              <a:rPr lang="en-US" baseline="0" dirty="0" smtClean="0"/>
              <a:t> </a:t>
            </a:r>
            <a:r>
              <a:rPr lang="en-US" baseline="0" dirty="0" err="1" smtClean="0"/>
              <a:t>Südamerikas</a:t>
            </a:r>
            <a:r>
              <a:rPr lang="en-US" baseline="0" dirty="0" smtClean="0"/>
              <a:t>, </a:t>
            </a:r>
            <a:r>
              <a:rPr lang="en-US" baseline="0" dirty="0" err="1" smtClean="0"/>
              <a:t>aber</a:t>
            </a:r>
            <a:r>
              <a:rPr lang="en-US" baseline="0" dirty="0" smtClean="0"/>
              <a:t> </a:t>
            </a:r>
            <a:r>
              <a:rPr lang="en-US" baseline="0" dirty="0" err="1" smtClean="0"/>
              <a:t>vor</a:t>
            </a:r>
            <a:r>
              <a:rPr lang="en-US" baseline="0" dirty="0" smtClean="0"/>
              <a:t> </a:t>
            </a:r>
            <a:r>
              <a:rPr lang="en-US" baseline="0" dirty="0" err="1" smtClean="0"/>
              <a:t>allem</a:t>
            </a:r>
            <a:r>
              <a:rPr lang="en-US" baseline="0" dirty="0" smtClean="0"/>
              <a:t> in den </a:t>
            </a:r>
            <a:r>
              <a:rPr lang="en-US" baseline="0" dirty="0" err="1" smtClean="0"/>
              <a:t>Gebieten</a:t>
            </a:r>
            <a:r>
              <a:rPr lang="en-US" baseline="0" dirty="0" smtClean="0"/>
              <a:t> </a:t>
            </a:r>
            <a:r>
              <a:rPr lang="en-US" baseline="0" dirty="0" err="1" smtClean="0"/>
              <a:t>südlich</a:t>
            </a:r>
            <a:r>
              <a:rPr lang="en-US" baseline="0" dirty="0" smtClean="0"/>
              <a:t> der Sahara und in </a:t>
            </a:r>
            <a:r>
              <a:rPr lang="en-US" baseline="0" dirty="0" err="1" smtClean="0"/>
              <a:t>Südasien</a:t>
            </a:r>
            <a:r>
              <a:rPr lang="en-US" baseline="0" dirty="0" smtClean="0"/>
              <a:t> </a:t>
            </a:r>
            <a:r>
              <a:rPr lang="en-US" baseline="0" dirty="0" err="1" smtClean="0"/>
              <a:t>registriert</a:t>
            </a:r>
            <a:r>
              <a:rPr lang="en-US" baseline="0" dirty="0" smtClean="0"/>
              <a:t>. Das Land </a:t>
            </a:r>
            <a:r>
              <a:rPr lang="en-US" baseline="0" dirty="0" err="1" smtClean="0"/>
              <a:t>mit</a:t>
            </a:r>
            <a:r>
              <a:rPr lang="en-US" baseline="0" dirty="0" smtClean="0"/>
              <a:t> der </a:t>
            </a:r>
            <a:r>
              <a:rPr lang="en-US" baseline="0" dirty="0" err="1" smtClean="0"/>
              <a:t>z.Zt</a:t>
            </a:r>
            <a:r>
              <a:rPr lang="en-US" baseline="0" dirty="0" smtClean="0"/>
              <a:t>. </a:t>
            </a:r>
            <a:r>
              <a:rPr lang="en-US" baseline="0" dirty="0" err="1" smtClean="0"/>
              <a:t>wahrscheinlich</a:t>
            </a:r>
            <a:r>
              <a:rPr lang="en-US" baseline="0" dirty="0" smtClean="0"/>
              <a:t> </a:t>
            </a:r>
            <a:r>
              <a:rPr lang="en-US" baseline="0" dirty="0" err="1" smtClean="0"/>
              <a:t>höchsten</a:t>
            </a:r>
            <a:r>
              <a:rPr lang="en-US" baseline="0" dirty="0" smtClean="0"/>
              <a:t> Quote </a:t>
            </a:r>
            <a:r>
              <a:rPr lang="en-US" baseline="0" dirty="0" err="1" smtClean="0"/>
              <a:t>ist</a:t>
            </a:r>
            <a:r>
              <a:rPr lang="en-US" baseline="0" dirty="0" smtClean="0"/>
              <a:t> Niger – wo 76% der </a:t>
            </a:r>
            <a:r>
              <a:rPr lang="en-US" baseline="0" dirty="0" err="1" smtClean="0"/>
              <a:t>Mädchen</a:t>
            </a:r>
            <a:r>
              <a:rPr lang="en-US" baseline="0" dirty="0" smtClean="0"/>
              <a:t> </a:t>
            </a:r>
            <a:r>
              <a:rPr lang="en-US" baseline="0" dirty="0" err="1" smtClean="0"/>
              <a:t>unter</a:t>
            </a:r>
            <a:r>
              <a:rPr lang="en-US" baseline="0" dirty="0" smtClean="0"/>
              <a:t> 18 </a:t>
            </a:r>
            <a:r>
              <a:rPr lang="en-US" baseline="0" dirty="0" err="1" smtClean="0"/>
              <a:t>Jahren</a:t>
            </a:r>
            <a:r>
              <a:rPr lang="en-US" baseline="0" dirty="0" smtClean="0"/>
              <a:t> “</a:t>
            </a:r>
            <a:r>
              <a:rPr lang="en-US" baseline="0" dirty="0" err="1" smtClean="0"/>
              <a:t>verheiratet</a:t>
            </a:r>
            <a:r>
              <a:rPr lang="en-US" baseline="0" dirty="0" smtClean="0"/>
              <a:t>” </a:t>
            </a:r>
            <a:r>
              <a:rPr lang="en-US" baseline="0" dirty="0" err="1" smtClean="0"/>
              <a:t>sind</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17</a:t>
            </a:fld>
            <a:endParaRPr lang="en-US"/>
          </a:p>
        </p:txBody>
      </p:sp>
    </p:spTree>
    <p:extLst>
      <p:ext uri="{BB962C8B-B14F-4D97-AF65-F5344CB8AC3E}">
        <p14:creationId xmlns:p14="http://schemas.microsoft.com/office/powerpoint/2010/main" val="135313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Risiko, als Kind verheiratet</a:t>
            </a:r>
            <a:r>
              <a:rPr lang="de-DE" baseline="0" dirty="0" smtClean="0"/>
              <a:t> zu werden, </a:t>
            </a:r>
            <a:r>
              <a:rPr lang="de-DE" b="1" baseline="0" dirty="0" smtClean="0"/>
              <a:t>ist in den betreffenden Ländern nicht flächendeckend gleich verteilt</a:t>
            </a:r>
            <a:r>
              <a:rPr lang="de-DE" baseline="0" dirty="0" smtClean="0"/>
              <a:t>. Wenn man als Mädchen gar keine oder nur geringe Schulbildung hat oder dem ärmsten </a:t>
            </a:r>
            <a:r>
              <a:rPr lang="de-DE" baseline="0" dirty="0" err="1" smtClean="0"/>
              <a:t>Quintil</a:t>
            </a:r>
            <a:r>
              <a:rPr lang="de-DE" baseline="0" dirty="0" smtClean="0"/>
              <a:t> der Bevölkerung angehört, ist es 3 x höher. Und wenn man in einer </a:t>
            </a:r>
            <a:r>
              <a:rPr lang="de-DE" b="1" baseline="0" dirty="0" smtClean="0"/>
              <a:t>ländlichen Region </a:t>
            </a:r>
            <a:r>
              <a:rPr lang="de-DE" baseline="0" dirty="0" smtClean="0"/>
              <a:t>– und nicht in der Stadt – lebt, ist es </a:t>
            </a:r>
            <a:r>
              <a:rPr lang="de-DE" b="1" baseline="0" dirty="0" smtClean="0"/>
              <a:t>doppelt so hoch.</a:t>
            </a:r>
          </a:p>
          <a:p>
            <a:endParaRPr lang="de-DE" b="1" dirty="0"/>
          </a:p>
        </p:txBody>
      </p:sp>
      <p:sp>
        <p:nvSpPr>
          <p:cNvPr id="4" name="Foliennummernplatzhalter 3"/>
          <p:cNvSpPr>
            <a:spLocks noGrp="1"/>
          </p:cNvSpPr>
          <p:nvPr>
            <p:ph type="sldNum" sz="quarter" idx="10"/>
          </p:nvPr>
        </p:nvSpPr>
        <p:spPr/>
        <p:txBody>
          <a:bodyPr/>
          <a:lstStyle/>
          <a:p>
            <a:fld id="{5DEA06E9-11B6-4A99-A389-6EC303479928}" type="slidenum">
              <a:rPr lang="en-US" smtClean="0"/>
              <a:t>18</a:t>
            </a:fld>
            <a:endParaRPr lang="en-US"/>
          </a:p>
        </p:txBody>
      </p:sp>
    </p:spTree>
    <p:extLst>
      <p:ext uri="{BB962C8B-B14F-4D97-AF65-F5344CB8AC3E}">
        <p14:creationId xmlns:p14="http://schemas.microsoft.com/office/powerpoint/2010/main" val="30157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dirty="0" smtClean="0"/>
              <a:t>Um </a:t>
            </a:r>
            <a:r>
              <a:rPr lang="en-US" baseline="0" dirty="0" err="1" smtClean="0"/>
              <a:t>dieser</a:t>
            </a:r>
            <a:r>
              <a:rPr lang="en-US" baseline="0" dirty="0" smtClean="0"/>
              <a:t> </a:t>
            </a:r>
            <a:r>
              <a:rPr lang="en-US" baseline="0" dirty="0" err="1" smtClean="0"/>
              <a:t>Menschenrechtsverletzung</a:t>
            </a:r>
            <a:r>
              <a:rPr lang="en-US" baseline="0" dirty="0" smtClean="0"/>
              <a:t> </a:t>
            </a:r>
            <a:r>
              <a:rPr lang="en-US" baseline="0" dirty="0" err="1" smtClean="0"/>
              <a:t>Einhalt</a:t>
            </a:r>
            <a:r>
              <a:rPr lang="en-US" baseline="0" dirty="0" smtClean="0"/>
              <a:t> </a:t>
            </a:r>
            <a:r>
              <a:rPr lang="en-US" baseline="0" dirty="0" err="1" smtClean="0"/>
              <a:t>zu</a:t>
            </a:r>
            <a:r>
              <a:rPr lang="en-US" baseline="0" dirty="0" smtClean="0"/>
              <a:t> </a:t>
            </a:r>
            <a:r>
              <a:rPr lang="en-US" baseline="0" dirty="0" err="1" smtClean="0"/>
              <a:t>gebieten</a:t>
            </a:r>
            <a:r>
              <a:rPr lang="en-US" baseline="0" dirty="0" smtClean="0"/>
              <a:t> und </a:t>
            </a:r>
            <a:r>
              <a:rPr lang="de-DE" baseline="0" dirty="0" smtClean="0"/>
              <a:t>Maßnahmen gegen Kinderehe zu beschleunigen, </a:t>
            </a:r>
            <a:r>
              <a:rPr lang="en-US" baseline="0" dirty="0" err="1" smtClean="0"/>
              <a:t>engagiert</a:t>
            </a:r>
            <a:r>
              <a:rPr lang="en-US" baseline="0" dirty="0" smtClean="0"/>
              <a:t> </a:t>
            </a:r>
            <a:r>
              <a:rPr lang="en-US" baseline="0" dirty="0" err="1" smtClean="0"/>
              <a:t>sich</a:t>
            </a:r>
            <a:r>
              <a:rPr lang="en-US" baseline="0" dirty="0" smtClean="0"/>
              <a:t> Zonta </a:t>
            </a:r>
            <a:r>
              <a:rPr lang="en-US" baseline="0" dirty="0" err="1" smtClean="0"/>
              <a:t>über</a:t>
            </a:r>
            <a:r>
              <a:rPr lang="en-US" baseline="0" dirty="0" smtClean="0"/>
              <a:t> das </a:t>
            </a:r>
            <a:r>
              <a:rPr lang="en-US" baseline="0" dirty="0" err="1" smtClean="0"/>
              <a:t>Programm</a:t>
            </a:r>
            <a:r>
              <a:rPr lang="en-US" baseline="0" dirty="0" smtClean="0"/>
              <a:t> “Ending Child Marriage – a Program to Accelerate Global Action” </a:t>
            </a:r>
            <a:r>
              <a:rPr lang="de-DE" dirty="0" smtClean="0"/>
              <a:t>zusammen mit UNICEF und UNFPA</a:t>
            </a:r>
            <a:r>
              <a:rPr lang="de-DE" baseline="0" dirty="0" smtClean="0"/>
              <a:t>. Aufgeteilt in 3 Phasen über 15 Jahre, da nur eine langfristige Strategie die gewünschten Ergebnisse gewährleisten kann.  </a:t>
            </a:r>
          </a:p>
          <a:p>
            <a:r>
              <a:rPr lang="de-DE" baseline="0" dirty="0" smtClean="0"/>
              <a:t>Momentan befinden wir uns in der Anfangsphase, die über 4 Jahre geht: </a:t>
            </a:r>
            <a:r>
              <a:rPr lang="de-DE" sz="1200" b="0" i="0" u="none" strike="noStrike" kern="1200" baseline="0" dirty="0" smtClean="0">
                <a:solidFill>
                  <a:schemeClr val="tx1"/>
                </a:solidFill>
                <a:latin typeface="+mn-lt"/>
                <a:ea typeface="+mn-ea"/>
                <a:cs typeface="+mn-cs"/>
              </a:rPr>
              <a:t>Stärkung der entscheidenden Institutionen und Systeme in ausgewählten Ländern, um qualitativ hochwertige Dienstleistungen und Möglichkeiten für eine große Anzahl von Mädchen anzubieten. </a:t>
            </a:r>
          </a:p>
        </p:txBody>
      </p:sp>
      <p:sp>
        <p:nvSpPr>
          <p:cNvPr id="4" name="Foliennummernplatzhalter 3"/>
          <p:cNvSpPr>
            <a:spLocks noGrp="1"/>
          </p:cNvSpPr>
          <p:nvPr>
            <p:ph type="sldNum" sz="quarter" idx="10"/>
          </p:nvPr>
        </p:nvSpPr>
        <p:spPr/>
        <p:txBody>
          <a:bodyPr/>
          <a:lstStyle/>
          <a:p>
            <a:fld id="{5DEA06E9-11B6-4A99-A389-6EC303479928}" type="slidenum">
              <a:rPr lang="en-US" smtClean="0"/>
              <a:t>19</a:t>
            </a:fld>
            <a:endParaRPr lang="en-US"/>
          </a:p>
        </p:txBody>
      </p:sp>
    </p:spTree>
    <p:extLst>
      <p:ext uri="{BB962C8B-B14F-4D97-AF65-F5344CB8AC3E}">
        <p14:creationId xmlns:p14="http://schemas.microsoft.com/office/powerpoint/2010/main" val="355907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Zonta</a:t>
            </a:r>
            <a:r>
              <a:rPr lang="de-DE" dirty="0" smtClean="0"/>
              <a:t> gibt es, weil sich mutige,</a:t>
            </a:r>
            <a:r>
              <a:rPr lang="de-DE" baseline="0" dirty="0" smtClean="0"/>
              <a:t> vorwärtsschauende, unerschrockene und entschlossene Frauen zusammengefunden haben, um…</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2</a:t>
            </a:fld>
            <a:endParaRPr lang="en-US"/>
          </a:p>
        </p:txBody>
      </p:sp>
    </p:spTree>
    <p:extLst>
      <p:ext uri="{BB962C8B-B14F-4D97-AF65-F5344CB8AC3E}">
        <p14:creationId xmlns:p14="http://schemas.microsoft.com/office/powerpoint/2010/main" val="151164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a:t>
            </a:r>
            <a:r>
              <a:rPr lang="en-US" baseline="0" dirty="0" smtClean="0"/>
              <a:t> </a:t>
            </a:r>
            <a:r>
              <a:rPr lang="en-US" baseline="0" dirty="0" err="1" smtClean="0"/>
              <a:t>Projekt</a:t>
            </a:r>
            <a:r>
              <a:rPr lang="en-US" baseline="0" dirty="0" smtClean="0"/>
              <a:t>, </a:t>
            </a:r>
            <a:r>
              <a:rPr lang="en-US" baseline="0" dirty="0" err="1" smtClean="0"/>
              <a:t>bei</a:t>
            </a:r>
            <a:r>
              <a:rPr lang="en-US" baseline="0" dirty="0" smtClean="0"/>
              <a:t> </a:t>
            </a:r>
            <a:r>
              <a:rPr lang="en-US" baseline="0" dirty="0" err="1" smtClean="0"/>
              <a:t>dem</a:t>
            </a:r>
            <a:r>
              <a:rPr lang="en-US" baseline="0" dirty="0" smtClean="0"/>
              <a:t> </a:t>
            </a:r>
            <a:r>
              <a:rPr lang="en-US" baseline="0" dirty="0" err="1" smtClean="0"/>
              <a:t>wir</a:t>
            </a:r>
            <a:r>
              <a:rPr lang="en-US" baseline="0" dirty="0" smtClean="0"/>
              <a:t> </a:t>
            </a:r>
            <a:r>
              <a:rPr lang="en-US" baseline="0" dirty="0" err="1" smtClean="0"/>
              <a:t>uns</a:t>
            </a:r>
            <a:r>
              <a:rPr lang="en-US" baseline="0" dirty="0" smtClean="0"/>
              <a:t> </a:t>
            </a:r>
            <a:r>
              <a:rPr lang="en-US" baseline="0" dirty="0" err="1" smtClean="0"/>
              <a:t>engagieren</a:t>
            </a:r>
            <a:r>
              <a:rPr lang="en-US" baseline="0" dirty="0" smtClean="0"/>
              <a:t> – Global </a:t>
            </a:r>
            <a:r>
              <a:rPr lang="en-US" baseline="0" dirty="0" err="1" smtClean="0"/>
              <a:t>Programme</a:t>
            </a:r>
            <a:r>
              <a:rPr lang="en-US" baseline="0" dirty="0" smtClean="0"/>
              <a:t> to Accelerate Action to End Child Marriage -  </a:t>
            </a:r>
            <a:r>
              <a:rPr lang="en-US" baseline="0" dirty="0" err="1" smtClean="0"/>
              <a:t>wird</a:t>
            </a:r>
            <a:r>
              <a:rPr lang="en-US" baseline="0" dirty="0" smtClean="0"/>
              <a:t> in 12 </a:t>
            </a:r>
            <a:r>
              <a:rPr lang="en-US" baseline="0" dirty="0" err="1" smtClean="0"/>
              <a:t>Ländern</a:t>
            </a:r>
            <a:r>
              <a:rPr lang="en-US" baseline="0" dirty="0" smtClean="0"/>
              <a:t> </a:t>
            </a:r>
            <a:r>
              <a:rPr lang="en-US" baseline="0" dirty="0" err="1" smtClean="0"/>
              <a:t>durchgeführt</a:t>
            </a:r>
            <a:r>
              <a:rPr lang="en-US" baseline="0" dirty="0" smtClean="0"/>
              <a:t>. Die in </a:t>
            </a:r>
            <a:r>
              <a:rPr lang="en-US" baseline="0" dirty="0" err="1" smtClean="0"/>
              <a:t>roter</a:t>
            </a:r>
            <a:r>
              <a:rPr lang="en-US" baseline="0" dirty="0" smtClean="0"/>
              <a:t> </a:t>
            </a:r>
            <a:r>
              <a:rPr lang="en-US" baseline="0" dirty="0" err="1" smtClean="0"/>
              <a:t>Schrift</a:t>
            </a:r>
            <a:r>
              <a:rPr lang="en-US" baseline="0" dirty="0" smtClean="0"/>
              <a:t> </a:t>
            </a:r>
            <a:r>
              <a:rPr lang="en-US" baseline="0" dirty="0" err="1" smtClean="0"/>
              <a:t>aufgeführten</a:t>
            </a:r>
            <a:r>
              <a:rPr lang="en-US" baseline="0" dirty="0" smtClean="0"/>
              <a:t> </a:t>
            </a:r>
            <a:r>
              <a:rPr lang="en-US" baseline="0" dirty="0" err="1" smtClean="0"/>
              <a:t>sind</a:t>
            </a:r>
            <a:r>
              <a:rPr lang="en-US" baseline="0" dirty="0" smtClean="0"/>
              <a:t> die </a:t>
            </a:r>
            <a:r>
              <a:rPr lang="en-US" baseline="0" dirty="0" err="1" smtClean="0"/>
              <a:t>sieben</a:t>
            </a:r>
            <a:r>
              <a:rPr lang="en-US" baseline="0" dirty="0" smtClean="0"/>
              <a:t> </a:t>
            </a:r>
            <a:r>
              <a:rPr lang="en-US" baseline="0" dirty="0" err="1" smtClean="0"/>
              <a:t>Staaten</a:t>
            </a:r>
            <a:r>
              <a:rPr lang="en-US" baseline="0" dirty="0" smtClean="0"/>
              <a:t>, in </a:t>
            </a:r>
            <a:r>
              <a:rPr lang="en-US" baseline="0" dirty="0" err="1" smtClean="0"/>
              <a:t>denen</a:t>
            </a:r>
            <a:r>
              <a:rPr lang="en-US" baseline="0" dirty="0" smtClean="0"/>
              <a:t> </a:t>
            </a:r>
            <a:r>
              <a:rPr lang="en-US" baseline="0" dirty="0" err="1" smtClean="0"/>
              <a:t>wir</a:t>
            </a:r>
            <a:r>
              <a:rPr lang="en-US" baseline="0" dirty="0" smtClean="0"/>
              <a:t> </a:t>
            </a:r>
            <a:r>
              <a:rPr lang="en-US" baseline="0" dirty="0" err="1" smtClean="0"/>
              <a:t>heute</a:t>
            </a:r>
            <a:r>
              <a:rPr lang="en-US" baseline="0" dirty="0" smtClean="0"/>
              <a:t> Zonta Clubs </a:t>
            </a:r>
            <a:r>
              <a:rPr lang="en-US" baseline="0" dirty="0" err="1" smtClean="0"/>
              <a:t>haben</a:t>
            </a:r>
            <a:r>
              <a:rPr lang="en-US" baseline="0" dirty="0" smtClean="0"/>
              <a:t>, und die </a:t>
            </a:r>
            <a:r>
              <a:rPr lang="en-US" baseline="0" dirty="0" err="1" smtClean="0"/>
              <a:t>vor</a:t>
            </a:r>
            <a:r>
              <a:rPr lang="en-US" baseline="0" dirty="0" smtClean="0"/>
              <a:t> Ort </a:t>
            </a:r>
            <a:r>
              <a:rPr lang="en-US" baseline="0" dirty="0" err="1" smtClean="0"/>
              <a:t>durch</a:t>
            </a:r>
            <a:r>
              <a:rPr lang="en-US" baseline="0" dirty="0" smtClean="0"/>
              <a:t> </a:t>
            </a:r>
            <a:r>
              <a:rPr lang="en-US" baseline="0" dirty="0" err="1" smtClean="0"/>
              <a:t>ihre</a:t>
            </a:r>
            <a:r>
              <a:rPr lang="en-US" baseline="0" dirty="0" smtClean="0"/>
              <a:t> </a:t>
            </a:r>
            <a:r>
              <a:rPr lang="en-US" baseline="0" dirty="0" err="1" smtClean="0"/>
              <a:t>Aktivitäten</a:t>
            </a:r>
            <a:r>
              <a:rPr lang="en-US" baseline="0" dirty="0" smtClean="0"/>
              <a:t> den </a:t>
            </a:r>
            <a:r>
              <a:rPr lang="en-US" baseline="0" dirty="0" err="1" smtClean="0"/>
              <a:t>Kampf</a:t>
            </a:r>
            <a:r>
              <a:rPr lang="en-US" baseline="0" dirty="0" smtClean="0"/>
              <a:t> </a:t>
            </a:r>
            <a:r>
              <a:rPr lang="en-US" baseline="0" dirty="0" err="1" smtClean="0"/>
              <a:t>gegen</a:t>
            </a:r>
            <a:r>
              <a:rPr lang="en-US" baseline="0" dirty="0" smtClean="0"/>
              <a:t> die </a:t>
            </a:r>
            <a:r>
              <a:rPr lang="en-US" baseline="0" dirty="0" err="1" smtClean="0"/>
              <a:t>Kinderehe</a:t>
            </a:r>
            <a:r>
              <a:rPr lang="en-US" baseline="0" dirty="0" smtClean="0"/>
              <a:t> </a:t>
            </a:r>
            <a:r>
              <a:rPr lang="en-US" baseline="0" dirty="0" err="1" smtClean="0"/>
              <a:t>unterstützen</a:t>
            </a:r>
            <a:r>
              <a:rPr lang="en-US" baseline="0" dirty="0" smtClean="0"/>
              <a:t>. </a:t>
            </a:r>
          </a:p>
          <a:p>
            <a:r>
              <a:rPr lang="en-US" baseline="0" dirty="0" smtClean="0"/>
              <a:t>In </a:t>
            </a:r>
            <a:r>
              <a:rPr lang="en-US" baseline="0" dirty="0" err="1" smtClean="0"/>
              <a:t>jedem</a:t>
            </a:r>
            <a:r>
              <a:rPr lang="en-US" baseline="0" dirty="0" smtClean="0"/>
              <a:t> der </a:t>
            </a:r>
            <a:r>
              <a:rPr lang="en-US" baseline="0" dirty="0" err="1" smtClean="0"/>
              <a:t>Länder</a:t>
            </a:r>
            <a:r>
              <a:rPr lang="en-US" baseline="0" dirty="0" smtClean="0"/>
              <a:t> </a:t>
            </a:r>
            <a:r>
              <a:rPr lang="en-US" baseline="0" dirty="0" err="1" smtClean="0"/>
              <a:t>wird</a:t>
            </a:r>
            <a:r>
              <a:rPr lang="en-US" baseline="0" dirty="0" smtClean="0"/>
              <a:t> das </a:t>
            </a:r>
            <a:r>
              <a:rPr lang="en-US" baseline="0" dirty="0" err="1" smtClean="0"/>
              <a:t>Programm</a:t>
            </a:r>
            <a:r>
              <a:rPr lang="en-US" baseline="0" dirty="0" smtClean="0"/>
              <a:t> </a:t>
            </a:r>
            <a:r>
              <a:rPr lang="en-US" baseline="0" dirty="0" err="1" smtClean="0"/>
              <a:t>gezielt</a:t>
            </a:r>
            <a:r>
              <a:rPr lang="en-US" baseline="0" dirty="0" smtClean="0"/>
              <a:t> an den </a:t>
            </a:r>
            <a:r>
              <a:rPr lang="en-US" baseline="0" dirty="0" err="1" smtClean="0"/>
              <a:t>Erfordernissen</a:t>
            </a:r>
            <a:r>
              <a:rPr lang="en-US" baseline="0" dirty="0" smtClean="0"/>
              <a:t> und </a:t>
            </a:r>
            <a:r>
              <a:rPr lang="en-US" baseline="0" dirty="0" err="1" smtClean="0"/>
              <a:t>Möglichkeiten</a:t>
            </a:r>
            <a:r>
              <a:rPr lang="en-US" baseline="0" dirty="0" smtClean="0"/>
              <a:t> </a:t>
            </a:r>
            <a:r>
              <a:rPr lang="en-US" baseline="0" dirty="0" err="1" smtClean="0"/>
              <a:t>ausgerichtet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20</a:t>
            </a:fld>
            <a:endParaRPr lang="en-US"/>
          </a:p>
        </p:txBody>
      </p:sp>
    </p:spTree>
    <p:extLst>
      <p:ext uri="{BB962C8B-B14F-4D97-AF65-F5344CB8AC3E}">
        <p14:creationId xmlns:p14="http://schemas.microsoft.com/office/powerpoint/2010/main" val="1355756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21</a:t>
            </a:fld>
            <a:endParaRPr lang="en-US"/>
          </a:p>
        </p:txBody>
      </p:sp>
    </p:spTree>
    <p:extLst>
      <p:ext uri="{BB962C8B-B14F-4D97-AF65-F5344CB8AC3E}">
        <p14:creationId xmlns:p14="http://schemas.microsoft.com/office/powerpoint/2010/main" val="415564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 die Praxis</a:t>
            </a:r>
            <a:r>
              <a:rPr lang="de-DE" baseline="0" dirty="0" smtClean="0"/>
              <a:t> der „Kinderehen“ zu beenden, bedarf es eines integrierten Ansatzes. Das geht nur mit der Einbindung der Verantwortlichen auf ihren Gebieten. </a:t>
            </a:r>
          </a:p>
          <a:p>
            <a:r>
              <a:rPr lang="de-DE" baseline="0" dirty="0" smtClean="0"/>
              <a:t>Dafür werden Kräfte gebündelt zum Schutz der Rechte von Millionen der am stärksten gefährdeten Mädchen der Welt. </a:t>
            </a:r>
          </a:p>
          <a:p>
            <a:r>
              <a:rPr lang="de-DE" baseline="0" dirty="0" smtClean="0"/>
              <a:t>Man kann das in vier Paketen darstellen: </a:t>
            </a:r>
          </a:p>
          <a:p>
            <a:pPr marL="228600" indent="-228600">
              <a:buAutoNum type="arabicPeriod"/>
            </a:pPr>
            <a:r>
              <a:rPr lang="de-DE" baseline="0" dirty="0" smtClean="0"/>
              <a:t>Gezielte Unterstützung für Mädchen und Frauen, die im Kindes-und Jugendalter verheiratet worden sind. Viel Wert wird auf die Aufklärung von Mädchen gelegt, die von Kinderehe bedroht sind, ums sie über ihre Rechte aufzuklären.</a:t>
            </a:r>
          </a:p>
          <a:p>
            <a:pPr marL="228600" indent="-228600">
              <a:buAutoNum type="arabicPeriod"/>
            </a:pPr>
            <a:r>
              <a:rPr lang="de-DE" baseline="0" dirty="0" smtClean="0"/>
              <a:t>Unterstützung der Familien und Gemeinden.</a:t>
            </a:r>
          </a:p>
          <a:p>
            <a:pPr marL="228600" indent="-228600">
              <a:buAutoNum type="arabicPeriod"/>
            </a:pPr>
            <a:r>
              <a:rPr lang="de-DE" baseline="0" dirty="0" smtClean="0"/>
              <a:t>Stärkung der Systeme, Dienstleistungen für junge Mädchen bereitstellen.</a:t>
            </a:r>
          </a:p>
          <a:p>
            <a:pPr marL="228600" indent="-228600">
              <a:buAutoNum type="arabicPeriod"/>
            </a:pPr>
            <a:r>
              <a:rPr lang="de-DE" baseline="0" dirty="0" smtClean="0"/>
              <a:t>Erhebung von soliden Daten, um Richtlinien und Gesetze zu unterlegen. </a:t>
            </a:r>
          </a:p>
          <a:p>
            <a:pPr marL="228600" indent="-228600">
              <a:buAutoNum type="arabicPeriod"/>
            </a:pP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22</a:t>
            </a:fld>
            <a:endParaRPr lang="en-US"/>
          </a:p>
        </p:txBody>
      </p:sp>
    </p:spTree>
    <p:extLst>
      <p:ext uri="{BB962C8B-B14F-4D97-AF65-F5344CB8AC3E}">
        <p14:creationId xmlns:p14="http://schemas.microsoft.com/office/powerpoint/2010/main" val="997191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Regierungen</a:t>
            </a:r>
            <a:r>
              <a:rPr lang="en-US" dirty="0" smtClean="0"/>
              <a:t>,</a:t>
            </a:r>
            <a:r>
              <a:rPr lang="en-US" baseline="0" dirty="0" smtClean="0"/>
              <a:t> </a:t>
            </a:r>
            <a:r>
              <a:rPr lang="en-US" baseline="0" dirty="0" err="1" smtClean="0"/>
              <a:t>Institutionen</a:t>
            </a:r>
            <a:r>
              <a:rPr lang="en-US" baseline="0" dirty="0" smtClean="0"/>
              <a:t>, die </a:t>
            </a:r>
            <a:r>
              <a:rPr lang="en-US" baseline="0" dirty="0" err="1" smtClean="0"/>
              <a:t>Zivilgesellschaft</a:t>
            </a:r>
            <a:r>
              <a:rPr lang="en-US" baseline="0" dirty="0" smtClean="0"/>
              <a:t>, die </a:t>
            </a:r>
            <a:r>
              <a:rPr lang="en-US" baseline="0" dirty="0" err="1" smtClean="0"/>
              <a:t>Gemeinde</a:t>
            </a:r>
            <a:r>
              <a:rPr lang="en-US" baseline="0" dirty="0" smtClean="0"/>
              <a:t>, </a:t>
            </a:r>
            <a:r>
              <a:rPr lang="en-US" baseline="0" dirty="0" err="1" smtClean="0"/>
              <a:t>Familien</a:t>
            </a:r>
            <a:r>
              <a:rPr lang="en-US" baseline="0" dirty="0" smtClean="0"/>
              <a:t> und </a:t>
            </a:r>
            <a:r>
              <a:rPr lang="en-US" baseline="0" dirty="0" err="1" smtClean="0"/>
              <a:t>junge</a:t>
            </a:r>
            <a:r>
              <a:rPr lang="en-US" baseline="0" dirty="0" smtClean="0"/>
              <a:t> Menschen </a:t>
            </a:r>
            <a:r>
              <a:rPr lang="en-US" baseline="0" dirty="0" err="1" smtClean="0"/>
              <a:t>werden</a:t>
            </a:r>
            <a:r>
              <a:rPr lang="en-US" baseline="0" dirty="0" smtClean="0"/>
              <a:t> </a:t>
            </a:r>
            <a:r>
              <a:rPr lang="en-US" baseline="0" dirty="0" err="1" smtClean="0"/>
              <a:t>zusammen</a:t>
            </a:r>
            <a:r>
              <a:rPr lang="en-US" baseline="0" dirty="0" smtClean="0"/>
              <a:t> </a:t>
            </a:r>
            <a:r>
              <a:rPr lang="en-US" baseline="0" dirty="0" err="1" smtClean="0"/>
              <a:t>gebracht</a:t>
            </a:r>
            <a:r>
              <a:rPr lang="en-US" baseline="0" dirty="0" smtClean="0"/>
              <a:t>, um </a:t>
            </a:r>
            <a:r>
              <a:rPr lang="en-US" baseline="0" dirty="0" err="1" smtClean="0"/>
              <a:t>gemeinsam</a:t>
            </a:r>
            <a:r>
              <a:rPr lang="en-US" baseline="0" dirty="0" smtClean="0"/>
              <a:t> </a:t>
            </a:r>
            <a:r>
              <a:rPr lang="en-US" baseline="0" dirty="0" err="1" smtClean="0"/>
              <a:t>zu</a:t>
            </a:r>
            <a:r>
              <a:rPr lang="en-US" baseline="0" dirty="0" smtClean="0"/>
              <a:t> </a:t>
            </a:r>
            <a:r>
              <a:rPr lang="en-US" baseline="0" dirty="0" err="1" smtClean="0"/>
              <a:t>verhindern</a:t>
            </a:r>
            <a:r>
              <a:rPr lang="en-US" baseline="0" dirty="0" smtClean="0"/>
              <a:t>, </a:t>
            </a:r>
            <a:r>
              <a:rPr lang="en-US" baseline="0" dirty="0" err="1" smtClean="0"/>
              <a:t>dass</a:t>
            </a:r>
            <a:r>
              <a:rPr lang="en-US" baseline="0" dirty="0" smtClean="0"/>
              <a:t> </a:t>
            </a:r>
            <a:r>
              <a:rPr lang="en-US" baseline="0" dirty="0" err="1" smtClean="0"/>
              <a:t>Mädchen</a:t>
            </a:r>
            <a:r>
              <a:rPr lang="en-US" baseline="0" dirty="0" smtClean="0"/>
              <a:t> </a:t>
            </a:r>
            <a:r>
              <a:rPr lang="en-US" baseline="0" dirty="0" err="1" smtClean="0"/>
              <a:t>zu</a:t>
            </a:r>
            <a:r>
              <a:rPr lang="en-US" baseline="0" dirty="0" smtClean="0"/>
              <a:t> </a:t>
            </a:r>
            <a:r>
              <a:rPr lang="en-US" baseline="0" dirty="0" err="1" smtClean="0"/>
              <a:t>jung</a:t>
            </a:r>
            <a:r>
              <a:rPr lang="en-US" baseline="0" dirty="0" smtClean="0"/>
              <a:t> </a:t>
            </a:r>
            <a:r>
              <a:rPr lang="en-US" baseline="0" dirty="0" err="1" smtClean="0"/>
              <a:t>verheitetet</a:t>
            </a:r>
            <a:r>
              <a:rPr lang="en-US" baseline="0" dirty="0" smtClean="0"/>
              <a:t> </a:t>
            </a:r>
            <a:r>
              <a:rPr lang="en-US" baseline="0" dirty="0" err="1" smtClean="0"/>
              <a:t>werden</a:t>
            </a:r>
            <a:r>
              <a:rPr lang="en-US" baseline="0" dirty="0" smtClean="0"/>
              <a: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Wir</a:t>
            </a:r>
            <a:r>
              <a:rPr lang="en-US" baseline="0" dirty="0" smtClean="0"/>
              <a:t> </a:t>
            </a:r>
            <a:r>
              <a:rPr lang="en-US" baseline="0" dirty="0" err="1" smtClean="0"/>
              <a:t>sprechen</a:t>
            </a:r>
            <a:r>
              <a:rPr lang="en-US" baseline="0" dirty="0" smtClean="0"/>
              <a:t> </a:t>
            </a:r>
            <a:r>
              <a:rPr lang="en-US" baseline="0" dirty="0" err="1" smtClean="0"/>
              <a:t>über</a:t>
            </a:r>
            <a:r>
              <a:rPr lang="en-US" baseline="0" dirty="0" smtClean="0"/>
              <a:t> </a:t>
            </a:r>
            <a:r>
              <a:rPr lang="en-US" b="1" baseline="0" dirty="0" err="1" smtClean="0"/>
              <a:t>gesellschaftlichen</a:t>
            </a:r>
            <a:r>
              <a:rPr lang="en-US" b="1" baseline="0" dirty="0" smtClean="0"/>
              <a:t> </a:t>
            </a:r>
            <a:r>
              <a:rPr lang="en-US" b="1" baseline="0" dirty="0" err="1" smtClean="0"/>
              <a:t>Wandel</a:t>
            </a:r>
            <a:r>
              <a:rPr lang="en-US" b="1" baseline="0" dirty="0" smtClean="0"/>
              <a:t>. </a:t>
            </a:r>
            <a:r>
              <a:rPr lang="en-US" baseline="0" dirty="0" err="1" smtClean="0"/>
              <a:t>Alle</a:t>
            </a:r>
            <a:r>
              <a:rPr lang="en-US" baseline="0" dirty="0" smtClean="0"/>
              <a:t> die auf </a:t>
            </a:r>
            <a:r>
              <a:rPr lang="en-US" baseline="0" dirty="0" err="1" smtClean="0"/>
              <a:t>dem</a:t>
            </a:r>
            <a:r>
              <a:rPr lang="en-US" baseline="0" dirty="0" smtClean="0"/>
              <a:t> </a:t>
            </a:r>
            <a:r>
              <a:rPr lang="en-US" baseline="0" dirty="0" err="1" smtClean="0"/>
              <a:t>vorigen</a:t>
            </a:r>
            <a:r>
              <a:rPr lang="en-US" baseline="0" dirty="0" smtClean="0"/>
              <a:t> Chart </a:t>
            </a:r>
            <a:r>
              <a:rPr lang="en-US" baseline="0" dirty="0" err="1" smtClean="0"/>
              <a:t>gezeigten</a:t>
            </a:r>
            <a:r>
              <a:rPr lang="en-US" baseline="0" dirty="0" smtClean="0"/>
              <a:t> </a:t>
            </a:r>
            <a:r>
              <a:rPr lang="en-US" baseline="0" dirty="0" err="1" smtClean="0"/>
              <a:t>Pakete</a:t>
            </a:r>
            <a:r>
              <a:rPr lang="en-US" baseline="0" dirty="0" smtClean="0"/>
              <a:t> </a:t>
            </a:r>
            <a:r>
              <a:rPr lang="en-US" baseline="0" dirty="0" err="1" smtClean="0"/>
              <a:t>haben</a:t>
            </a:r>
            <a:r>
              <a:rPr lang="en-US" baseline="0" dirty="0" smtClean="0"/>
              <a:t> </a:t>
            </a:r>
            <a:r>
              <a:rPr lang="en-US" baseline="0" dirty="0" err="1" smtClean="0"/>
              <a:t>nur</a:t>
            </a:r>
            <a:r>
              <a:rPr lang="en-US" baseline="0" dirty="0" smtClean="0"/>
              <a:t> </a:t>
            </a:r>
            <a:r>
              <a:rPr lang="en-US" baseline="0" dirty="0" err="1" smtClean="0"/>
              <a:t>dann</a:t>
            </a:r>
            <a:r>
              <a:rPr lang="en-US" baseline="0" dirty="0" smtClean="0"/>
              <a:t> </a:t>
            </a:r>
            <a:r>
              <a:rPr lang="en-US" baseline="0" dirty="0" err="1" smtClean="0"/>
              <a:t>Aussicht</a:t>
            </a:r>
            <a:r>
              <a:rPr lang="en-US" baseline="0" dirty="0" smtClean="0"/>
              <a:t> </a:t>
            </a:r>
            <a:r>
              <a:rPr lang="en-US" baseline="0" dirty="0" err="1" smtClean="0"/>
              <a:t>darauf</a:t>
            </a:r>
            <a:r>
              <a:rPr lang="en-US" baseline="0" dirty="0" smtClean="0"/>
              <a:t>, </a:t>
            </a:r>
            <a:r>
              <a:rPr lang="en-US" baseline="0" dirty="0" err="1" smtClean="0"/>
              <a:t>nachhaltig</a:t>
            </a:r>
            <a:r>
              <a:rPr lang="en-US" baseline="0" dirty="0" smtClean="0"/>
              <a:t> </a:t>
            </a:r>
            <a:r>
              <a:rPr lang="en-US" baseline="0" dirty="0" err="1" smtClean="0"/>
              <a:t>zu</a:t>
            </a:r>
            <a:r>
              <a:rPr lang="en-US" baseline="0" dirty="0" smtClean="0"/>
              <a:t> </a:t>
            </a:r>
            <a:r>
              <a:rPr lang="en-US" baseline="0" dirty="0" err="1" smtClean="0"/>
              <a:t>wirken</a:t>
            </a:r>
            <a:r>
              <a:rPr lang="en-US" baseline="0" dirty="0" smtClean="0"/>
              <a:t>, </a:t>
            </a:r>
            <a:r>
              <a:rPr lang="en-US" baseline="0" dirty="0" err="1" smtClean="0"/>
              <a:t>wenn</a:t>
            </a:r>
            <a:r>
              <a:rPr lang="en-US" baseline="0" dirty="0" smtClean="0"/>
              <a:t> </a:t>
            </a:r>
            <a:r>
              <a:rPr lang="en-US" baseline="0" dirty="0" err="1" smtClean="0"/>
              <a:t>sie</a:t>
            </a:r>
            <a:r>
              <a:rPr lang="en-US" baseline="0" dirty="0" smtClean="0"/>
              <a:t> </a:t>
            </a:r>
            <a:r>
              <a:rPr lang="en-US" b="1" baseline="0" dirty="0" err="1" smtClean="0"/>
              <a:t>langfristig</a:t>
            </a:r>
            <a:r>
              <a:rPr lang="en-US" b="1" baseline="0" dirty="0" smtClean="0"/>
              <a:t> </a:t>
            </a:r>
            <a:r>
              <a:rPr lang="en-US" b="1" baseline="0" dirty="0" err="1" smtClean="0"/>
              <a:t>angelegt</a:t>
            </a:r>
            <a:r>
              <a:rPr lang="en-US" b="1" baseline="0" dirty="0" smtClean="0"/>
              <a:t> </a:t>
            </a:r>
            <a:r>
              <a:rPr lang="en-US" baseline="0" dirty="0" err="1" smtClean="0"/>
              <a:t>sind</a:t>
            </a:r>
            <a:r>
              <a:rPr lang="en-US" baseline="0" dirty="0" smtClean="0"/>
              <a:t>, </a:t>
            </a:r>
            <a:r>
              <a:rPr lang="en-US" baseline="0" dirty="0" err="1" smtClean="0"/>
              <a:t>zudem</a:t>
            </a:r>
            <a:r>
              <a:rPr lang="en-US" baseline="0" dirty="0" smtClean="0"/>
              <a:t> </a:t>
            </a:r>
            <a:r>
              <a:rPr lang="en-US" b="1" baseline="0" dirty="0" smtClean="0"/>
              <a:t>gut </a:t>
            </a:r>
            <a:r>
              <a:rPr lang="en-US" b="1" baseline="0" dirty="0" err="1" smtClean="0"/>
              <a:t>koordiniert</a:t>
            </a:r>
            <a:r>
              <a:rPr lang="en-US" b="1" baseline="0" dirty="0" smtClean="0"/>
              <a:t> </a:t>
            </a:r>
            <a:r>
              <a:rPr lang="en-US" baseline="0" dirty="0" err="1" smtClean="0"/>
              <a:t>werden</a:t>
            </a:r>
            <a:r>
              <a:rPr lang="en-US" baseline="0" dirty="0" smtClean="0"/>
              <a:t> </a:t>
            </a:r>
            <a:r>
              <a:rPr lang="en-US" baseline="0" dirty="0" err="1" smtClean="0"/>
              <a:t>zwischen</a:t>
            </a:r>
            <a:r>
              <a:rPr lang="en-US" baseline="0" dirty="0" smtClean="0"/>
              <a:t> den </a:t>
            </a:r>
            <a:r>
              <a:rPr lang="en-US" baseline="0" dirty="0" err="1" smtClean="0"/>
              <a:t>Partnern</a:t>
            </a:r>
            <a:r>
              <a:rPr lang="en-US" baseline="0" dirty="0" smtClean="0"/>
              <a:t>, auf </a:t>
            </a:r>
            <a:r>
              <a:rPr lang="en-US" baseline="0" dirty="0" err="1" smtClean="0"/>
              <a:t>Austausch</a:t>
            </a:r>
            <a:r>
              <a:rPr lang="en-US" baseline="0" dirty="0" smtClean="0"/>
              <a:t> und </a:t>
            </a:r>
            <a:r>
              <a:rPr lang="en-US" baseline="0" dirty="0" err="1" smtClean="0"/>
              <a:t>Lernen</a:t>
            </a:r>
            <a:r>
              <a:rPr lang="en-US" baseline="0" dirty="0" smtClean="0"/>
              <a:t> </a:t>
            </a:r>
            <a:r>
              <a:rPr lang="en-US" baseline="0" dirty="0" err="1" smtClean="0"/>
              <a:t>aus</a:t>
            </a:r>
            <a:r>
              <a:rPr lang="en-US" baseline="0" dirty="0" smtClean="0"/>
              <a:t> </a:t>
            </a:r>
            <a:r>
              <a:rPr lang="en-US" baseline="0" dirty="0" err="1" smtClean="0"/>
              <a:t>Erfahrungen</a:t>
            </a:r>
            <a:r>
              <a:rPr lang="en-US" baseline="0" dirty="0" smtClean="0"/>
              <a:t> </a:t>
            </a:r>
            <a:r>
              <a:rPr lang="en-US" baseline="0" dirty="0" err="1" smtClean="0"/>
              <a:t>ausgerichtet</a:t>
            </a:r>
            <a:r>
              <a:rPr lang="en-US" baseline="0" dirty="0" smtClean="0"/>
              <a:t> und </a:t>
            </a:r>
            <a:r>
              <a:rPr lang="en-US" b="1" baseline="0" dirty="0" err="1" smtClean="0"/>
              <a:t>ausreichend</a:t>
            </a:r>
            <a:r>
              <a:rPr lang="en-US" b="1" baseline="0" dirty="0" smtClean="0"/>
              <a:t> </a:t>
            </a:r>
            <a:r>
              <a:rPr lang="en-US" b="1" baseline="0" dirty="0" err="1" smtClean="0"/>
              <a:t>personell</a:t>
            </a:r>
            <a:r>
              <a:rPr lang="en-US" b="1" baseline="0" dirty="0" smtClean="0"/>
              <a:t> und </a:t>
            </a:r>
            <a:r>
              <a:rPr lang="en-US" b="1" baseline="0" dirty="0" err="1" smtClean="0"/>
              <a:t>materiell</a:t>
            </a:r>
            <a:r>
              <a:rPr lang="en-US" b="1" baseline="0" dirty="0" smtClean="0"/>
              <a:t> </a:t>
            </a:r>
            <a:r>
              <a:rPr lang="en-US" b="1" baseline="0" dirty="0" err="1" smtClean="0"/>
              <a:t>ausgestattet</a:t>
            </a:r>
            <a:r>
              <a:rPr lang="en-US" b="1" baseline="0" dirty="0" smtClean="0"/>
              <a:t> </a:t>
            </a:r>
            <a:r>
              <a:rPr lang="en-US" b="1" baseline="0" dirty="0" err="1" smtClean="0"/>
              <a:t>sind</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23</a:t>
            </a:fld>
            <a:endParaRPr lang="en-US"/>
          </a:p>
        </p:txBody>
      </p:sp>
    </p:spTree>
    <p:extLst>
      <p:ext uri="{BB962C8B-B14F-4D97-AF65-F5344CB8AC3E}">
        <p14:creationId xmlns:p14="http://schemas.microsoft.com/office/powerpoint/2010/main" val="406367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err="1" smtClean="0"/>
              <a:t>Schuldbildung</a:t>
            </a:r>
            <a:r>
              <a:rPr lang="en-US" b="1" baseline="0" dirty="0" smtClean="0"/>
              <a:t> </a:t>
            </a:r>
            <a:r>
              <a:rPr lang="en-US" baseline="0" dirty="0" err="1" smtClean="0"/>
              <a:t>kann</a:t>
            </a:r>
            <a:r>
              <a:rPr lang="en-US" baseline="0" dirty="0" smtClean="0"/>
              <a:t> die </a:t>
            </a:r>
            <a:r>
              <a:rPr lang="en-US" baseline="0" dirty="0" err="1" smtClean="0"/>
              <a:t>Kinderehe</a:t>
            </a:r>
            <a:r>
              <a:rPr lang="en-US" baseline="0" dirty="0" smtClean="0"/>
              <a:t> </a:t>
            </a:r>
            <a:r>
              <a:rPr lang="en-US" baseline="0" dirty="0" err="1" smtClean="0"/>
              <a:t>enorm</a:t>
            </a:r>
            <a:r>
              <a:rPr lang="en-US" baseline="0" dirty="0" smtClean="0"/>
              <a:t> </a:t>
            </a:r>
            <a:r>
              <a:rPr lang="en-US" baseline="0" dirty="0" err="1" smtClean="0"/>
              <a:t>reduzieren</a:t>
            </a:r>
            <a:r>
              <a:rPr lang="en-US" baseline="0" dirty="0" smtClean="0"/>
              <a:t>, </a:t>
            </a:r>
            <a:r>
              <a:rPr lang="en-US" baseline="0" dirty="0" err="1" smtClean="0"/>
              <a:t>jedes</a:t>
            </a:r>
            <a:r>
              <a:rPr lang="en-US" baseline="0" dirty="0" smtClean="0"/>
              <a:t> </a:t>
            </a:r>
            <a:r>
              <a:rPr lang="en-US" baseline="0" dirty="0" err="1" smtClean="0"/>
              <a:t>zusätzliche</a:t>
            </a:r>
            <a:r>
              <a:rPr lang="en-US" baseline="0" dirty="0" smtClean="0"/>
              <a:t> </a:t>
            </a:r>
            <a:r>
              <a:rPr lang="en-US" baseline="0" dirty="0" err="1" smtClean="0"/>
              <a:t>Schuljahr</a:t>
            </a:r>
            <a:r>
              <a:rPr lang="en-US" baseline="0" dirty="0" smtClean="0"/>
              <a:t> </a:t>
            </a:r>
            <a:r>
              <a:rPr lang="en-US" baseline="0" dirty="0" err="1" smtClean="0"/>
              <a:t>verrringert</a:t>
            </a:r>
            <a:r>
              <a:rPr lang="en-US" baseline="0" dirty="0" smtClean="0"/>
              <a:t> </a:t>
            </a:r>
            <a:r>
              <a:rPr lang="en-US" baseline="0" dirty="0" err="1" smtClean="0"/>
              <a:t>sie</a:t>
            </a:r>
            <a:r>
              <a:rPr lang="en-US" baseline="0" dirty="0" smtClean="0"/>
              <a:t> um 5%, also </a:t>
            </a:r>
            <a:r>
              <a:rPr lang="en-US" baseline="0" dirty="0" err="1" smtClean="0"/>
              <a:t>bei</a:t>
            </a:r>
            <a:r>
              <a:rPr lang="en-US" baseline="0" dirty="0" smtClean="0"/>
              <a:t> 6 </a:t>
            </a:r>
            <a:r>
              <a:rPr lang="en-US" baseline="0" dirty="0" err="1" smtClean="0"/>
              <a:t>Schuljahren</a:t>
            </a:r>
            <a:r>
              <a:rPr lang="en-US" baseline="0" dirty="0" smtClean="0"/>
              <a:t> um 30%. </a:t>
            </a:r>
            <a:r>
              <a:rPr lang="en-US" baseline="0" dirty="0" err="1" smtClean="0"/>
              <a:t>Deshalb</a:t>
            </a:r>
            <a:r>
              <a:rPr lang="en-US" baseline="0" dirty="0" smtClean="0"/>
              <a:t> </a:t>
            </a:r>
            <a:r>
              <a:rPr lang="en-US" baseline="0" dirty="0" err="1" smtClean="0"/>
              <a:t>helfen</a:t>
            </a:r>
            <a:r>
              <a:rPr lang="en-US" baseline="0" dirty="0" smtClean="0"/>
              <a:t> </a:t>
            </a:r>
            <a:r>
              <a:rPr lang="en-US" baseline="0" dirty="0" err="1" smtClean="0"/>
              <a:t>spezielle</a:t>
            </a:r>
            <a:r>
              <a:rPr lang="en-US" baseline="0" dirty="0" smtClean="0"/>
              <a:t> </a:t>
            </a:r>
            <a:r>
              <a:rPr lang="en-US" baseline="0" dirty="0" err="1" smtClean="0"/>
              <a:t>Fördergelder</a:t>
            </a:r>
            <a:r>
              <a:rPr lang="en-US" baseline="0" dirty="0" smtClean="0"/>
              <a:t> </a:t>
            </a:r>
            <a:r>
              <a:rPr lang="en-US" baseline="0" dirty="0" err="1" smtClean="0"/>
              <a:t>für</a:t>
            </a:r>
            <a:r>
              <a:rPr lang="en-US" baseline="0" dirty="0" smtClean="0"/>
              <a:t> die </a:t>
            </a:r>
            <a:r>
              <a:rPr lang="en-US" baseline="0" dirty="0" err="1" smtClean="0"/>
              <a:t>Eltern</a:t>
            </a:r>
            <a:r>
              <a:rPr lang="en-US" baseline="0" dirty="0" smtClean="0"/>
              <a:t> </a:t>
            </a:r>
            <a:r>
              <a:rPr lang="en-US" baseline="0" dirty="0" err="1" smtClean="0"/>
              <a:t>als</a:t>
            </a:r>
            <a:r>
              <a:rPr lang="en-US" baseline="0" dirty="0" smtClean="0"/>
              <a:t> </a:t>
            </a:r>
            <a:r>
              <a:rPr lang="en-US" baseline="0" dirty="0" err="1" smtClean="0"/>
              <a:t>eine</a:t>
            </a:r>
            <a:r>
              <a:rPr lang="en-US" baseline="0" dirty="0" smtClean="0"/>
              <a:t> </a:t>
            </a:r>
            <a:r>
              <a:rPr lang="en-US" baseline="0" dirty="0" err="1" smtClean="0"/>
              <a:t>gangbare</a:t>
            </a:r>
            <a:r>
              <a:rPr lang="en-US" baseline="0" dirty="0" smtClean="0"/>
              <a:t> Alternative. </a:t>
            </a:r>
          </a:p>
          <a:p>
            <a:endParaRPr lang="en-US" baseline="0" dirty="0" smtClean="0"/>
          </a:p>
        </p:txBody>
      </p:sp>
      <p:sp>
        <p:nvSpPr>
          <p:cNvPr id="4" name="Slide Number Placeholder 3"/>
          <p:cNvSpPr>
            <a:spLocks noGrp="1"/>
          </p:cNvSpPr>
          <p:nvPr>
            <p:ph type="sldNum" sz="quarter" idx="10"/>
          </p:nvPr>
        </p:nvSpPr>
        <p:spPr/>
        <p:txBody>
          <a:bodyPr/>
          <a:lstStyle/>
          <a:p>
            <a:fld id="{5DEA06E9-11B6-4A99-A389-6EC303479928}" type="slidenum">
              <a:rPr lang="en-US" smtClean="0"/>
              <a:t>24</a:t>
            </a:fld>
            <a:endParaRPr lang="en-US"/>
          </a:p>
        </p:txBody>
      </p:sp>
    </p:spTree>
    <p:extLst>
      <p:ext uri="{BB962C8B-B14F-4D97-AF65-F5344CB8AC3E}">
        <p14:creationId xmlns:p14="http://schemas.microsoft.com/office/powerpoint/2010/main" val="266192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Aber</a:t>
            </a:r>
            <a:r>
              <a:rPr lang="en-US" baseline="0" dirty="0" smtClean="0"/>
              <a:t> </a:t>
            </a:r>
            <a:r>
              <a:rPr lang="en-US" baseline="0" dirty="0" err="1" smtClean="0"/>
              <a:t>nicht</a:t>
            </a:r>
            <a:r>
              <a:rPr lang="en-US" baseline="0" dirty="0" smtClean="0"/>
              <a:t> </a:t>
            </a:r>
            <a:r>
              <a:rPr lang="en-US" baseline="0" dirty="0" err="1" smtClean="0"/>
              <a:t>nur</a:t>
            </a:r>
            <a:r>
              <a:rPr lang="en-US" baseline="0" dirty="0" smtClean="0"/>
              <a:t> </a:t>
            </a:r>
            <a:r>
              <a:rPr lang="en-US" baseline="0" dirty="0" err="1" smtClean="0"/>
              <a:t>vor</a:t>
            </a:r>
            <a:r>
              <a:rPr lang="en-US" baseline="0" dirty="0" smtClean="0"/>
              <a:t> Ort: </a:t>
            </a:r>
            <a:r>
              <a:rPr lang="en-US" baseline="0" dirty="0" err="1" smtClean="0"/>
              <a:t>Konzertierter</a:t>
            </a:r>
            <a:r>
              <a:rPr lang="en-US" baseline="0" dirty="0" smtClean="0"/>
              <a:t> </a:t>
            </a:r>
            <a:r>
              <a:rPr lang="en-US" baseline="0" dirty="0" err="1" smtClean="0"/>
              <a:t>Aktion</a:t>
            </a:r>
            <a:r>
              <a:rPr lang="en-US" baseline="0" dirty="0" smtClean="0"/>
              <a:t> </a:t>
            </a:r>
            <a:r>
              <a:rPr lang="en-US" baseline="0" dirty="0" err="1" smtClean="0"/>
              <a:t>bedarf</a:t>
            </a:r>
            <a:r>
              <a:rPr lang="en-US" baseline="0" dirty="0" smtClean="0"/>
              <a:t> </a:t>
            </a:r>
            <a:r>
              <a:rPr lang="en-US" baseline="0" dirty="0" err="1" smtClean="0"/>
              <a:t>es</a:t>
            </a:r>
            <a:r>
              <a:rPr lang="en-US" baseline="0" dirty="0" smtClean="0"/>
              <a:t> </a:t>
            </a:r>
            <a:r>
              <a:rPr lang="en-US" baseline="0" dirty="0" err="1" smtClean="0"/>
              <a:t>auch</a:t>
            </a:r>
            <a:r>
              <a:rPr lang="en-US" baseline="0" dirty="0" smtClean="0"/>
              <a:t> auf Seiten der </a:t>
            </a:r>
            <a:r>
              <a:rPr lang="en-US" baseline="0" dirty="0" err="1" smtClean="0"/>
              <a:t>Helfer</a:t>
            </a:r>
            <a:r>
              <a:rPr lang="en-US" baseline="0" dirty="0" smtClean="0"/>
              <a:t>. </a:t>
            </a:r>
            <a:r>
              <a:rPr lang="en-US" baseline="0" dirty="0" err="1" smtClean="0"/>
              <a:t>Zonta</a:t>
            </a:r>
            <a:r>
              <a:rPr lang="en-US" baseline="0" dirty="0" smtClean="0"/>
              <a:t> hat </a:t>
            </a:r>
            <a:r>
              <a:rPr lang="en-US" baseline="0" dirty="0" err="1" smtClean="0"/>
              <a:t>hier</a:t>
            </a:r>
            <a:r>
              <a:rPr lang="en-US" baseline="0" dirty="0" smtClean="0"/>
              <a:t> die Chance, </a:t>
            </a:r>
            <a:r>
              <a:rPr lang="en-US" baseline="0" dirty="0" err="1" smtClean="0"/>
              <a:t>etwas</a:t>
            </a:r>
            <a:r>
              <a:rPr lang="en-US" baseline="0" dirty="0" smtClean="0"/>
              <a:t> </a:t>
            </a:r>
            <a:r>
              <a:rPr lang="en-US" baseline="0" dirty="0" err="1" smtClean="0"/>
              <a:t>mehr</a:t>
            </a:r>
            <a:r>
              <a:rPr lang="en-US" baseline="0" dirty="0" smtClean="0"/>
              <a:t> </a:t>
            </a:r>
            <a:r>
              <a:rPr lang="en-US" baseline="0" dirty="0" err="1" smtClean="0"/>
              <a:t>zu</a:t>
            </a:r>
            <a:r>
              <a:rPr lang="en-US" baseline="0" dirty="0" smtClean="0"/>
              <a:t> sein </a:t>
            </a:r>
            <a:r>
              <a:rPr lang="en-US" baseline="0" dirty="0" err="1" smtClean="0"/>
              <a:t>als</a:t>
            </a:r>
            <a:r>
              <a:rPr lang="en-US" baseline="0" dirty="0" smtClean="0"/>
              <a:t> </a:t>
            </a:r>
            <a:r>
              <a:rPr lang="en-US" baseline="0" dirty="0" err="1" smtClean="0"/>
              <a:t>nur</a:t>
            </a:r>
            <a:r>
              <a:rPr lang="en-US" baseline="0" dirty="0" smtClean="0"/>
              <a:t> Spender – </a:t>
            </a:r>
            <a:r>
              <a:rPr lang="en-US" baseline="0" dirty="0" err="1" smtClean="0"/>
              <a:t>nämlich</a:t>
            </a:r>
            <a:r>
              <a:rPr lang="en-US" baseline="0" dirty="0" smtClean="0"/>
              <a:t> Partner. </a:t>
            </a:r>
            <a:r>
              <a:rPr lang="en-US" baseline="0" dirty="0" err="1" smtClean="0"/>
              <a:t>Nicht</a:t>
            </a:r>
            <a:r>
              <a:rPr lang="en-US" baseline="0" dirty="0" smtClean="0"/>
              <a:t> </a:t>
            </a:r>
            <a:r>
              <a:rPr lang="en-US" baseline="0" dirty="0" err="1" smtClean="0"/>
              <a:t>zuletzt</a:t>
            </a:r>
            <a:r>
              <a:rPr lang="en-US" baseline="0" dirty="0" smtClean="0"/>
              <a:t> </a:t>
            </a:r>
            <a:r>
              <a:rPr lang="en-US" baseline="0" dirty="0" err="1" smtClean="0"/>
              <a:t>beim</a:t>
            </a:r>
            <a:r>
              <a:rPr lang="en-US" baseline="0" dirty="0" smtClean="0"/>
              <a:t> </a:t>
            </a:r>
            <a:r>
              <a:rPr lang="en-US" baseline="0" dirty="0" err="1" smtClean="0"/>
              <a:t>Thema</a:t>
            </a:r>
            <a:r>
              <a:rPr lang="en-US" baseline="0" dirty="0" smtClean="0"/>
              <a:t> Advocacy.</a:t>
            </a:r>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25</a:t>
            </a:fld>
            <a:endParaRPr lang="en-US"/>
          </a:p>
        </p:txBody>
      </p:sp>
    </p:spTree>
    <p:extLst>
      <p:ext uri="{BB962C8B-B14F-4D97-AF65-F5344CB8AC3E}">
        <p14:creationId xmlns:p14="http://schemas.microsoft.com/office/powerpoint/2010/main" val="2233634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Auf</a:t>
            </a:r>
            <a:r>
              <a:rPr lang="en-US" baseline="0" dirty="0" smtClean="0"/>
              <a:t> </a:t>
            </a:r>
            <a:r>
              <a:rPr lang="en-US" b="1" baseline="0" dirty="0" err="1" smtClean="0"/>
              <a:t>Einladung</a:t>
            </a:r>
            <a:r>
              <a:rPr lang="en-US" b="1" baseline="0" dirty="0" smtClean="0"/>
              <a:t> der </a:t>
            </a:r>
            <a:r>
              <a:rPr lang="en-US" b="1" baseline="0" dirty="0" err="1" smtClean="0"/>
              <a:t>Regierung</a:t>
            </a:r>
            <a:r>
              <a:rPr lang="en-US" b="1" baseline="0" dirty="0" smtClean="0"/>
              <a:t> von Zambia </a:t>
            </a:r>
            <a:r>
              <a:rPr lang="en-US" baseline="0" dirty="0" smtClean="0"/>
              <a:t>war Zonta </a:t>
            </a:r>
            <a:r>
              <a:rPr lang="en-US" baseline="0" dirty="0" err="1" smtClean="0"/>
              <a:t>anlässlich</a:t>
            </a:r>
            <a:r>
              <a:rPr lang="en-US" baseline="0" dirty="0" smtClean="0"/>
              <a:t> der UN </a:t>
            </a:r>
            <a:r>
              <a:rPr lang="en-US" baseline="0" dirty="0" err="1" smtClean="0"/>
              <a:t>Generalversammlung</a:t>
            </a:r>
            <a:r>
              <a:rPr lang="en-US" baseline="0" dirty="0" smtClean="0"/>
              <a:t> </a:t>
            </a:r>
            <a:r>
              <a:rPr lang="en-US" baseline="0" dirty="0" err="1" smtClean="0"/>
              <a:t>im</a:t>
            </a:r>
            <a:r>
              <a:rPr lang="en-US" baseline="0" dirty="0" smtClean="0"/>
              <a:t> </a:t>
            </a:r>
            <a:r>
              <a:rPr lang="en-US" b="1" baseline="0" dirty="0" smtClean="0"/>
              <a:t>September 2018 </a:t>
            </a:r>
            <a:r>
              <a:rPr lang="en-US" baseline="0" dirty="0" err="1" smtClean="0"/>
              <a:t>zu</a:t>
            </a:r>
            <a:r>
              <a:rPr lang="en-US" baseline="0" dirty="0" smtClean="0"/>
              <a:t> </a:t>
            </a:r>
            <a:r>
              <a:rPr lang="en-US" baseline="0" dirty="0" err="1" smtClean="0"/>
              <a:t>einem</a:t>
            </a:r>
            <a:r>
              <a:rPr lang="en-US" baseline="0" dirty="0" smtClean="0"/>
              <a:t> Round Table von Canada, </a:t>
            </a:r>
            <a:r>
              <a:rPr lang="en-US" baseline="0" dirty="0" err="1" smtClean="0"/>
              <a:t>dem</a:t>
            </a:r>
            <a:r>
              <a:rPr lang="en-US" baseline="0" dirty="0" smtClean="0"/>
              <a:t> </a:t>
            </a:r>
            <a:r>
              <a:rPr lang="en-US" baseline="0" dirty="0" err="1" smtClean="0"/>
              <a:t>Vereinigten</a:t>
            </a:r>
            <a:r>
              <a:rPr lang="en-US" baseline="0" dirty="0" smtClean="0"/>
              <a:t> </a:t>
            </a:r>
            <a:r>
              <a:rPr lang="en-US" baseline="0" dirty="0" err="1" smtClean="0"/>
              <a:t>Königreich</a:t>
            </a:r>
            <a:r>
              <a:rPr lang="en-US" baseline="0" dirty="0" smtClean="0"/>
              <a:t> und der </a:t>
            </a:r>
            <a:r>
              <a:rPr lang="en-US" baseline="0" dirty="0" err="1" smtClean="0"/>
              <a:t>Europäischen</a:t>
            </a:r>
            <a:r>
              <a:rPr lang="en-US" baseline="0" dirty="0" smtClean="0"/>
              <a:t> Union </a:t>
            </a:r>
            <a:r>
              <a:rPr lang="en-US" baseline="0" dirty="0" err="1" smtClean="0"/>
              <a:t>eingeladen</a:t>
            </a:r>
            <a:r>
              <a:rPr lang="en-US" baseline="0" dirty="0" smtClean="0"/>
              <a:t> – </a:t>
            </a:r>
            <a:r>
              <a:rPr lang="en-US" baseline="0" dirty="0" err="1" smtClean="0"/>
              <a:t>als</a:t>
            </a:r>
            <a:r>
              <a:rPr lang="en-US" baseline="0" dirty="0" smtClean="0"/>
              <a:t> </a:t>
            </a:r>
            <a:r>
              <a:rPr lang="en-US" baseline="0" dirty="0" err="1" smtClean="0"/>
              <a:t>einziger</a:t>
            </a:r>
            <a:r>
              <a:rPr lang="en-US" baseline="0" dirty="0" smtClean="0"/>
              <a:t> “</a:t>
            </a:r>
            <a:r>
              <a:rPr lang="en-US" baseline="0" dirty="0" err="1" smtClean="0"/>
              <a:t>privater</a:t>
            </a:r>
            <a:r>
              <a:rPr lang="en-US" baseline="0" dirty="0" smtClean="0"/>
              <a:t>” </a:t>
            </a:r>
            <a:r>
              <a:rPr lang="en-US" baseline="0" dirty="0" err="1" smtClean="0"/>
              <a:t>Unterstützer</a:t>
            </a:r>
            <a:r>
              <a:rPr lang="en-US" baseline="0" dirty="0" smtClean="0"/>
              <a:t> </a:t>
            </a:r>
            <a:r>
              <a:rPr lang="en-US" baseline="0" dirty="0" err="1" smtClean="0"/>
              <a:t>inmitten</a:t>
            </a:r>
            <a:r>
              <a:rPr lang="en-US" baseline="0" dirty="0" smtClean="0"/>
              <a:t> von </a:t>
            </a:r>
            <a:r>
              <a:rPr lang="en-US" baseline="0" dirty="0" err="1" smtClean="0"/>
              <a:t>Vertretern</a:t>
            </a:r>
            <a:r>
              <a:rPr lang="en-US" baseline="0" dirty="0" smtClean="0"/>
              <a:t> der </a:t>
            </a:r>
            <a:r>
              <a:rPr lang="en-US" baseline="0" dirty="0" err="1" smtClean="0"/>
              <a:t>Regierungen</a:t>
            </a:r>
            <a:r>
              <a:rPr lang="en-US" baseline="0" dirty="0" smtClean="0"/>
              <a:t> </a:t>
            </a:r>
            <a:r>
              <a:rPr lang="en-US" baseline="0" dirty="0" err="1" smtClean="0"/>
              <a:t>afrikanischer</a:t>
            </a:r>
            <a:r>
              <a:rPr lang="en-US" baseline="0" dirty="0" smtClean="0"/>
              <a:t> </a:t>
            </a:r>
            <a:r>
              <a:rPr lang="en-US" baseline="0" dirty="0" err="1" smtClean="0"/>
              <a:t>Länder</a:t>
            </a:r>
            <a:r>
              <a:rPr lang="en-US" baseline="0" dirty="0" smtClean="0"/>
              <a:t>. </a:t>
            </a:r>
          </a:p>
          <a:p>
            <a:r>
              <a:rPr lang="en-US" baseline="0" dirty="0" err="1" smtClean="0"/>
              <a:t>Übrigens</a:t>
            </a:r>
            <a:r>
              <a:rPr lang="en-US" baseline="0" dirty="0" smtClean="0"/>
              <a:t>: Canada, </a:t>
            </a:r>
            <a:r>
              <a:rPr lang="en-US" baseline="0" dirty="0" err="1" smtClean="0"/>
              <a:t>macht</a:t>
            </a:r>
            <a:r>
              <a:rPr lang="en-US" baseline="0" dirty="0" smtClean="0"/>
              <a:t> die </a:t>
            </a:r>
            <a:r>
              <a:rPr lang="en-US" baseline="0" dirty="0" err="1" smtClean="0"/>
              <a:t>Berücksichtigung</a:t>
            </a:r>
            <a:r>
              <a:rPr lang="en-US" baseline="0" dirty="0" smtClean="0"/>
              <a:t> von Frauen und </a:t>
            </a:r>
            <a:r>
              <a:rPr lang="en-US" baseline="0" dirty="0" err="1" smtClean="0"/>
              <a:t>ihre</a:t>
            </a:r>
            <a:r>
              <a:rPr lang="en-US" baseline="0" dirty="0" smtClean="0"/>
              <a:t> </a:t>
            </a:r>
            <a:r>
              <a:rPr lang="en-US" baseline="0" dirty="0" err="1" smtClean="0"/>
              <a:t>Gleichstellung</a:t>
            </a:r>
            <a:r>
              <a:rPr lang="en-US" baseline="0" dirty="0" smtClean="0"/>
              <a:t> </a:t>
            </a:r>
            <a:r>
              <a:rPr lang="en-US" baseline="0" dirty="0" err="1" smtClean="0"/>
              <a:t>zur</a:t>
            </a:r>
            <a:r>
              <a:rPr lang="en-US" baseline="0" dirty="0" smtClean="0"/>
              <a:t> </a:t>
            </a:r>
            <a:r>
              <a:rPr lang="en-US" baseline="0" dirty="0" err="1" smtClean="0"/>
              <a:t>Bedingung</a:t>
            </a:r>
            <a:r>
              <a:rPr lang="en-US" baseline="0" dirty="0" smtClean="0"/>
              <a:t> von </a:t>
            </a:r>
            <a:r>
              <a:rPr lang="en-US" baseline="0" dirty="0" err="1" smtClean="0"/>
              <a:t>Gewährung</a:t>
            </a:r>
            <a:r>
              <a:rPr lang="en-US" baseline="0" dirty="0" smtClean="0"/>
              <a:t> von </a:t>
            </a:r>
            <a:r>
              <a:rPr lang="en-US" baseline="0" dirty="0" err="1" smtClean="0"/>
              <a:t>Entwicklungshilfe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27</a:t>
            </a:fld>
            <a:endParaRPr lang="en-US"/>
          </a:p>
        </p:txBody>
      </p:sp>
    </p:spTree>
    <p:extLst>
      <p:ext uri="{BB962C8B-B14F-4D97-AF65-F5344CB8AC3E}">
        <p14:creationId xmlns:p14="http://schemas.microsoft.com/office/powerpoint/2010/main" val="1323763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Girls Not Brides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ist</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eine</a:t>
            </a:r>
            <a:r>
              <a:rPr lang="en-US" sz="1200" b="1" i="0" kern="1200" baseline="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globale</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Partnerschaft</a:t>
            </a:r>
            <a:r>
              <a:rPr lang="en-US" sz="1200" b="1" i="0" kern="1200" baseline="0" dirty="0" smtClean="0">
                <a:solidFill>
                  <a:schemeClr val="tx1"/>
                </a:solidFill>
                <a:effectLst/>
                <a:latin typeface="+mn-lt"/>
                <a:ea typeface="+mn-ea"/>
                <a:cs typeface="+mn-cs"/>
              </a:rPr>
              <a:t> von </a:t>
            </a:r>
            <a:r>
              <a:rPr lang="en-US" sz="1200" b="1" i="0" kern="1200" baseline="0" dirty="0" err="1" smtClean="0">
                <a:solidFill>
                  <a:schemeClr val="tx1"/>
                </a:solidFill>
                <a:effectLst/>
                <a:latin typeface="+mn-lt"/>
                <a:ea typeface="+mn-ea"/>
                <a:cs typeface="+mn-cs"/>
              </a:rPr>
              <a:t>mehr</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als</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1200 </a:t>
            </a:r>
            <a:r>
              <a:rPr lang="en-US" sz="1200" b="1" i="0" kern="1200" dirty="0" err="1" smtClean="0">
                <a:solidFill>
                  <a:schemeClr val="tx1"/>
                </a:solidFill>
                <a:effectLst/>
                <a:latin typeface="+mn-lt"/>
                <a:ea typeface="+mn-ea"/>
                <a:cs typeface="+mn-cs"/>
              </a:rPr>
              <a:t>Organisationen</a:t>
            </a:r>
            <a:r>
              <a:rPr lang="en-US" sz="1200" b="1" i="0" kern="1200" baseline="0" dirty="0" smtClean="0">
                <a:solidFill>
                  <a:schemeClr val="tx1"/>
                </a:solidFill>
                <a:effectLst/>
                <a:latin typeface="+mn-lt"/>
                <a:ea typeface="+mn-ea"/>
                <a:cs typeface="+mn-cs"/>
              </a:rPr>
              <a:t> der </a:t>
            </a:r>
            <a:r>
              <a:rPr lang="en-US" sz="1200" b="1" i="0" kern="1200" baseline="0" dirty="0" err="1" smtClean="0">
                <a:solidFill>
                  <a:schemeClr val="tx1"/>
                </a:solidFill>
                <a:effectLst/>
                <a:latin typeface="+mn-lt"/>
                <a:ea typeface="+mn-ea"/>
                <a:cs typeface="+mn-cs"/>
              </a:rPr>
              <a:t>Zivilgesellschaft</a:t>
            </a:r>
            <a:r>
              <a:rPr lang="en-US" sz="1200" b="1" i="0" kern="1200" baseline="0" dirty="0" smtClean="0">
                <a:solidFill>
                  <a:schemeClr val="tx1"/>
                </a:solidFill>
                <a:effectLst/>
                <a:latin typeface="+mn-lt"/>
                <a:ea typeface="+mn-ea"/>
                <a:cs typeface="+mn-cs"/>
              </a:rPr>
              <a:t> , die </a:t>
            </a:r>
            <a:r>
              <a:rPr lang="en-US" sz="1200" b="1" i="0" kern="1200" baseline="0" dirty="0" err="1" smtClean="0">
                <a:solidFill>
                  <a:schemeClr val="tx1"/>
                </a:solidFill>
                <a:effectLst/>
                <a:latin typeface="+mn-lt"/>
                <a:ea typeface="+mn-ea"/>
                <a:cs typeface="+mn-cs"/>
              </a:rPr>
              <a:t>sich</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gegen</a:t>
            </a:r>
            <a:r>
              <a:rPr lang="en-US" sz="1200" b="1" i="0" kern="1200" baseline="0" dirty="0" smtClean="0">
                <a:solidFill>
                  <a:schemeClr val="tx1"/>
                </a:solidFill>
                <a:effectLst/>
                <a:latin typeface="+mn-lt"/>
                <a:ea typeface="+mn-ea"/>
                <a:cs typeface="+mn-cs"/>
              </a:rPr>
              <a:t> die </a:t>
            </a:r>
            <a:r>
              <a:rPr lang="en-US" sz="1200" b="1" i="0" kern="1200" baseline="0" dirty="0" err="1" smtClean="0">
                <a:solidFill>
                  <a:schemeClr val="tx1"/>
                </a:solidFill>
                <a:effectLst/>
                <a:latin typeface="+mn-lt"/>
                <a:ea typeface="+mn-ea"/>
                <a:cs typeface="+mn-cs"/>
              </a:rPr>
              <a:t>Kinderehe</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einsetzen</a:t>
            </a:r>
            <a:r>
              <a:rPr lang="en-US" sz="1200" b="1" i="0" kern="1200" baseline="0" dirty="0" smtClean="0">
                <a:solidFill>
                  <a:schemeClr val="tx1"/>
                </a:solidFill>
                <a:effectLst/>
                <a:latin typeface="+mn-lt"/>
                <a:ea typeface="+mn-ea"/>
                <a:cs typeface="+mn-cs"/>
              </a:rPr>
              <a:t> und </a:t>
            </a:r>
            <a:r>
              <a:rPr lang="en-US" sz="1200" b="1" i="0" kern="1200" baseline="0" dirty="0" err="1" smtClean="0">
                <a:solidFill>
                  <a:schemeClr val="tx1"/>
                </a:solidFill>
                <a:effectLst/>
                <a:latin typeface="+mn-lt"/>
                <a:ea typeface="+mn-ea"/>
                <a:cs typeface="+mn-cs"/>
              </a:rPr>
              <a:t>für</a:t>
            </a:r>
            <a:r>
              <a:rPr lang="en-US" sz="1200" b="1" i="0" kern="1200" baseline="0" dirty="0" smtClean="0">
                <a:solidFill>
                  <a:schemeClr val="tx1"/>
                </a:solidFill>
                <a:effectLst/>
                <a:latin typeface="+mn-lt"/>
                <a:ea typeface="+mn-ea"/>
                <a:cs typeface="+mn-cs"/>
              </a:rPr>
              <a:t> die </a:t>
            </a:r>
            <a:r>
              <a:rPr lang="en-US" sz="1200" b="1" i="0" kern="1200" baseline="0" dirty="0" err="1" smtClean="0">
                <a:solidFill>
                  <a:schemeClr val="tx1"/>
                </a:solidFill>
                <a:effectLst/>
                <a:latin typeface="+mn-lt"/>
                <a:ea typeface="+mn-ea"/>
                <a:cs typeface="+mn-cs"/>
              </a:rPr>
              <a:t>Stärkung</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junger</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Mädchen</a:t>
            </a:r>
            <a:r>
              <a:rPr lang="en-US" sz="1200" b="1" i="0" kern="1200" baseline="0" dirty="0" smtClean="0">
                <a:solidFill>
                  <a:schemeClr val="tx1"/>
                </a:solidFill>
                <a:effectLst/>
                <a:latin typeface="+mn-lt"/>
                <a:ea typeface="+mn-ea"/>
                <a:cs typeface="+mn-cs"/>
              </a:rPr>
              <a:t>. Girls Not Brides hat 1277 </a:t>
            </a:r>
            <a:r>
              <a:rPr lang="en-US" sz="1200" b="1" i="0" kern="1200" baseline="0" dirty="0" err="1" smtClean="0">
                <a:solidFill>
                  <a:schemeClr val="tx1"/>
                </a:solidFill>
                <a:effectLst/>
                <a:latin typeface="+mn-lt"/>
                <a:ea typeface="+mn-ea"/>
                <a:cs typeface="+mn-cs"/>
              </a:rPr>
              <a:t>Mitglieder</a:t>
            </a:r>
            <a:r>
              <a:rPr lang="en-US" sz="1200" b="1" i="0" kern="1200" baseline="0" dirty="0" smtClean="0">
                <a:solidFill>
                  <a:schemeClr val="tx1"/>
                </a:solidFill>
                <a:effectLst/>
                <a:latin typeface="+mn-lt"/>
                <a:ea typeface="+mn-ea"/>
                <a:cs typeface="+mn-cs"/>
              </a:rPr>
              <a:t> in 103 </a:t>
            </a:r>
            <a:r>
              <a:rPr lang="en-US" sz="1200" b="1" i="0" kern="1200" baseline="0" dirty="0" err="1" smtClean="0">
                <a:solidFill>
                  <a:schemeClr val="tx1"/>
                </a:solidFill>
                <a:effectLst/>
                <a:latin typeface="+mn-lt"/>
                <a:ea typeface="+mn-ea"/>
                <a:cs typeface="+mn-cs"/>
              </a:rPr>
              <a:t>Ländern</a:t>
            </a:r>
            <a:r>
              <a:rPr lang="en-US" sz="1200" b="1" i="0" kern="1200" baseline="0" dirty="0" smtClean="0">
                <a:solidFill>
                  <a:schemeClr val="tx1"/>
                </a:solidFill>
                <a:effectLst/>
                <a:latin typeface="+mn-lt"/>
                <a:ea typeface="+mn-ea"/>
                <a:cs typeface="+mn-cs"/>
              </a:rPr>
              <a:t>. Der </a:t>
            </a:r>
            <a:r>
              <a:rPr lang="en-US" sz="1200" b="1" i="0" kern="1200" baseline="0" dirty="0" err="1" smtClean="0">
                <a:solidFill>
                  <a:schemeClr val="tx1"/>
                </a:solidFill>
                <a:effectLst/>
                <a:latin typeface="+mn-lt"/>
                <a:ea typeface="+mn-ea"/>
                <a:cs typeface="+mn-cs"/>
              </a:rPr>
              <a:t>Sitz</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ist</a:t>
            </a:r>
            <a:r>
              <a:rPr lang="en-US" sz="1200" b="1" i="0" kern="1200" baseline="0" dirty="0" smtClean="0">
                <a:solidFill>
                  <a:schemeClr val="tx1"/>
                </a:solidFill>
                <a:effectLst/>
                <a:latin typeface="+mn-lt"/>
                <a:ea typeface="+mn-ea"/>
                <a:cs typeface="+mn-cs"/>
              </a:rPr>
              <a:t> in London. </a:t>
            </a:r>
          </a:p>
          <a:p>
            <a:r>
              <a:rPr lang="en-US" sz="1200" b="1" i="0" kern="1200" baseline="0" dirty="0" err="1" smtClean="0">
                <a:solidFill>
                  <a:schemeClr val="tx1"/>
                </a:solidFill>
                <a:effectLst/>
                <a:latin typeface="+mn-lt"/>
                <a:ea typeface="+mn-ea"/>
                <a:cs typeface="+mn-cs"/>
              </a:rPr>
              <a:t>Als</a:t>
            </a:r>
            <a:r>
              <a:rPr lang="en-US" sz="1200" b="1" i="0" kern="1200" baseline="0" dirty="0" smtClean="0">
                <a:solidFill>
                  <a:schemeClr val="tx1"/>
                </a:solidFill>
                <a:effectLst/>
                <a:latin typeface="+mn-lt"/>
                <a:ea typeface="+mn-ea"/>
                <a:cs typeface="+mn-cs"/>
              </a:rPr>
              <a:t> Partner von Girls Not Brides </a:t>
            </a:r>
            <a:r>
              <a:rPr lang="en-US" sz="1200" b="1" i="0" kern="1200" baseline="0" dirty="0" err="1" smtClean="0">
                <a:solidFill>
                  <a:schemeClr val="tx1"/>
                </a:solidFill>
                <a:effectLst/>
                <a:latin typeface="+mn-lt"/>
                <a:ea typeface="+mn-ea"/>
                <a:cs typeface="+mn-cs"/>
              </a:rPr>
              <a:t>unterstützt</a:t>
            </a:r>
            <a:r>
              <a:rPr lang="en-US" sz="1200" b="1" i="0" kern="1200" baseline="0" dirty="0" smtClean="0">
                <a:solidFill>
                  <a:schemeClr val="tx1"/>
                </a:solidFill>
                <a:effectLst/>
                <a:latin typeface="+mn-lt"/>
                <a:ea typeface="+mn-ea"/>
                <a:cs typeface="+mn-cs"/>
              </a:rPr>
              <a:t> ZONTA die international Petition </a:t>
            </a:r>
            <a:r>
              <a:rPr lang="en-US" sz="1200" b="1" i="0" kern="1200" baseline="0" dirty="0" err="1" smtClean="0">
                <a:solidFill>
                  <a:schemeClr val="tx1"/>
                </a:solidFill>
                <a:effectLst/>
                <a:latin typeface="+mn-lt"/>
                <a:ea typeface="+mn-ea"/>
                <a:cs typeface="+mn-cs"/>
              </a:rPr>
              <a:t>gegen</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Kinderehe</a:t>
            </a:r>
            <a:r>
              <a:rPr lang="en-US" sz="1200" b="1" i="0" kern="1200" baseline="0" dirty="0" smtClean="0">
                <a:solidFill>
                  <a:schemeClr val="tx1"/>
                </a:solidFill>
                <a:effectLst/>
                <a:latin typeface="+mn-lt"/>
                <a:ea typeface="+mn-ea"/>
                <a:cs typeface="+mn-cs"/>
              </a:rPr>
              <a:t> auf der ZI Website. </a:t>
            </a:r>
            <a:r>
              <a:rPr lang="en-US" sz="1200" b="0" i="0" kern="1200" baseline="0" dirty="0" err="1" smtClean="0">
                <a:solidFill>
                  <a:schemeClr val="tx1"/>
                </a:solidFill>
                <a:effectLst/>
                <a:latin typeface="+mn-lt"/>
                <a:ea typeface="+mn-ea"/>
                <a:cs typeface="+mn-cs"/>
              </a:rPr>
              <a:t>Außerdem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können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sich</a:t>
            </a:r>
            <a:r>
              <a:rPr lang="en-US" sz="1200" b="0" i="0" kern="1200" baseline="0" dirty="0" smtClean="0">
                <a:solidFill>
                  <a:schemeClr val="tx1"/>
                </a:solidFill>
                <a:effectLst/>
                <a:latin typeface="+mn-lt"/>
                <a:ea typeface="+mn-ea"/>
                <a:cs typeface="+mn-cs"/>
              </a:rPr>
              <a:t> Clubs auf </a:t>
            </a:r>
            <a:r>
              <a:rPr lang="en-US" sz="1200" b="0" i="0" kern="1200" baseline="0" dirty="0" err="1" smtClean="0">
                <a:solidFill>
                  <a:schemeClr val="tx1"/>
                </a:solidFill>
                <a:effectLst/>
                <a:latin typeface="+mn-lt"/>
                <a:ea typeface="+mn-ea"/>
                <a:cs typeface="+mn-cs"/>
              </a:rPr>
              <a:t>nationaler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Ebene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mit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anderen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Mitgliedern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vernetzen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für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eine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gemeinsame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Aktion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gegen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Kinderehe</a:t>
            </a:r>
            <a:r>
              <a:rPr lang="en-US" sz="1200" b="0" i="0" kern="1200" baseline="0" dirty="0" smtClean="0">
                <a:solidFill>
                  <a:schemeClr val="tx1"/>
                </a:solidFill>
                <a:effectLst/>
                <a:latin typeface="+mn-lt"/>
                <a:ea typeface="+mn-ea"/>
                <a:cs typeface="+mn-cs"/>
              </a:rPr>
              <a:t>. </a:t>
            </a:r>
            <a:endParaRPr lang="de-DE" b="0" dirty="0"/>
          </a:p>
        </p:txBody>
      </p:sp>
      <p:sp>
        <p:nvSpPr>
          <p:cNvPr id="4" name="Foliennummernplatzhalter 3"/>
          <p:cNvSpPr>
            <a:spLocks noGrp="1"/>
          </p:cNvSpPr>
          <p:nvPr>
            <p:ph type="sldNum" sz="quarter" idx="10"/>
          </p:nvPr>
        </p:nvSpPr>
        <p:spPr/>
        <p:txBody>
          <a:bodyPr/>
          <a:lstStyle/>
          <a:p>
            <a:fld id="{5DEA06E9-11B6-4A99-A389-6EC303479928}" type="slidenum">
              <a:rPr lang="en-US" smtClean="0"/>
              <a:t>28</a:t>
            </a:fld>
            <a:endParaRPr lang="en-US"/>
          </a:p>
        </p:txBody>
      </p:sp>
    </p:spTree>
    <p:extLst>
      <p:ext uri="{BB962C8B-B14F-4D97-AF65-F5344CB8AC3E}">
        <p14:creationId xmlns:p14="http://schemas.microsoft.com/office/powerpoint/2010/main" val="44774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Für</a:t>
            </a:r>
            <a:r>
              <a:rPr lang="en-US" baseline="0" dirty="0" smtClean="0"/>
              <a:t> die </a:t>
            </a:r>
            <a:r>
              <a:rPr lang="en-US" baseline="0" dirty="0" err="1" smtClean="0"/>
              <a:t>Jahre</a:t>
            </a:r>
            <a:r>
              <a:rPr lang="en-US" baseline="0" dirty="0" smtClean="0"/>
              <a:t> 2018-2020 </a:t>
            </a:r>
            <a:r>
              <a:rPr lang="en-US" baseline="0" dirty="0" err="1" smtClean="0"/>
              <a:t>wäre</a:t>
            </a:r>
            <a:r>
              <a:rPr lang="en-US" baseline="0" dirty="0" smtClean="0"/>
              <a:t> </a:t>
            </a:r>
            <a:r>
              <a:rPr lang="en-US" baseline="0" dirty="0" err="1" smtClean="0"/>
              <a:t>es</a:t>
            </a:r>
            <a:r>
              <a:rPr lang="en-US" baseline="0" dirty="0" smtClean="0"/>
              <a:t> </a:t>
            </a:r>
            <a:r>
              <a:rPr lang="en-US" baseline="0" dirty="0" err="1" smtClean="0"/>
              <a:t>schon</a:t>
            </a:r>
            <a:r>
              <a:rPr lang="en-US" baseline="0" dirty="0" smtClean="0"/>
              <a:t> </a:t>
            </a:r>
            <a:r>
              <a:rPr lang="en-US" baseline="0" dirty="0" err="1" smtClean="0"/>
              <a:t>ein</a:t>
            </a:r>
            <a:r>
              <a:rPr lang="en-US" baseline="0" dirty="0" smtClean="0"/>
              <a:t> </a:t>
            </a:r>
            <a:r>
              <a:rPr lang="en-US" baseline="0" dirty="0" err="1" smtClean="0"/>
              <a:t>Erfolg</a:t>
            </a:r>
            <a:r>
              <a:rPr lang="en-US" baseline="0" dirty="0" smtClean="0"/>
              <a:t>, </a:t>
            </a:r>
            <a:r>
              <a:rPr lang="en-US" baseline="0" dirty="0" err="1" smtClean="0"/>
              <a:t>wenn</a:t>
            </a:r>
            <a:r>
              <a:rPr lang="en-US" baseline="0" dirty="0" smtClean="0"/>
              <a:t> </a:t>
            </a:r>
            <a:r>
              <a:rPr lang="en-US" baseline="0" dirty="0" err="1" smtClean="0"/>
              <a:t>Zonta-Mitglieder</a:t>
            </a:r>
            <a:r>
              <a:rPr lang="en-US" baseline="0" dirty="0" smtClean="0"/>
              <a:t> in </a:t>
            </a:r>
            <a:r>
              <a:rPr lang="en-US" baseline="0" dirty="0" err="1" smtClean="0"/>
              <a:t>aller</a:t>
            </a:r>
            <a:r>
              <a:rPr lang="en-US" baseline="0" dirty="0" smtClean="0"/>
              <a:t> Welt </a:t>
            </a:r>
            <a:r>
              <a:rPr lang="en-US" baseline="0" dirty="0" err="1" smtClean="0"/>
              <a:t>ein</a:t>
            </a:r>
            <a:r>
              <a:rPr lang="en-US" baseline="0" dirty="0" smtClean="0"/>
              <a:t> </a:t>
            </a:r>
            <a:r>
              <a:rPr lang="en-US" baseline="0" dirty="0" err="1" smtClean="0"/>
              <a:t>Bewusstsein</a:t>
            </a:r>
            <a:r>
              <a:rPr lang="en-US" baseline="0" dirty="0" smtClean="0"/>
              <a:t> von den </a:t>
            </a:r>
            <a:r>
              <a:rPr lang="en-US" baseline="0" dirty="0" err="1" smtClean="0"/>
              <a:t>Ausmaßen</a:t>
            </a:r>
            <a:r>
              <a:rPr lang="en-US" baseline="0" dirty="0" smtClean="0"/>
              <a:t> der </a:t>
            </a:r>
            <a:r>
              <a:rPr lang="en-US" baseline="0" dirty="0" err="1" smtClean="0"/>
              <a:t>sogenannten</a:t>
            </a:r>
            <a:r>
              <a:rPr lang="en-US" baseline="0" dirty="0" smtClean="0"/>
              <a:t> “</a:t>
            </a:r>
            <a:r>
              <a:rPr lang="en-US" baseline="0" dirty="0" err="1" smtClean="0"/>
              <a:t>Kinderehen</a:t>
            </a:r>
            <a:r>
              <a:rPr lang="en-US" baseline="0" dirty="0" smtClean="0"/>
              <a:t>” und </a:t>
            </a:r>
            <a:r>
              <a:rPr lang="en-US" baseline="0" dirty="0" err="1" smtClean="0"/>
              <a:t>ihren</a:t>
            </a:r>
            <a:r>
              <a:rPr lang="en-US" baseline="0" dirty="0" smtClean="0"/>
              <a:t> </a:t>
            </a:r>
            <a:r>
              <a:rPr lang="en-US" baseline="0" dirty="0" err="1" smtClean="0"/>
              <a:t>desaströsen</a:t>
            </a:r>
            <a:r>
              <a:rPr lang="en-US" baseline="0" dirty="0" smtClean="0"/>
              <a:t> </a:t>
            </a:r>
            <a:r>
              <a:rPr lang="en-US" baseline="0" dirty="0" err="1" smtClean="0"/>
              <a:t>Auswirkungen</a:t>
            </a:r>
            <a:r>
              <a:rPr lang="en-US" baseline="0" dirty="0" smtClean="0"/>
              <a:t> auf die </a:t>
            </a:r>
            <a:r>
              <a:rPr lang="en-US" baseline="0" dirty="0" err="1" smtClean="0"/>
              <a:t>Mädchen</a:t>
            </a:r>
            <a:r>
              <a:rPr lang="en-US" baseline="0" dirty="0" smtClean="0"/>
              <a:t>, </a:t>
            </a:r>
            <a:r>
              <a:rPr lang="en-US" baseline="0" dirty="0" err="1" smtClean="0"/>
              <a:t>ihre</a:t>
            </a:r>
            <a:r>
              <a:rPr lang="en-US" baseline="0" dirty="0" smtClean="0"/>
              <a:t> </a:t>
            </a:r>
            <a:r>
              <a:rPr lang="en-US" baseline="0" dirty="0" err="1" smtClean="0"/>
              <a:t>Familien</a:t>
            </a:r>
            <a:r>
              <a:rPr lang="en-US" baseline="0" dirty="0" smtClean="0"/>
              <a:t> und die </a:t>
            </a:r>
            <a:r>
              <a:rPr lang="en-US" baseline="0" dirty="0" err="1" smtClean="0"/>
              <a:t>Gesellschaften</a:t>
            </a:r>
            <a:r>
              <a:rPr lang="en-US" baseline="0" dirty="0" smtClean="0"/>
              <a:t> </a:t>
            </a:r>
            <a:r>
              <a:rPr lang="en-US" baseline="0" dirty="0" err="1" smtClean="0"/>
              <a:t>ihrer</a:t>
            </a:r>
            <a:r>
              <a:rPr lang="en-US" baseline="0" dirty="0" smtClean="0"/>
              <a:t> </a:t>
            </a:r>
            <a:r>
              <a:rPr lang="en-US" baseline="0" dirty="0" err="1" smtClean="0"/>
              <a:t>Heimatländer</a:t>
            </a:r>
            <a:r>
              <a:rPr lang="en-US" baseline="0" dirty="0" smtClean="0"/>
              <a:t> </a:t>
            </a:r>
            <a:r>
              <a:rPr lang="en-US" baseline="0" dirty="0" err="1" smtClean="0"/>
              <a:t>entwickelten</a:t>
            </a:r>
            <a:r>
              <a:rPr lang="en-US" baseline="0" dirty="0" smtClean="0"/>
              <a:t>. </a:t>
            </a:r>
            <a:r>
              <a:rPr lang="en-US" baseline="0" dirty="0" err="1" smtClean="0"/>
              <a:t>Ein</a:t>
            </a:r>
            <a:r>
              <a:rPr lang="en-US" baseline="0" dirty="0" smtClean="0"/>
              <a:t> </a:t>
            </a:r>
            <a:r>
              <a:rPr lang="en-US" baseline="0" dirty="0" err="1" smtClean="0"/>
              <a:t>großer</a:t>
            </a:r>
            <a:r>
              <a:rPr lang="en-US" baseline="0" dirty="0" smtClean="0"/>
              <a:t> </a:t>
            </a:r>
            <a:r>
              <a:rPr lang="en-US" baseline="0" dirty="0" err="1" smtClean="0"/>
              <a:t>Erfolg</a:t>
            </a:r>
            <a:r>
              <a:rPr lang="en-US" baseline="0" dirty="0" smtClean="0"/>
              <a:t> </a:t>
            </a:r>
            <a:r>
              <a:rPr lang="en-US" baseline="0" dirty="0" err="1" smtClean="0"/>
              <a:t>wäre</a:t>
            </a:r>
            <a:r>
              <a:rPr lang="en-US" baseline="0" dirty="0" smtClean="0"/>
              <a:t> </a:t>
            </a:r>
            <a:r>
              <a:rPr lang="en-US" baseline="0" dirty="0" err="1" smtClean="0"/>
              <a:t>es</a:t>
            </a:r>
            <a:r>
              <a:rPr lang="en-US" baseline="0" dirty="0" smtClean="0"/>
              <a:t>, </a:t>
            </a:r>
            <a:r>
              <a:rPr lang="en-US" baseline="0" dirty="0" err="1" smtClean="0"/>
              <a:t>wenn</a:t>
            </a:r>
            <a:r>
              <a:rPr lang="en-US" baseline="0" dirty="0" smtClean="0"/>
              <a:t> </a:t>
            </a:r>
            <a:r>
              <a:rPr lang="en-US" baseline="0" dirty="0" err="1" smtClean="0"/>
              <a:t>Sie</a:t>
            </a:r>
            <a:r>
              <a:rPr lang="en-US" baseline="0" dirty="0" smtClean="0"/>
              <a:t> in den </a:t>
            </a:r>
            <a:r>
              <a:rPr lang="en-US" baseline="0" dirty="0" err="1" smtClean="0"/>
              <a:t>Ländern</a:t>
            </a:r>
            <a:r>
              <a:rPr lang="en-US" baseline="0" dirty="0" smtClean="0"/>
              <a:t>, in </a:t>
            </a:r>
            <a:r>
              <a:rPr lang="en-US" baseline="0" dirty="0" err="1" smtClean="0"/>
              <a:t>denen</a:t>
            </a:r>
            <a:r>
              <a:rPr lang="en-US" baseline="0" dirty="0" smtClean="0"/>
              <a:t> </a:t>
            </a:r>
            <a:r>
              <a:rPr lang="en-US" baseline="0" dirty="0" err="1" smtClean="0"/>
              <a:t>Sie</a:t>
            </a:r>
            <a:r>
              <a:rPr lang="en-US" baseline="0" dirty="0" smtClean="0"/>
              <a:t> </a:t>
            </a:r>
            <a:r>
              <a:rPr lang="en-US" baseline="0" dirty="0" err="1" smtClean="0"/>
              <a:t>leben</a:t>
            </a:r>
            <a:r>
              <a:rPr lang="en-US" baseline="0" dirty="0" smtClean="0"/>
              <a:t>, </a:t>
            </a:r>
            <a:r>
              <a:rPr lang="en-US" baseline="0" dirty="0" err="1" smtClean="0"/>
              <a:t>Informationen</a:t>
            </a:r>
            <a:r>
              <a:rPr lang="en-US" baseline="0" dirty="0" smtClean="0"/>
              <a:t> </a:t>
            </a:r>
            <a:r>
              <a:rPr lang="en-US" baseline="0" dirty="0" err="1" smtClean="0"/>
              <a:t>darüber</a:t>
            </a:r>
            <a:r>
              <a:rPr lang="en-US" baseline="0" dirty="0" smtClean="0"/>
              <a:t> </a:t>
            </a:r>
            <a:r>
              <a:rPr lang="en-US" baseline="0" dirty="0" err="1" smtClean="0"/>
              <a:t>suchten</a:t>
            </a:r>
            <a:r>
              <a:rPr lang="en-US" baseline="0" dirty="0" smtClean="0"/>
              <a:t>, </a:t>
            </a:r>
            <a:r>
              <a:rPr lang="en-US" baseline="0" dirty="0" err="1" smtClean="0"/>
              <a:t>wie</a:t>
            </a:r>
            <a:r>
              <a:rPr lang="en-US" baseline="0" dirty="0" smtClean="0"/>
              <a:t> </a:t>
            </a:r>
            <a:r>
              <a:rPr lang="en-US" baseline="0" dirty="0" err="1" smtClean="0"/>
              <a:t>es</a:t>
            </a:r>
            <a:r>
              <a:rPr lang="en-US" baseline="0" dirty="0" smtClean="0"/>
              <a:t> </a:t>
            </a:r>
            <a:r>
              <a:rPr lang="en-US" baseline="0" dirty="0" err="1" smtClean="0"/>
              <a:t>dort</a:t>
            </a:r>
            <a:r>
              <a:rPr lang="en-US" baseline="0" dirty="0" smtClean="0"/>
              <a:t> </a:t>
            </a:r>
            <a:r>
              <a:rPr lang="en-US" baseline="0" dirty="0" err="1" smtClean="0"/>
              <a:t>bestellt</a:t>
            </a:r>
            <a:r>
              <a:rPr lang="en-US" baseline="0" dirty="0" smtClean="0"/>
              <a:t> </a:t>
            </a:r>
            <a:r>
              <a:rPr lang="en-US" baseline="0" dirty="0" err="1" smtClean="0"/>
              <a:t>ist</a:t>
            </a:r>
            <a:r>
              <a:rPr lang="en-US" baseline="0" dirty="0" smtClean="0"/>
              <a:t>, </a:t>
            </a:r>
            <a:r>
              <a:rPr lang="en-US" baseline="0" dirty="0" err="1" smtClean="0"/>
              <a:t>über</a:t>
            </a:r>
            <a:r>
              <a:rPr lang="en-US" baseline="0" dirty="0" smtClean="0"/>
              <a:t> </a:t>
            </a:r>
            <a:r>
              <a:rPr lang="en-US" baseline="0" dirty="0" err="1" smtClean="0"/>
              <a:t>diese</a:t>
            </a:r>
            <a:r>
              <a:rPr lang="en-US" baseline="0" dirty="0" smtClean="0"/>
              <a:t> </a:t>
            </a:r>
            <a:r>
              <a:rPr lang="en-US" baseline="0" dirty="0" err="1" smtClean="0"/>
              <a:t>grauenvolle</a:t>
            </a:r>
            <a:r>
              <a:rPr lang="en-US" baseline="0" dirty="0" smtClean="0"/>
              <a:t> Praxis </a:t>
            </a:r>
            <a:r>
              <a:rPr lang="en-US" baseline="0" dirty="0" err="1" smtClean="0"/>
              <a:t>sprechen</a:t>
            </a:r>
            <a:r>
              <a:rPr lang="en-US" baseline="0" dirty="0" smtClean="0"/>
              <a:t> und </a:t>
            </a:r>
            <a:r>
              <a:rPr lang="en-US" baseline="0" dirty="0" err="1" smtClean="0"/>
              <a:t>unser</a:t>
            </a:r>
            <a:r>
              <a:rPr lang="en-US" baseline="0" dirty="0" smtClean="0"/>
              <a:t> Engagement </a:t>
            </a:r>
            <a:r>
              <a:rPr lang="en-US" baseline="0" dirty="0" err="1" smtClean="0"/>
              <a:t>erwähnen</a:t>
            </a:r>
            <a:r>
              <a:rPr lang="en-US" baseline="0" dirty="0" smtClean="0"/>
              <a:t>. Das </a:t>
            </a:r>
            <a:r>
              <a:rPr lang="en-US" baseline="0" dirty="0" err="1" smtClean="0"/>
              <a:t>ist</a:t>
            </a:r>
            <a:r>
              <a:rPr lang="en-US" baseline="0" dirty="0" smtClean="0"/>
              <a:t> die </a:t>
            </a:r>
            <a:r>
              <a:rPr lang="en-US" baseline="0" dirty="0" err="1" smtClean="0"/>
              <a:t>erste</a:t>
            </a:r>
            <a:r>
              <a:rPr lang="en-US" baseline="0" dirty="0" smtClean="0"/>
              <a:t> </a:t>
            </a:r>
            <a:r>
              <a:rPr lang="en-US" baseline="0" dirty="0" err="1" smtClean="0"/>
              <a:t>Stufe</a:t>
            </a:r>
            <a:r>
              <a:rPr lang="en-US" baseline="0" dirty="0" smtClean="0"/>
              <a:t> von Advocacy. Und </a:t>
            </a:r>
            <a:r>
              <a:rPr lang="en-US" baseline="0" dirty="0" err="1" smtClean="0"/>
              <a:t>natürlich</a:t>
            </a:r>
            <a:r>
              <a:rPr lang="en-US" baseline="0" dirty="0" smtClean="0"/>
              <a:t> </a:t>
            </a:r>
            <a:r>
              <a:rPr lang="en-US" baseline="0" dirty="0" err="1" smtClean="0"/>
              <a:t>ist</a:t>
            </a:r>
            <a:r>
              <a:rPr lang="en-US" baseline="0" dirty="0" smtClean="0"/>
              <a:t> </a:t>
            </a:r>
            <a:r>
              <a:rPr lang="en-US" baseline="0" dirty="0" err="1" smtClean="0"/>
              <a:t>es</a:t>
            </a:r>
            <a:r>
              <a:rPr lang="en-US" baseline="0" dirty="0" smtClean="0"/>
              <a:t> </a:t>
            </a:r>
            <a:r>
              <a:rPr lang="en-US" baseline="0" dirty="0" err="1" smtClean="0"/>
              <a:t>ein</a:t>
            </a:r>
            <a:r>
              <a:rPr lang="en-US" baseline="0" dirty="0" smtClean="0"/>
              <a:t> </a:t>
            </a:r>
            <a:r>
              <a:rPr lang="en-US" baseline="0" dirty="0" err="1" smtClean="0"/>
              <a:t>Erfolg</a:t>
            </a:r>
            <a:r>
              <a:rPr lang="en-US" baseline="0" dirty="0" smtClean="0"/>
              <a:t>, </a:t>
            </a:r>
            <a:r>
              <a:rPr lang="en-US" baseline="0" dirty="0" err="1" smtClean="0"/>
              <a:t>wenn</a:t>
            </a:r>
            <a:r>
              <a:rPr lang="en-US" baseline="0" dirty="0" smtClean="0"/>
              <a:t> </a:t>
            </a:r>
            <a:r>
              <a:rPr lang="en-US" baseline="0" dirty="0" err="1" smtClean="0"/>
              <a:t>dann</a:t>
            </a:r>
            <a:r>
              <a:rPr lang="en-US" baseline="0" dirty="0" smtClean="0"/>
              <a:t> </a:t>
            </a:r>
            <a:r>
              <a:rPr lang="en-US" baseline="0" dirty="0" err="1" smtClean="0"/>
              <a:t>auch</a:t>
            </a:r>
            <a:r>
              <a:rPr lang="en-US" baseline="0" dirty="0" smtClean="0"/>
              <a:t> das </a:t>
            </a:r>
            <a:r>
              <a:rPr lang="en-US" baseline="0" dirty="0" err="1" smtClean="0"/>
              <a:t>Spendenziel</a:t>
            </a:r>
            <a:r>
              <a:rPr lang="en-US" baseline="0" dirty="0" smtClean="0"/>
              <a:t> – 2 </a:t>
            </a:r>
            <a:r>
              <a:rPr lang="en-US" baseline="0" dirty="0" err="1" smtClean="0"/>
              <a:t>Millionen</a:t>
            </a:r>
            <a:r>
              <a:rPr lang="en-US" baseline="0" dirty="0" smtClean="0"/>
              <a:t> US$ - </a:t>
            </a:r>
            <a:r>
              <a:rPr lang="en-US" baseline="0" dirty="0" err="1" smtClean="0"/>
              <a:t>für</a:t>
            </a:r>
            <a:r>
              <a:rPr lang="en-US" baseline="0" dirty="0" smtClean="0"/>
              <a:t> dieses </a:t>
            </a:r>
            <a:r>
              <a:rPr lang="en-US" baseline="0" dirty="0" err="1" smtClean="0"/>
              <a:t>Projekt</a:t>
            </a:r>
            <a:r>
              <a:rPr lang="en-US" baseline="0" dirty="0" smtClean="0"/>
              <a:t> </a:t>
            </a:r>
            <a:r>
              <a:rPr lang="en-US" baseline="0" dirty="0" err="1" smtClean="0"/>
              <a:t>erreicht</a:t>
            </a:r>
            <a:r>
              <a:rPr lang="en-US" baseline="0" dirty="0" smtClean="0"/>
              <a:t> </a:t>
            </a:r>
            <a:r>
              <a:rPr lang="en-US" baseline="0" dirty="0" err="1" smtClean="0"/>
              <a:t>wird</a:t>
            </a:r>
            <a:r>
              <a:rPr lang="en-US" baseline="0" dirty="0" smtClean="0"/>
              <a:t>.</a:t>
            </a:r>
          </a:p>
          <a:p>
            <a:r>
              <a:rPr lang="en-US" b="1" baseline="0" dirty="0" err="1" smtClean="0"/>
              <a:t>Es</a:t>
            </a:r>
            <a:r>
              <a:rPr lang="en-US" b="1" baseline="0" dirty="0" smtClean="0"/>
              <a:t> </a:t>
            </a:r>
            <a:r>
              <a:rPr lang="en-US" b="1" baseline="0" dirty="0" err="1" smtClean="0"/>
              <a:t>wird</a:t>
            </a:r>
            <a:r>
              <a:rPr lang="en-US" b="1" baseline="0" dirty="0" smtClean="0"/>
              <a:t> of </a:t>
            </a:r>
            <a:r>
              <a:rPr lang="en-US" b="1" baseline="0" dirty="0" err="1" smtClean="0"/>
              <a:t>geglaubt</a:t>
            </a:r>
            <a:r>
              <a:rPr lang="en-US" b="1" baseline="0" dirty="0" smtClean="0"/>
              <a:t>, </a:t>
            </a:r>
            <a:r>
              <a:rPr lang="en-US" b="1" baseline="0" dirty="0" err="1" smtClean="0"/>
              <a:t>dass</a:t>
            </a:r>
            <a:r>
              <a:rPr lang="en-US" b="1" baseline="0" dirty="0" smtClean="0"/>
              <a:t> </a:t>
            </a:r>
            <a:r>
              <a:rPr lang="en-US" b="1" baseline="0" dirty="0" err="1" smtClean="0"/>
              <a:t>Kinderehen</a:t>
            </a:r>
            <a:r>
              <a:rPr lang="en-US" b="1" baseline="0" dirty="0" smtClean="0"/>
              <a:t> </a:t>
            </a:r>
            <a:r>
              <a:rPr lang="en-US" b="1" baseline="0" dirty="0" err="1" smtClean="0"/>
              <a:t>selten</a:t>
            </a:r>
            <a:r>
              <a:rPr lang="en-US" b="1" baseline="0" dirty="0" smtClean="0"/>
              <a:t> </a:t>
            </a:r>
            <a:r>
              <a:rPr lang="en-US" b="1" baseline="0" dirty="0" err="1" smtClean="0"/>
              <a:t>sind</a:t>
            </a:r>
            <a:r>
              <a:rPr lang="en-US" b="1" baseline="0" dirty="0" smtClean="0"/>
              <a:t> und </a:t>
            </a:r>
            <a:r>
              <a:rPr lang="en-US" b="1" baseline="0" dirty="0" err="1" smtClean="0"/>
              <a:t>nur</a:t>
            </a:r>
            <a:r>
              <a:rPr lang="en-US" b="1" baseline="0" dirty="0" smtClean="0"/>
              <a:t> in </a:t>
            </a:r>
            <a:r>
              <a:rPr lang="en-US" b="1" baseline="0" dirty="0" err="1" smtClean="0"/>
              <a:t>gewissen</a:t>
            </a:r>
            <a:r>
              <a:rPr lang="en-US" b="1" baseline="0" dirty="0" smtClean="0"/>
              <a:t> </a:t>
            </a:r>
            <a:r>
              <a:rPr lang="en-US" b="1" baseline="0" dirty="0" err="1" smtClean="0"/>
              <a:t>Ländern</a:t>
            </a:r>
            <a:r>
              <a:rPr lang="en-US" b="1" baseline="0" dirty="0" smtClean="0"/>
              <a:t> </a:t>
            </a:r>
            <a:r>
              <a:rPr lang="en-US" b="1" baseline="0" dirty="0" err="1" smtClean="0"/>
              <a:t>praktiziert</a:t>
            </a:r>
            <a:r>
              <a:rPr lang="en-US" b="1" baseline="0" dirty="0" smtClean="0"/>
              <a:t> </a:t>
            </a:r>
            <a:r>
              <a:rPr lang="en-US" b="1" baseline="0" dirty="0" err="1" smtClean="0"/>
              <a:t>werden</a:t>
            </a:r>
            <a:r>
              <a:rPr lang="en-US" b="1" baseline="0" dirty="0" smtClean="0"/>
              <a:t>. </a:t>
            </a:r>
            <a:r>
              <a:rPr lang="en-US" b="1" baseline="0" dirty="0" err="1" smtClean="0"/>
              <a:t>Fakt</a:t>
            </a:r>
            <a:r>
              <a:rPr lang="en-US" b="1" baseline="0" dirty="0" smtClean="0"/>
              <a:t> </a:t>
            </a:r>
            <a:r>
              <a:rPr lang="en-US" b="1" baseline="0" dirty="0" err="1" smtClean="0"/>
              <a:t>ist</a:t>
            </a:r>
            <a:r>
              <a:rPr lang="en-US" b="1" baseline="0" dirty="0" smtClean="0"/>
              <a:t> </a:t>
            </a:r>
            <a:r>
              <a:rPr lang="en-US" b="1" baseline="0" dirty="0" err="1" smtClean="0"/>
              <a:t>jedoch</a:t>
            </a:r>
            <a:r>
              <a:rPr lang="en-US" b="1" baseline="0" dirty="0" smtClean="0"/>
              <a:t>, </a:t>
            </a:r>
            <a:r>
              <a:rPr lang="en-US" b="1" baseline="0" dirty="0" err="1" smtClean="0"/>
              <a:t>dass</a:t>
            </a:r>
            <a:r>
              <a:rPr lang="en-US" b="1" baseline="0" dirty="0" smtClean="0"/>
              <a:t> dies </a:t>
            </a:r>
            <a:r>
              <a:rPr lang="en-US" b="1" baseline="0" dirty="0" err="1" smtClean="0"/>
              <a:t>häufig</a:t>
            </a:r>
            <a:r>
              <a:rPr lang="en-US" b="1" baseline="0" dirty="0" smtClean="0"/>
              <a:t> in der </a:t>
            </a:r>
            <a:r>
              <a:rPr lang="en-US" b="1" baseline="0" dirty="0" err="1" smtClean="0"/>
              <a:t>ganzen</a:t>
            </a:r>
            <a:r>
              <a:rPr lang="en-US" b="1" baseline="0" dirty="0" smtClean="0"/>
              <a:t> Welt </a:t>
            </a:r>
            <a:r>
              <a:rPr lang="en-US" b="1" baseline="0" dirty="0" err="1" smtClean="0"/>
              <a:t>geschieht</a:t>
            </a:r>
            <a:r>
              <a:rPr lang="en-US" b="1" baseline="0" dirty="0" smtClean="0"/>
              <a:t>, </a:t>
            </a:r>
            <a:r>
              <a:rPr lang="en-US" b="1" baseline="0" dirty="0" err="1" smtClean="0"/>
              <a:t>auch</a:t>
            </a:r>
            <a:r>
              <a:rPr lang="en-US" b="1" baseline="0" dirty="0" smtClean="0"/>
              <a:t> in </a:t>
            </a:r>
            <a:r>
              <a:rPr lang="en-US" b="1" baseline="0" dirty="0" err="1" smtClean="0"/>
              <a:t>entwickelten</a:t>
            </a:r>
            <a:r>
              <a:rPr lang="en-US" b="1" baseline="0" dirty="0" smtClean="0"/>
              <a:t> </a:t>
            </a:r>
            <a:r>
              <a:rPr lang="en-US" b="1" baseline="0" dirty="0" err="1" smtClean="0"/>
              <a:t>Ländern</a:t>
            </a:r>
            <a:r>
              <a:rPr lang="en-US" b="1" baseline="0" dirty="0" smtClean="0"/>
              <a:t>. In Europa </a:t>
            </a:r>
            <a:r>
              <a:rPr lang="en-US" b="1" baseline="0" dirty="0" err="1" smtClean="0"/>
              <a:t>sind</a:t>
            </a:r>
            <a:r>
              <a:rPr lang="en-US" b="1" baseline="0" dirty="0" smtClean="0"/>
              <a:t> </a:t>
            </a:r>
            <a:r>
              <a:rPr lang="en-US" b="1" baseline="0" dirty="0" err="1" smtClean="0"/>
              <a:t>alle</a:t>
            </a:r>
            <a:r>
              <a:rPr lang="en-US" b="1" baseline="0" dirty="0" smtClean="0"/>
              <a:t> </a:t>
            </a:r>
            <a:r>
              <a:rPr lang="en-US" b="1" baseline="0" dirty="0" err="1" smtClean="0"/>
              <a:t>Länder</a:t>
            </a:r>
            <a:r>
              <a:rPr lang="en-US" b="1" baseline="0" dirty="0" smtClean="0"/>
              <a:t> </a:t>
            </a:r>
            <a:r>
              <a:rPr lang="en-US" b="1" baseline="0" dirty="0" err="1" smtClean="0"/>
              <a:t>betroffen</a:t>
            </a:r>
            <a:r>
              <a:rPr lang="en-US" b="1" baseline="0" dirty="0" smtClean="0"/>
              <a:t>, </a:t>
            </a:r>
            <a:r>
              <a:rPr lang="en-US" b="1" baseline="0" dirty="0" err="1" smtClean="0"/>
              <a:t>ob</a:t>
            </a:r>
            <a:r>
              <a:rPr lang="en-US" b="1" baseline="0" dirty="0" smtClean="0"/>
              <a:t> in der Form </a:t>
            </a:r>
            <a:r>
              <a:rPr lang="en-US" b="1" baseline="0" dirty="0" err="1" smtClean="0"/>
              <a:t>einer</a:t>
            </a:r>
            <a:r>
              <a:rPr lang="en-US" b="1" baseline="0" dirty="0" smtClean="0"/>
              <a:t> </a:t>
            </a:r>
            <a:r>
              <a:rPr lang="en-US" b="1" baseline="0" dirty="0" err="1" smtClean="0"/>
              <a:t>Zwangsheirat</a:t>
            </a:r>
            <a:r>
              <a:rPr lang="en-US" b="1" baseline="0" dirty="0" smtClean="0"/>
              <a:t>, die in Europa </a:t>
            </a:r>
            <a:r>
              <a:rPr lang="en-US" b="1" baseline="0" dirty="0" err="1" smtClean="0"/>
              <a:t>geschlossen</a:t>
            </a:r>
            <a:r>
              <a:rPr lang="en-US" b="1" baseline="0" dirty="0" smtClean="0"/>
              <a:t> </a:t>
            </a:r>
            <a:r>
              <a:rPr lang="en-US" b="1" baseline="0" dirty="0" err="1" smtClean="0"/>
              <a:t>wurde</a:t>
            </a:r>
            <a:r>
              <a:rPr lang="en-US" b="1" baseline="0" dirty="0" smtClean="0"/>
              <a:t>, </a:t>
            </a:r>
            <a:r>
              <a:rPr lang="en-US" b="1" baseline="0" dirty="0" err="1" smtClean="0"/>
              <a:t>oder</a:t>
            </a:r>
            <a:r>
              <a:rPr lang="en-US" b="1" baseline="0" dirty="0" smtClean="0"/>
              <a:t> </a:t>
            </a:r>
            <a:r>
              <a:rPr lang="en-US" b="1" baseline="0" dirty="0" err="1" smtClean="0"/>
              <a:t>Zwangsehen</a:t>
            </a:r>
            <a:r>
              <a:rPr lang="en-US" b="1" baseline="0" dirty="0" smtClean="0"/>
              <a:t> von </a:t>
            </a:r>
            <a:r>
              <a:rPr lang="en-US" b="1" baseline="0" dirty="0" err="1" smtClean="0"/>
              <a:t>Europäischen</a:t>
            </a:r>
            <a:r>
              <a:rPr lang="en-US" b="1" baseline="0" dirty="0" smtClean="0"/>
              <a:t> </a:t>
            </a:r>
            <a:r>
              <a:rPr lang="en-US" b="1" baseline="0" dirty="0" err="1" smtClean="0"/>
              <a:t>Mitbürgern</a:t>
            </a:r>
            <a:r>
              <a:rPr lang="en-US" b="1" baseline="0" dirty="0" smtClean="0"/>
              <a:t>, die </a:t>
            </a:r>
            <a:r>
              <a:rPr lang="en-US" b="1" baseline="0" dirty="0" err="1" smtClean="0"/>
              <a:t>irgenwoanders</a:t>
            </a:r>
            <a:r>
              <a:rPr lang="en-US" b="1" baseline="0" dirty="0" smtClean="0"/>
              <a:t> </a:t>
            </a:r>
            <a:r>
              <a:rPr lang="en-US" b="1" baseline="0" dirty="0" err="1" smtClean="0"/>
              <a:t>geschlossen</a:t>
            </a:r>
            <a:r>
              <a:rPr lang="en-US" b="1" baseline="0" dirty="0" smtClean="0"/>
              <a:t> </a:t>
            </a:r>
            <a:r>
              <a:rPr lang="en-US" b="1" baseline="0" dirty="0" err="1" smtClean="0"/>
              <a:t>wurden</a:t>
            </a:r>
            <a:r>
              <a:rPr lang="en-US" b="1" baseline="0" dirty="0" smtClean="0"/>
              <a:t>, </a:t>
            </a:r>
            <a:r>
              <a:rPr lang="en-US" b="1" baseline="0" dirty="0" err="1" smtClean="0"/>
              <a:t>oder</a:t>
            </a:r>
            <a:r>
              <a:rPr lang="en-US" b="1" baseline="0" dirty="0" smtClean="0"/>
              <a:t> </a:t>
            </a:r>
            <a:r>
              <a:rPr lang="en-US" b="1" baseline="0" dirty="0" err="1" smtClean="0"/>
              <a:t>Personen</a:t>
            </a:r>
            <a:r>
              <a:rPr lang="en-US" b="1" baseline="0" dirty="0" smtClean="0"/>
              <a:t>, die </a:t>
            </a:r>
            <a:r>
              <a:rPr lang="en-US" b="1" baseline="0" dirty="0" err="1" smtClean="0"/>
              <a:t>gezwungen</a:t>
            </a:r>
            <a:r>
              <a:rPr lang="en-US" b="1" baseline="0" dirty="0" smtClean="0"/>
              <a:t> </a:t>
            </a:r>
            <a:r>
              <a:rPr lang="en-US" b="1" baseline="0" dirty="0" err="1" smtClean="0"/>
              <a:t>wurden</a:t>
            </a:r>
            <a:r>
              <a:rPr lang="en-US" b="1" baseline="0" dirty="0" smtClean="0"/>
              <a:t> </a:t>
            </a:r>
            <a:r>
              <a:rPr lang="en-US" b="1" baseline="0" dirty="0" err="1" smtClean="0"/>
              <a:t>vor</a:t>
            </a:r>
            <a:r>
              <a:rPr lang="en-US" b="1" baseline="0" dirty="0" smtClean="0"/>
              <a:t> </a:t>
            </a:r>
            <a:r>
              <a:rPr lang="en-US" b="1" baseline="0" dirty="0" err="1" smtClean="0"/>
              <a:t>ihrer</a:t>
            </a:r>
            <a:r>
              <a:rPr lang="en-US" b="1" baseline="0" dirty="0" smtClean="0"/>
              <a:t> </a:t>
            </a:r>
            <a:r>
              <a:rPr lang="en-US" b="1" baseline="0" dirty="0" err="1" smtClean="0"/>
              <a:t>Einreise</a:t>
            </a:r>
            <a:r>
              <a:rPr lang="en-US" b="1" baseline="0" dirty="0" smtClean="0"/>
              <a:t> </a:t>
            </a:r>
            <a:r>
              <a:rPr lang="en-US" b="1" baseline="0" dirty="0" err="1" smtClean="0"/>
              <a:t>nach</a:t>
            </a:r>
            <a:r>
              <a:rPr lang="en-US" b="1" baseline="0" dirty="0" smtClean="0"/>
              <a:t> Europa </a:t>
            </a:r>
            <a:r>
              <a:rPr lang="en-US" b="1" baseline="0" dirty="0" err="1" smtClean="0"/>
              <a:t>zu</a:t>
            </a:r>
            <a:r>
              <a:rPr lang="en-US" b="1" baseline="0" dirty="0" smtClean="0"/>
              <a:t> </a:t>
            </a:r>
            <a:r>
              <a:rPr lang="en-US" b="1" baseline="0" dirty="0" err="1" smtClean="0"/>
              <a:t>heiraten</a:t>
            </a:r>
            <a:r>
              <a:rPr lang="en-US" b="1" baseline="0" dirty="0" smtClean="0"/>
              <a:t>. </a:t>
            </a:r>
            <a:r>
              <a:rPr lang="en-US" b="1" baseline="0" dirty="0" err="1" smtClean="0"/>
              <a:t>Meistens</a:t>
            </a:r>
            <a:r>
              <a:rPr lang="en-US" b="1" baseline="0" dirty="0" smtClean="0"/>
              <a:t> </a:t>
            </a:r>
            <a:r>
              <a:rPr lang="en-US" b="1" baseline="0" dirty="0" err="1" smtClean="0"/>
              <a:t>sind</a:t>
            </a:r>
            <a:r>
              <a:rPr lang="en-US" b="1" baseline="0" dirty="0" smtClean="0"/>
              <a:t> </a:t>
            </a:r>
            <a:r>
              <a:rPr lang="en-US" b="1" baseline="0" dirty="0" err="1" smtClean="0"/>
              <a:t>diese</a:t>
            </a:r>
            <a:r>
              <a:rPr lang="en-US" b="1" baseline="0" dirty="0" smtClean="0"/>
              <a:t> </a:t>
            </a:r>
            <a:r>
              <a:rPr lang="en-US" b="1" baseline="0" dirty="0" err="1" smtClean="0"/>
              <a:t>Personen</a:t>
            </a:r>
            <a:r>
              <a:rPr lang="en-US" b="1" baseline="0" dirty="0" smtClean="0"/>
              <a:t> </a:t>
            </a:r>
            <a:r>
              <a:rPr lang="en-US" b="1" baseline="0" dirty="0" err="1" smtClean="0"/>
              <a:t>Flüchtlinge</a:t>
            </a:r>
            <a:r>
              <a:rPr lang="en-US" b="1" baseline="0" dirty="0" smtClean="0"/>
              <a:t>, </a:t>
            </a:r>
            <a:r>
              <a:rPr lang="en-US" b="1" baseline="0" dirty="0" err="1" smtClean="0"/>
              <a:t>Migranten</a:t>
            </a:r>
            <a:r>
              <a:rPr lang="en-US" b="1" baseline="0" dirty="0" smtClean="0"/>
              <a:t> </a:t>
            </a:r>
            <a:r>
              <a:rPr lang="en-US" b="1" baseline="0" dirty="0" err="1" smtClean="0"/>
              <a:t>oder</a:t>
            </a:r>
            <a:r>
              <a:rPr lang="en-US" b="1" baseline="0" dirty="0" smtClean="0"/>
              <a:t> </a:t>
            </a:r>
            <a:r>
              <a:rPr lang="en-US" b="1" baseline="0" dirty="0" err="1" smtClean="0"/>
              <a:t>gehören</a:t>
            </a:r>
            <a:r>
              <a:rPr lang="en-US" b="1" baseline="0" dirty="0" smtClean="0"/>
              <a:t> </a:t>
            </a:r>
            <a:r>
              <a:rPr lang="en-US" b="1" baseline="0" dirty="0" err="1" smtClean="0"/>
              <a:t>zu</a:t>
            </a:r>
            <a:r>
              <a:rPr lang="en-US" b="1" baseline="0" dirty="0" smtClean="0"/>
              <a:t> </a:t>
            </a:r>
            <a:r>
              <a:rPr lang="en-US" b="1" baseline="0" dirty="0" err="1" smtClean="0"/>
              <a:t>einer</a:t>
            </a:r>
            <a:r>
              <a:rPr lang="en-US" b="1" baseline="0" dirty="0" smtClean="0"/>
              <a:t> </a:t>
            </a:r>
            <a:r>
              <a:rPr lang="en-US" b="1" baseline="0" dirty="0" err="1" smtClean="0"/>
              <a:t>ethnischen</a:t>
            </a:r>
            <a:r>
              <a:rPr lang="en-US" b="1" baseline="0" dirty="0" smtClean="0"/>
              <a:t> </a:t>
            </a:r>
            <a:r>
              <a:rPr lang="en-US" b="1" baseline="0" dirty="0" err="1" smtClean="0"/>
              <a:t>Minderheit</a:t>
            </a:r>
            <a:r>
              <a:rPr lang="en-US" b="1" baseline="0" dirty="0" smtClean="0"/>
              <a:t>. </a:t>
            </a:r>
          </a:p>
          <a:p>
            <a:r>
              <a:rPr lang="en-US" b="1" baseline="0" dirty="0" err="1" smtClean="0"/>
              <a:t>Selbst</a:t>
            </a:r>
            <a:r>
              <a:rPr lang="en-US" b="1" baseline="0" dirty="0" smtClean="0"/>
              <a:t> in USA </a:t>
            </a:r>
            <a:r>
              <a:rPr lang="en-US" b="1" baseline="0" dirty="0" err="1" smtClean="0"/>
              <a:t>sind</a:t>
            </a:r>
            <a:r>
              <a:rPr lang="en-US" b="1" baseline="0" dirty="0" smtClean="0"/>
              <a:t> </a:t>
            </a:r>
            <a:r>
              <a:rPr lang="en-US" b="1" baseline="0" dirty="0" err="1" smtClean="0"/>
              <a:t>es</a:t>
            </a:r>
            <a:r>
              <a:rPr lang="en-US" b="1" baseline="0" dirty="0" smtClean="0"/>
              <a:t> um die 250.000 </a:t>
            </a:r>
            <a:r>
              <a:rPr lang="en-US" b="1" baseline="0" dirty="0" err="1" smtClean="0"/>
              <a:t>Mädchen</a:t>
            </a:r>
            <a:r>
              <a:rPr lang="en-US" b="1" baseline="0" dirty="0" smtClean="0"/>
              <a:t>, die </a:t>
            </a:r>
            <a:r>
              <a:rPr lang="en-US" b="1" baseline="0" dirty="0" err="1" smtClean="0"/>
              <a:t>vor</a:t>
            </a:r>
            <a:r>
              <a:rPr lang="en-US" b="1" baseline="0" dirty="0" smtClean="0"/>
              <a:t> </a:t>
            </a:r>
            <a:r>
              <a:rPr lang="en-US" b="1" baseline="0" dirty="0" err="1" smtClean="0"/>
              <a:t>ihrem</a:t>
            </a:r>
            <a:r>
              <a:rPr lang="en-US" b="1" baseline="0" dirty="0" smtClean="0"/>
              <a:t> 18 </a:t>
            </a:r>
            <a:r>
              <a:rPr lang="en-US" b="1" baseline="0" dirty="0" err="1" smtClean="0"/>
              <a:t>Lebensjahr</a:t>
            </a:r>
            <a:r>
              <a:rPr lang="en-US" b="1" baseline="0" dirty="0" smtClean="0"/>
              <a:t> </a:t>
            </a:r>
            <a:r>
              <a:rPr lang="en-US" b="1" baseline="0" dirty="0" err="1" smtClean="0"/>
              <a:t>verheiratet</a:t>
            </a:r>
            <a:r>
              <a:rPr lang="en-US" b="1" baseline="0" dirty="0" smtClean="0"/>
              <a:t> </a:t>
            </a:r>
            <a:r>
              <a:rPr lang="en-US" b="1" baseline="0" dirty="0" err="1" smtClean="0"/>
              <a:t>wurden</a:t>
            </a:r>
            <a:r>
              <a:rPr lang="en-US" b="1" baseline="0" dirty="0" smtClean="0"/>
              <a:t>. In </a:t>
            </a:r>
            <a:r>
              <a:rPr lang="en-US" b="1" baseline="0" dirty="0" err="1" smtClean="0"/>
              <a:t>einigen</a:t>
            </a:r>
            <a:r>
              <a:rPr lang="en-US" b="1" baseline="0" dirty="0" smtClean="0"/>
              <a:t> US-</a:t>
            </a:r>
            <a:r>
              <a:rPr lang="en-US" b="1" baseline="0" dirty="0" err="1" smtClean="0"/>
              <a:t>Staaten</a:t>
            </a:r>
            <a:r>
              <a:rPr lang="en-US" b="1" baseline="0" dirty="0" smtClean="0"/>
              <a:t> </a:t>
            </a:r>
            <a:r>
              <a:rPr lang="en-US" b="1" baseline="0" dirty="0" err="1" smtClean="0"/>
              <a:t>liegt</a:t>
            </a:r>
            <a:r>
              <a:rPr lang="en-US" b="1" baseline="0" dirty="0" smtClean="0"/>
              <a:t> das Alter </a:t>
            </a:r>
            <a:r>
              <a:rPr lang="en-US" b="1" baseline="0" dirty="0" err="1" smtClean="0"/>
              <a:t>bei</a:t>
            </a:r>
            <a:r>
              <a:rPr lang="en-US" b="1" baseline="0" dirty="0" smtClean="0"/>
              <a:t> 16 </a:t>
            </a:r>
            <a:r>
              <a:rPr lang="en-US" b="1" baseline="0" dirty="0" err="1" smtClean="0"/>
              <a:t>Jahren</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5DEA06E9-11B6-4A99-A389-6EC303479928}" type="slidenum">
              <a:rPr lang="en-US" smtClean="0"/>
              <a:t>29</a:t>
            </a:fld>
            <a:endParaRPr lang="en-US"/>
          </a:p>
        </p:txBody>
      </p:sp>
    </p:spTree>
    <p:extLst>
      <p:ext uri="{BB962C8B-B14F-4D97-AF65-F5344CB8AC3E}">
        <p14:creationId xmlns:p14="http://schemas.microsoft.com/office/powerpoint/2010/main" val="2462361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Unsere </a:t>
            </a:r>
            <a:r>
              <a:rPr lang="de-DE" dirty="0" err="1" smtClean="0"/>
              <a:t>ZsN</a:t>
            </a:r>
            <a:r>
              <a:rPr lang="de-DE" dirty="0" smtClean="0"/>
              <a:t>-Kampagne ist der</a:t>
            </a:r>
            <a:r>
              <a:rPr lang="de-DE" baseline="0" dirty="0" smtClean="0"/>
              <a:t> beste Multiplikator, um auf das Problem der Kinder- und Zwangsehe aufmerksam zu machen! Sammelt Informationen über das globale Problem, aber macht Euch auch kenntnisreich über die nationale Lage und Gesetzgebung. </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30</a:t>
            </a:fld>
            <a:endParaRPr lang="en-US"/>
          </a:p>
        </p:txBody>
      </p:sp>
    </p:spTree>
    <p:extLst>
      <p:ext uri="{BB962C8B-B14F-4D97-AF65-F5344CB8AC3E}">
        <p14:creationId xmlns:p14="http://schemas.microsoft.com/office/powerpoint/2010/main" val="104344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…gesellschaftlichen</a:t>
            </a:r>
            <a:r>
              <a:rPr lang="de-DE" b="1" baseline="0" dirty="0" smtClean="0"/>
              <a:t> Wandel anzustoßen</a:t>
            </a:r>
            <a:r>
              <a:rPr lang="de-DE" baseline="0" dirty="0" smtClean="0"/>
              <a:t>. Mit dem Ziel, aus Menschen 2. Klasse gleichberechtigte Bürger dieser Welt zu machen. Zonta war schon immer Vorreiter bei der Aufklärung von Menschenrechtsverletzungen, brisanten Themen über Frauenrechte und Geschlechtergerechtigkeit, z.B. Genitalbescheidung bei Mädchen, das Fistula-Problem, HIV-Pandemie nach Vergewaltigung im Krieg, Menschenhandel und Zwangsprostitution und nun in diesem Biennium: </a:t>
            </a:r>
            <a:r>
              <a:rPr lang="de-DE" b="1" baseline="0" dirty="0" smtClean="0"/>
              <a:t>Kinderehe und Zwangsverheiratung </a:t>
            </a: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5DEA06E9-11B6-4A99-A389-6EC303479928}" type="slidenum">
              <a:rPr lang="en-US" smtClean="0"/>
              <a:t>3</a:t>
            </a:fld>
            <a:endParaRPr lang="en-US"/>
          </a:p>
        </p:txBody>
      </p:sp>
    </p:spTree>
    <p:extLst>
      <p:ext uri="{BB962C8B-B14F-4D97-AF65-F5344CB8AC3E}">
        <p14:creationId xmlns:p14="http://schemas.microsoft.com/office/powerpoint/2010/main" val="383243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Unser </a:t>
            </a:r>
            <a:r>
              <a:rPr lang="de-DE" b="1" dirty="0" err="1" smtClean="0"/>
              <a:t>District</a:t>
            </a:r>
            <a:r>
              <a:rPr lang="de-DE" b="1" dirty="0" smtClean="0"/>
              <a:t>-Ziel </a:t>
            </a:r>
            <a:r>
              <a:rPr lang="de-DE" dirty="0" smtClean="0"/>
              <a:t>haben wir zu Beginn des Bienniums klar definiert:</a:t>
            </a:r>
            <a:r>
              <a:rPr lang="de-DE" baseline="0" dirty="0" smtClean="0"/>
              <a:t> 60 % der Clubs haben „Beendigung der Kinderehe“ als Thema ihrer ZSN-Kampagne, oder erwähnen sie.  Selbst wenn wir über Gewalt an Frauen im allgemeinen sprechen, dürfte es uns doch nicht schwer fallen, als Beispiel dieser Menschenrechtsverletzung auch die Kinderehe/Zwangsehe aufzuzeigen, und die Öffentlichkeit mit einigen Fakten zu informieren. </a:t>
            </a:r>
          </a:p>
          <a:p>
            <a:r>
              <a:rPr lang="de-DE" baseline="0" dirty="0" smtClean="0"/>
              <a:t>Auch die Genitalverstümmelung hat uns damals sehr bewegt und schockiert. Sehr viele unserer Clubs haben sich mit außerordentlichen Veranstaltungen für die Bekämpfung dieser Menschenrechtsverletzung eingesetzt, eines unserer bedeutendsten Service Projekte war die Bekämpfung der Beschneidung in Burkina Faso 1998-2002. Genauso sollten wir uns nun gegen die Kinder- und Zwangsehe einsetzen, die mengenmäßig noch eine ganz andere Größenordnung hat. </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31</a:t>
            </a:fld>
            <a:endParaRPr lang="en-US"/>
          </a:p>
        </p:txBody>
      </p:sp>
    </p:spTree>
    <p:extLst>
      <p:ext uri="{BB962C8B-B14F-4D97-AF65-F5344CB8AC3E}">
        <p14:creationId xmlns:p14="http://schemas.microsoft.com/office/powerpoint/2010/main" val="765239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Unter zontasaysno.com ist</a:t>
            </a:r>
            <a:r>
              <a:rPr lang="de-DE" baseline="0" dirty="0" smtClean="0"/>
              <a:t> eine Fülle an </a:t>
            </a:r>
            <a:r>
              <a:rPr lang="de-DE" b="1" baseline="0" dirty="0" smtClean="0"/>
              <a:t>Material</a:t>
            </a:r>
            <a:r>
              <a:rPr lang="de-DE" baseline="0" dirty="0" smtClean="0"/>
              <a:t> zusammengestellt, welches wir für unsere Aufklärungsarbeit, PR, etc. nützen können. </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32</a:t>
            </a:fld>
            <a:endParaRPr lang="en-US"/>
          </a:p>
        </p:txBody>
      </p:sp>
    </p:spTree>
    <p:extLst>
      <p:ext uri="{BB962C8B-B14F-4D97-AF65-F5344CB8AC3E}">
        <p14:creationId xmlns:p14="http://schemas.microsoft.com/office/powerpoint/2010/main" val="2992378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Zonta</a:t>
            </a:r>
            <a:r>
              <a:rPr lang="en-US" baseline="0" dirty="0" err="1" smtClean="0"/>
              <a:t>-Mitglieder</a:t>
            </a:r>
            <a:r>
              <a:rPr lang="en-US" baseline="0" dirty="0" smtClean="0"/>
              <a:t> </a:t>
            </a:r>
            <a:r>
              <a:rPr lang="en-US" baseline="0" dirty="0" err="1" smtClean="0"/>
              <a:t>können</a:t>
            </a:r>
            <a:r>
              <a:rPr lang="en-US" baseline="0" dirty="0" smtClean="0"/>
              <a:t> das </a:t>
            </a:r>
            <a:r>
              <a:rPr lang="en-US" baseline="0" dirty="0" err="1" smtClean="0"/>
              <a:t>gemeinsame</a:t>
            </a:r>
            <a:r>
              <a:rPr lang="en-US" baseline="0" dirty="0" smtClean="0"/>
              <a:t> </a:t>
            </a:r>
            <a:r>
              <a:rPr lang="en-US" baseline="0" dirty="0" err="1" smtClean="0"/>
              <a:t>Ziel</a:t>
            </a:r>
            <a:r>
              <a:rPr lang="en-US" baseline="0" dirty="0" smtClean="0"/>
              <a:t> </a:t>
            </a:r>
            <a:r>
              <a:rPr lang="en-US" baseline="0" dirty="0" err="1" smtClean="0"/>
              <a:t>vor</a:t>
            </a:r>
            <a:r>
              <a:rPr lang="en-US" baseline="0" dirty="0" smtClean="0"/>
              <a:t> Ort </a:t>
            </a:r>
            <a:r>
              <a:rPr lang="en-US" baseline="0" dirty="0" err="1" smtClean="0"/>
              <a:t>unterstützen</a:t>
            </a:r>
            <a:r>
              <a:rPr lang="en-US" baseline="0" dirty="0" smtClean="0"/>
              <a:t>. Die </a:t>
            </a:r>
            <a:r>
              <a:rPr lang="en-US" baseline="0" dirty="0" err="1" smtClean="0"/>
              <a:t>exzellenten</a:t>
            </a:r>
            <a:r>
              <a:rPr lang="en-US" baseline="0" dirty="0" smtClean="0"/>
              <a:t> </a:t>
            </a:r>
            <a:r>
              <a:rPr lang="en-US" baseline="0" dirty="0" err="1" smtClean="0"/>
              <a:t>Kontakte</a:t>
            </a:r>
            <a:r>
              <a:rPr lang="en-US" baseline="0" dirty="0" smtClean="0"/>
              <a:t> </a:t>
            </a:r>
            <a:r>
              <a:rPr lang="en-US" baseline="0" dirty="0" err="1" smtClean="0"/>
              <a:t>einer</a:t>
            </a:r>
            <a:r>
              <a:rPr lang="en-US" baseline="0" dirty="0" smtClean="0"/>
              <a:t> </a:t>
            </a:r>
            <a:r>
              <a:rPr lang="en-US" baseline="0" dirty="0" err="1" smtClean="0"/>
              <a:t>ghanaischen</a:t>
            </a:r>
            <a:r>
              <a:rPr lang="en-US" baseline="0" dirty="0" smtClean="0"/>
              <a:t> </a:t>
            </a:r>
            <a:r>
              <a:rPr lang="en-US" baseline="0" dirty="0" err="1" smtClean="0"/>
              <a:t>Zontian</a:t>
            </a:r>
            <a:r>
              <a:rPr lang="en-US" baseline="0" dirty="0" smtClean="0"/>
              <a:t> </a:t>
            </a:r>
            <a:r>
              <a:rPr lang="en-US" baseline="0" dirty="0" err="1" smtClean="0"/>
              <a:t>zur</a:t>
            </a:r>
            <a:r>
              <a:rPr lang="en-US" baseline="0" dirty="0" smtClean="0"/>
              <a:t> </a:t>
            </a:r>
            <a:r>
              <a:rPr lang="en-US" baseline="0" dirty="0" err="1" smtClean="0"/>
              <a:t>dortigen</a:t>
            </a:r>
            <a:r>
              <a:rPr lang="en-US" baseline="0" dirty="0" smtClean="0"/>
              <a:t> </a:t>
            </a:r>
            <a:r>
              <a:rPr lang="en-US" baseline="0" dirty="0" err="1" smtClean="0"/>
              <a:t>Regierung</a:t>
            </a:r>
            <a:r>
              <a:rPr lang="en-US" baseline="0" dirty="0" smtClean="0"/>
              <a:t> </a:t>
            </a:r>
            <a:r>
              <a:rPr lang="en-US" baseline="0" dirty="0" err="1" smtClean="0"/>
              <a:t>haben</a:t>
            </a:r>
            <a:r>
              <a:rPr lang="en-US" baseline="0" dirty="0" smtClean="0"/>
              <a:t> </a:t>
            </a:r>
            <a:r>
              <a:rPr lang="en-US" baseline="0" dirty="0" err="1" smtClean="0"/>
              <a:t>uns</a:t>
            </a:r>
            <a:r>
              <a:rPr lang="en-US" baseline="0" dirty="0" smtClean="0"/>
              <a:t> </a:t>
            </a:r>
            <a:r>
              <a:rPr lang="en-US" baseline="0" dirty="0" err="1" smtClean="0"/>
              <a:t>bereits</a:t>
            </a:r>
            <a:r>
              <a:rPr lang="en-US" baseline="0" dirty="0" smtClean="0"/>
              <a:t> </a:t>
            </a:r>
            <a:r>
              <a:rPr lang="en-US" baseline="0" dirty="0" err="1" smtClean="0"/>
              <a:t>geholfen</a:t>
            </a:r>
            <a:r>
              <a:rPr lang="en-US" baseline="0" dirty="0" smtClean="0"/>
              <a:t>, </a:t>
            </a:r>
            <a:r>
              <a:rPr lang="en-US" baseline="0" dirty="0" err="1" smtClean="0"/>
              <a:t>ein</a:t>
            </a:r>
            <a:r>
              <a:rPr lang="en-US" baseline="0" dirty="0" smtClean="0"/>
              <a:t> Side Event </a:t>
            </a:r>
            <a:r>
              <a:rPr lang="en-US" baseline="0" dirty="0" err="1" smtClean="0"/>
              <a:t>bei</a:t>
            </a:r>
            <a:r>
              <a:rPr lang="en-US" baseline="0" dirty="0" smtClean="0"/>
              <a:t> der CSW 2018 </a:t>
            </a:r>
            <a:r>
              <a:rPr lang="en-US" baseline="0" dirty="0" err="1" smtClean="0"/>
              <a:t>zu</a:t>
            </a:r>
            <a:r>
              <a:rPr lang="en-US" baseline="0" dirty="0" smtClean="0"/>
              <a:t> </a:t>
            </a:r>
            <a:r>
              <a:rPr lang="en-US" baseline="0" dirty="0" err="1" smtClean="0"/>
              <a:t>organisieren</a:t>
            </a:r>
            <a:r>
              <a:rPr lang="en-US" baseline="0" dirty="0" smtClean="0"/>
              <a:t>. Die Clubs in Accra </a:t>
            </a:r>
            <a:r>
              <a:rPr lang="en-US" baseline="0" dirty="0" err="1" smtClean="0"/>
              <a:t>unterstützen</a:t>
            </a:r>
            <a:r>
              <a:rPr lang="en-US" baseline="0" dirty="0" smtClean="0"/>
              <a:t> </a:t>
            </a:r>
            <a:r>
              <a:rPr lang="en-US" baseline="0" dirty="0" err="1" smtClean="0"/>
              <a:t>zudem</a:t>
            </a:r>
            <a:r>
              <a:rPr lang="en-US" baseline="0" dirty="0" smtClean="0"/>
              <a:t> </a:t>
            </a:r>
            <a:r>
              <a:rPr lang="en-US" baseline="0" dirty="0" err="1" smtClean="0"/>
              <a:t>gemeinsam</a:t>
            </a:r>
            <a:r>
              <a:rPr lang="en-US" baseline="0" dirty="0" smtClean="0"/>
              <a:t> </a:t>
            </a:r>
            <a:r>
              <a:rPr lang="en-US" baseline="0" dirty="0" err="1" smtClean="0"/>
              <a:t>ein</a:t>
            </a:r>
            <a:r>
              <a:rPr lang="en-US" baseline="0" dirty="0" smtClean="0"/>
              <a:t> </a:t>
            </a:r>
            <a:r>
              <a:rPr lang="en-US" baseline="0" dirty="0" err="1" smtClean="0"/>
              <a:t>Projekt</a:t>
            </a:r>
            <a:r>
              <a:rPr lang="en-US" baseline="0" dirty="0" smtClean="0"/>
              <a:t>, das </a:t>
            </a:r>
            <a:r>
              <a:rPr lang="en-US" baseline="0" dirty="0" err="1" smtClean="0"/>
              <a:t>auch</a:t>
            </a:r>
            <a:r>
              <a:rPr lang="en-US" baseline="0" dirty="0" smtClean="0"/>
              <a:t> </a:t>
            </a:r>
            <a:r>
              <a:rPr lang="en-US" baseline="0" dirty="0" err="1" smtClean="0"/>
              <a:t>mit</a:t>
            </a:r>
            <a:r>
              <a:rPr lang="en-US" baseline="0" dirty="0" smtClean="0"/>
              <a:t> </a:t>
            </a:r>
            <a:r>
              <a:rPr lang="en-US" baseline="0" dirty="0" err="1" smtClean="0"/>
              <a:t>unseren</a:t>
            </a:r>
            <a:r>
              <a:rPr lang="en-US" baseline="0" dirty="0" smtClean="0"/>
              <a:t> </a:t>
            </a:r>
            <a:r>
              <a:rPr lang="en-US" baseline="0" dirty="0" err="1" smtClean="0"/>
              <a:t>Zielen</a:t>
            </a:r>
            <a:r>
              <a:rPr lang="en-US" baseline="0" dirty="0" smtClean="0"/>
              <a:t> </a:t>
            </a:r>
            <a:r>
              <a:rPr lang="en-US" baseline="0" dirty="0" err="1" smtClean="0"/>
              <a:t>übereinstimmt</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DEA06E9-11B6-4A99-A389-6EC303479928}" type="slidenum">
              <a:rPr lang="en-US" smtClean="0"/>
              <a:t>33</a:t>
            </a:fld>
            <a:endParaRPr lang="en-US"/>
          </a:p>
        </p:txBody>
      </p:sp>
    </p:spTree>
    <p:extLst>
      <p:ext uri="{BB962C8B-B14F-4D97-AF65-F5344CB8AC3E}">
        <p14:creationId xmlns:p14="http://schemas.microsoft.com/office/powerpoint/2010/main" val="48583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Die</a:t>
            </a:r>
            <a:r>
              <a:rPr lang="en-US" baseline="0" dirty="0" smtClean="0"/>
              <a:t> </a:t>
            </a:r>
            <a:r>
              <a:rPr lang="en-US" baseline="0" dirty="0" err="1" smtClean="0"/>
              <a:t>Auswirkungen</a:t>
            </a:r>
            <a:r>
              <a:rPr lang="en-US" baseline="0" dirty="0" smtClean="0"/>
              <a:t> der </a:t>
            </a:r>
            <a:r>
              <a:rPr lang="en-US" baseline="0" dirty="0" err="1" smtClean="0"/>
              <a:t>Kinderehe</a:t>
            </a:r>
            <a:r>
              <a:rPr lang="en-US" baseline="0" dirty="0" smtClean="0"/>
              <a:t> auf </a:t>
            </a:r>
            <a:r>
              <a:rPr lang="en-US" baseline="0" dirty="0" err="1" smtClean="0"/>
              <a:t>junge</a:t>
            </a:r>
            <a:r>
              <a:rPr lang="en-US" baseline="0" dirty="0" smtClean="0"/>
              <a:t> </a:t>
            </a:r>
            <a:r>
              <a:rPr lang="en-US" baseline="0" dirty="0" err="1" smtClean="0"/>
              <a:t>Mädchen</a:t>
            </a:r>
            <a:r>
              <a:rPr lang="en-US" baseline="0" dirty="0" smtClean="0"/>
              <a:t> </a:t>
            </a:r>
            <a:r>
              <a:rPr lang="en-US" baseline="0" dirty="0" err="1" smtClean="0"/>
              <a:t>ist</a:t>
            </a:r>
            <a:r>
              <a:rPr lang="en-US" baseline="0" dirty="0" smtClean="0"/>
              <a:t> </a:t>
            </a:r>
            <a:r>
              <a:rPr lang="en-US" baseline="0" dirty="0" err="1" smtClean="0"/>
              <a:t>desaströs</a:t>
            </a:r>
            <a:r>
              <a:rPr lang="en-US" baseline="0" dirty="0" smtClean="0"/>
              <a:t>. </a:t>
            </a:r>
            <a:r>
              <a:rPr lang="en-US" baseline="0" dirty="0" err="1" smtClean="0"/>
              <a:t>Wenn</a:t>
            </a:r>
            <a:r>
              <a:rPr lang="en-US" baseline="0" dirty="0" smtClean="0"/>
              <a:t> </a:t>
            </a:r>
            <a:r>
              <a:rPr lang="en-US" baseline="0" dirty="0" err="1" smtClean="0"/>
              <a:t>wir</a:t>
            </a:r>
            <a:r>
              <a:rPr lang="en-US" baseline="0" dirty="0" smtClean="0"/>
              <a:t> </a:t>
            </a:r>
            <a:r>
              <a:rPr lang="en-US" baseline="0" dirty="0" err="1" smtClean="0"/>
              <a:t>wirklich</a:t>
            </a:r>
            <a:r>
              <a:rPr lang="en-US" baseline="0" dirty="0" smtClean="0"/>
              <a:t> die </a:t>
            </a:r>
            <a:r>
              <a:rPr lang="en-US" baseline="0" dirty="0" err="1" smtClean="0"/>
              <a:t>Gleichheit</a:t>
            </a:r>
            <a:r>
              <a:rPr lang="en-US" baseline="0" dirty="0" smtClean="0"/>
              <a:t> der </a:t>
            </a:r>
            <a:r>
              <a:rPr lang="en-US" baseline="0" dirty="0" err="1" smtClean="0"/>
              <a:t>Geschlechter</a:t>
            </a:r>
            <a:r>
              <a:rPr lang="en-US" baseline="0" dirty="0" smtClean="0"/>
              <a:t> </a:t>
            </a:r>
            <a:r>
              <a:rPr lang="en-US" baseline="0" dirty="0" err="1" smtClean="0"/>
              <a:t>errreichen</a:t>
            </a:r>
            <a:r>
              <a:rPr lang="en-US" baseline="0" dirty="0" smtClean="0"/>
              <a:t> </a:t>
            </a:r>
            <a:r>
              <a:rPr lang="en-US" baseline="0" dirty="0" err="1" smtClean="0"/>
              <a:t>wollen</a:t>
            </a:r>
            <a:r>
              <a:rPr lang="en-US" baseline="0" dirty="0" smtClean="0"/>
              <a:t>, </a:t>
            </a:r>
            <a:r>
              <a:rPr lang="en-US" baseline="0" dirty="0" err="1" smtClean="0"/>
              <a:t>müssen</a:t>
            </a:r>
            <a:r>
              <a:rPr lang="en-US" baseline="0" dirty="0" smtClean="0"/>
              <a:t> </a:t>
            </a:r>
            <a:r>
              <a:rPr lang="en-US" baseline="0" dirty="0" err="1" smtClean="0"/>
              <a:t>wir</a:t>
            </a:r>
            <a:r>
              <a:rPr lang="en-US" baseline="0" dirty="0" smtClean="0"/>
              <a:t> </a:t>
            </a:r>
            <a:r>
              <a:rPr lang="en-US" baseline="0" dirty="0" err="1" smtClean="0"/>
              <a:t>bei</a:t>
            </a:r>
            <a:r>
              <a:rPr lang="en-US" baseline="0" dirty="0" smtClean="0"/>
              <a:t> der </a:t>
            </a:r>
            <a:r>
              <a:rPr lang="en-US" baseline="0" dirty="0" err="1" smtClean="0"/>
              <a:t>Kinderehe</a:t>
            </a:r>
            <a:r>
              <a:rPr lang="en-US" baseline="0" dirty="0" smtClean="0"/>
              <a:t> </a:t>
            </a:r>
            <a:r>
              <a:rPr lang="en-US" baseline="0" dirty="0" err="1" smtClean="0"/>
              <a:t>beginnen</a:t>
            </a:r>
            <a:r>
              <a:rPr lang="en-US" baseline="0" dirty="0" smtClean="0"/>
              <a:t>, </a:t>
            </a:r>
            <a:r>
              <a:rPr lang="en-US" baseline="0" dirty="0" err="1" smtClean="0"/>
              <a:t>denn</a:t>
            </a:r>
            <a:r>
              <a:rPr lang="en-US" baseline="0" dirty="0" smtClean="0"/>
              <a:t> </a:t>
            </a:r>
            <a:r>
              <a:rPr lang="en-US" baseline="0" dirty="0" err="1" smtClean="0"/>
              <a:t>sie</a:t>
            </a:r>
            <a:r>
              <a:rPr lang="en-US" baseline="0" dirty="0" smtClean="0"/>
              <a:t> </a:t>
            </a:r>
            <a:r>
              <a:rPr lang="en-US" baseline="0" dirty="0" err="1" smtClean="0"/>
              <a:t>ist</a:t>
            </a:r>
            <a:r>
              <a:rPr lang="en-US" baseline="0" dirty="0" smtClean="0"/>
              <a:t> das </a:t>
            </a:r>
            <a:r>
              <a:rPr lang="en-US" baseline="0" dirty="0" err="1" smtClean="0"/>
              <a:t>Grundübel</a:t>
            </a:r>
            <a:r>
              <a:rPr lang="en-US" baseline="0" dirty="0" smtClean="0"/>
              <a:t> </a:t>
            </a:r>
            <a:r>
              <a:rPr lang="en-US" baseline="0" dirty="0" err="1" smtClean="0"/>
              <a:t>für</a:t>
            </a:r>
            <a:r>
              <a:rPr lang="en-US" baseline="0" dirty="0" smtClean="0"/>
              <a:t> </a:t>
            </a:r>
            <a:r>
              <a:rPr lang="en-US" baseline="0" dirty="0" err="1" smtClean="0"/>
              <a:t>alle</a:t>
            </a:r>
            <a:r>
              <a:rPr lang="en-US" baseline="0" dirty="0" smtClean="0"/>
              <a:t> </a:t>
            </a:r>
            <a:r>
              <a:rPr lang="en-US" baseline="0" dirty="0" err="1" smtClean="0"/>
              <a:t>weiteren</a:t>
            </a:r>
            <a:r>
              <a:rPr lang="en-US" baseline="0" dirty="0" smtClean="0"/>
              <a:t> </a:t>
            </a:r>
            <a:r>
              <a:rPr lang="en-US" baseline="0" dirty="0" err="1" smtClean="0"/>
              <a:t>dramatischen</a:t>
            </a:r>
            <a:r>
              <a:rPr lang="en-US" baseline="0" dirty="0" smtClean="0"/>
              <a:t> </a:t>
            </a:r>
            <a:r>
              <a:rPr lang="en-US" baseline="0" dirty="0" err="1" smtClean="0"/>
              <a:t>Folgen</a:t>
            </a:r>
            <a:r>
              <a:rPr lang="en-US" baseline="0" dirty="0" smtClean="0"/>
              <a:t>, die das </a:t>
            </a:r>
            <a:r>
              <a:rPr lang="en-US" baseline="0" dirty="0" err="1" smtClean="0"/>
              <a:t>Leben</a:t>
            </a:r>
            <a:r>
              <a:rPr lang="en-US" baseline="0" dirty="0" smtClean="0"/>
              <a:t> </a:t>
            </a:r>
            <a:r>
              <a:rPr lang="en-US" baseline="0" dirty="0" err="1" smtClean="0"/>
              <a:t>junger</a:t>
            </a:r>
            <a:r>
              <a:rPr lang="en-US" baseline="0" dirty="0" smtClean="0"/>
              <a:t> </a:t>
            </a:r>
            <a:r>
              <a:rPr lang="en-US" baseline="0" dirty="0" err="1" smtClean="0"/>
              <a:t>Mädchen</a:t>
            </a:r>
            <a:r>
              <a:rPr lang="en-US" baseline="0" dirty="0" smtClean="0"/>
              <a:t> und Frauen </a:t>
            </a:r>
            <a:r>
              <a:rPr lang="en-US" baseline="0" dirty="0" err="1" smtClean="0"/>
              <a:t>zerstören</a:t>
            </a:r>
            <a:r>
              <a:rPr lang="en-US" baseline="0" dirty="0" smtClean="0"/>
              <a:t> und </a:t>
            </a:r>
            <a:r>
              <a:rPr lang="en-US" baseline="0" dirty="0" err="1" smtClean="0"/>
              <a:t>ihnen</a:t>
            </a:r>
            <a:r>
              <a:rPr lang="en-US" baseline="0" dirty="0" smtClean="0"/>
              <a:t> </a:t>
            </a:r>
            <a:r>
              <a:rPr lang="en-US" baseline="0" dirty="0" err="1" smtClean="0"/>
              <a:t>jede</a:t>
            </a:r>
            <a:r>
              <a:rPr lang="en-US" baseline="0" dirty="0" smtClean="0"/>
              <a:t> Chance auf </a:t>
            </a:r>
            <a:r>
              <a:rPr lang="en-US" baseline="0" dirty="0" err="1" smtClean="0"/>
              <a:t>ein</a:t>
            </a:r>
            <a:r>
              <a:rPr lang="en-US" baseline="0" dirty="0" smtClean="0"/>
              <a:t> </a:t>
            </a:r>
            <a:r>
              <a:rPr lang="en-US" baseline="0" dirty="0" err="1" smtClean="0"/>
              <a:t>selbsterfülltes</a:t>
            </a:r>
            <a:r>
              <a:rPr lang="en-US" baseline="0" dirty="0" smtClean="0"/>
              <a:t> </a:t>
            </a:r>
            <a:r>
              <a:rPr lang="en-US" baseline="0" dirty="0" err="1" smtClean="0"/>
              <a:t>Leben</a:t>
            </a:r>
            <a:r>
              <a:rPr lang="en-US" baseline="0" dirty="0" smtClean="0"/>
              <a:t> </a:t>
            </a:r>
            <a:r>
              <a:rPr lang="en-US" baseline="0" dirty="0" err="1" smtClean="0"/>
              <a:t>nehmen</a:t>
            </a:r>
            <a:r>
              <a:rPr lang="en-US" baseline="0" dirty="0" smtClean="0"/>
              <a:t>. </a:t>
            </a:r>
          </a:p>
          <a:p>
            <a:r>
              <a:rPr lang="en-US" baseline="0" dirty="0" smtClean="0"/>
              <a:t>Die international </a:t>
            </a:r>
            <a:r>
              <a:rPr lang="en-US" baseline="0" dirty="0" err="1" smtClean="0"/>
              <a:t>Staatengemeinschaft</a:t>
            </a:r>
            <a:r>
              <a:rPr lang="en-US" baseline="0" dirty="0" smtClean="0"/>
              <a:t> hat </a:t>
            </a:r>
            <a:r>
              <a:rPr lang="en-US" baseline="0" dirty="0" err="1" smtClean="0"/>
              <a:t>sich</a:t>
            </a:r>
            <a:r>
              <a:rPr lang="en-US" baseline="0" dirty="0" smtClean="0"/>
              <a:t> </a:t>
            </a:r>
            <a:r>
              <a:rPr lang="en-US" baseline="0" dirty="0" err="1" smtClean="0"/>
              <a:t>mit</a:t>
            </a:r>
            <a:r>
              <a:rPr lang="en-US" baseline="0" dirty="0" smtClean="0"/>
              <a:t> der </a:t>
            </a:r>
            <a:r>
              <a:rPr lang="en-US" baseline="0" dirty="0" err="1" smtClean="0"/>
              <a:t>Unterzeichnung</a:t>
            </a:r>
            <a:r>
              <a:rPr lang="en-US" baseline="0" dirty="0" smtClean="0"/>
              <a:t> der </a:t>
            </a:r>
            <a:r>
              <a:rPr lang="en-US" b="1" baseline="0" dirty="0" smtClean="0"/>
              <a:t>Agenda 2030 </a:t>
            </a:r>
            <a:r>
              <a:rPr lang="en-US" baseline="0" dirty="0" err="1" smtClean="0"/>
              <a:t>verpflichtet</a:t>
            </a:r>
            <a:r>
              <a:rPr lang="en-US" baseline="0" dirty="0" smtClean="0"/>
              <a:t>, </a:t>
            </a:r>
            <a:r>
              <a:rPr lang="en-US" baseline="0" dirty="0" err="1" smtClean="0"/>
              <a:t>auch</a:t>
            </a:r>
            <a:r>
              <a:rPr lang="en-US" baseline="0" dirty="0" smtClean="0"/>
              <a:t> </a:t>
            </a:r>
            <a:r>
              <a:rPr lang="en-US" baseline="0" dirty="0" err="1" smtClean="0"/>
              <a:t>diese</a:t>
            </a:r>
            <a:r>
              <a:rPr lang="en-US" baseline="0" dirty="0" smtClean="0"/>
              <a:t> </a:t>
            </a:r>
            <a:r>
              <a:rPr lang="en-US" baseline="0" dirty="0" err="1" smtClean="0"/>
              <a:t>Menschenrechtsverletzung</a:t>
            </a:r>
            <a:r>
              <a:rPr lang="en-US" baseline="0" dirty="0" smtClean="0"/>
              <a:t> </a:t>
            </a:r>
            <a:r>
              <a:rPr lang="en-US" baseline="0" dirty="0" err="1" smtClean="0"/>
              <a:t>bis</a:t>
            </a:r>
            <a:r>
              <a:rPr lang="en-US" baseline="0" dirty="0" smtClean="0"/>
              <a:t> </a:t>
            </a:r>
            <a:r>
              <a:rPr lang="en-US" baseline="0" dirty="0" err="1" smtClean="0"/>
              <a:t>dahin</a:t>
            </a:r>
            <a:r>
              <a:rPr lang="en-US" baseline="0" dirty="0" smtClean="0"/>
              <a:t> </a:t>
            </a:r>
            <a:r>
              <a:rPr lang="en-US" baseline="0" dirty="0" err="1" smtClean="0"/>
              <a:t>bekämpft</a:t>
            </a:r>
            <a:r>
              <a:rPr lang="en-US" baseline="0" dirty="0" smtClean="0"/>
              <a:t> </a:t>
            </a:r>
            <a:r>
              <a:rPr lang="en-US" baseline="0" dirty="0" err="1" smtClean="0"/>
              <a:t>zu</a:t>
            </a:r>
            <a:r>
              <a:rPr lang="en-US" baseline="0" dirty="0" smtClean="0"/>
              <a:t> </a:t>
            </a:r>
            <a:r>
              <a:rPr lang="en-US" baseline="0" dirty="0" err="1" smtClean="0"/>
              <a:t>haben</a:t>
            </a:r>
            <a:r>
              <a:rPr lang="en-US" baseline="0" dirty="0" smtClean="0"/>
              <a:t>. </a:t>
            </a:r>
          </a:p>
          <a:p>
            <a:endParaRPr lang="en-US" baseline="0" dirty="0" smtClean="0"/>
          </a:p>
          <a:p>
            <a:r>
              <a:rPr lang="en-US" b="1" baseline="0" dirty="0" err="1" smtClean="0"/>
              <a:t>Wir</a:t>
            </a:r>
            <a:r>
              <a:rPr lang="en-US" b="1" baseline="0" dirty="0" smtClean="0"/>
              <a:t> </a:t>
            </a:r>
            <a:r>
              <a:rPr lang="en-US" b="1" baseline="0" dirty="0" err="1" smtClean="0"/>
              <a:t>können</a:t>
            </a:r>
            <a:r>
              <a:rPr lang="en-US" b="1" baseline="0" dirty="0" smtClean="0"/>
              <a:t> </a:t>
            </a:r>
            <a:r>
              <a:rPr lang="en-US" b="1" baseline="0" dirty="0" err="1" smtClean="0"/>
              <a:t>aktiv</a:t>
            </a:r>
            <a:r>
              <a:rPr lang="en-US" b="1" baseline="0" dirty="0" smtClean="0"/>
              <a:t> </a:t>
            </a:r>
            <a:r>
              <a:rPr lang="en-US" b="1" baseline="0" dirty="0" err="1" smtClean="0"/>
              <a:t>etwas</a:t>
            </a:r>
            <a:r>
              <a:rPr lang="en-US" b="1" baseline="0" dirty="0" smtClean="0"/>
              <a:t> </a:t>
            </a:r>
            <a:r>
              <a:rPr lang="en-US" b="1" baseline="0" dirty="0" err="1" smtClean="0"/>
              <a:t>dafür</a:t>
            </a:r>
            <a:r>
              <a:rPr lang="en-US" b="1" baseline="0" dirty="0" smtClean="0"/>
              <a:t> </a:t>
            </a:r>
            <a:r>
              <a:rPr lang="en-US" b="1" baseline="0" dirty="0" err="1" smtClean="0"/>
              <a:t>tun</a:t>
            </a:r>
            <a:r>
              <a:rPr lang="en-US" b="1" baseline="0" dirty="0" smtClean="0"/>
              <a:t>!  DANKE!</a:t>
            </a:r>
            <a:endParaRPr lang="en-US" b="1" dirty="0"/>
          </a:p>
        </p:txBody>
      </p:sp>
      <p:sp>
        <p:nvSpPr>
          <p:cNvPr id="4" name="Slide Number Placeholder 3"/>
          <p:cNvSpPr>
            <a:spLocks noGrp="1"/>
          </p:cNvSpPr>
          <p:nvPr>
            <p:ph type="sldNum" sz="quarter" idx="10"/>
          </p:nvPr>
        </p:nvSpPr>
        <p:spPr/>
        <p:txBody>
          <a:bodyPr/>
          <a:lstStyle/>
          <a:p>
            <a:fld id="{5DEA06E9-11B6-4A99-A389-6EC303479928}" type="slidenum">
              <a:rPr lang="en-US" smtClean="0"/>
              <a:t>34</a:t>
            </a:fld>
            <a:endParaRPr lang="en-US"/>
          </a:p>
        </p:txBody>
      </p:sp>
    </p:spTree>
    <p:extLst>
      <p:ext uri="{BB962C8B-B14F-4D97-AF65-F5344CB8AC3E}">
        <p14:creationId xmlns:p14="http://schemas.microsoft.com/office/powerpoint/2010/main" val="285904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Iran</a:t>
            </a:r>
            <a:r>
              <a:rPr lang="de-DE" baseline="0" dirty="0" smtClean="0"/>
              <a:t> 2019 </a:t>
            </a:r>
          </a:p>
          <a:p>
            <a:endParaRPr lang="de-DE" baseline="0" dirty="0" smtClean="0"/>
          </a:p>
          <a:p>
            <a:r>
              <a:rPr lang="de-DE" baseline="0" dirty="0" smtClean="0"/>
              <a:t>Die sogenannte </a:t>
            </a:r>
            <a:r>
              <a:rPr lang="de-DE" b="1" baseline="0" dirty="0" smtClean="0"/>
              <a:t>Kinderehe </a:t>
            </a:r>
            <a:r>
              <a:rPr lang="de-DE" baseline="0" dirty="0" smtClean="0"/>
              <a:t>- leider weit verbreitete Praxis – ist ein gewaltsamer Eingriff in das Leben eines jungen Menschen – meist eines Mädchens – der nichts, aber auch gar nichts mit dem Beginn einer von gegenseitiger Wertschätzung gekennzeichneten Verbindung zu tun hat. Alle 2 Sekunden, statistisch gesprochen – wird ein solches Verbrechen in vielen Teilen der Welt begangen. </a:t>
            </a:r>
          </a:p>
          <a:p>
            <a:r>
              <a:rPr lang="de-DE" baseline="0" dirty="0" smtClean="0"/>
              <a:t>Kinderehe und Zwangsverheiratung ist eine gravierende Menschenrechtsverletzung, und es bedarf eines fundamentalen gesellschaftlichen Wandels, um dies Praxis zu beenden.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Sehr</a:t>
            </a:r>
            <a:r>
              <a:rPr lang="de-DE" baseline="0" dirty="0" smtClean="0"/>
              <a:t> häufig werden j</a:t>
            </a:r>
            <a:r>
              <a:rPr lang="de-DE" dirty="0" smtClean="0"/>
              <a:t>unge Mädchen</a:t>
            </a:r>
            <a:r>
              <a:rPr lang="de-DE" baseline="0" dirty="0" smtClean="0"/>
              <a:t> von ihren Eltern an viel ältere Männer </a:t>
            </a:r>
            <a:r>
              <a:rPr lang="de-DE" b="1" baseline="0" dirty="0" smtClean="0"/>
              <a:t>„verkauft“,  </a:t>
            </a:r>
            <a:r>
              <a:rPr lang="de-DE" baseline="0" dirty="0" smtClean="0"/>
              <a:t>um die Beziehungen zwischen rivalisierenden Familien zu stärken, Streitigkeiten beizulegen oder die Schuldenlast zu senken.</a:t>
            </a:r>
          </a:p>
          <a:p>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4</a:t>
            </a:fld>
            <a:endParaRPr lang="en-US"/>
          </a:p>
        </p:txBody>
      </p:sp>
    </p:spTree>
    <p:extLst>
      <p:ext uri="{BB962C8B-B14F-4D97-AF65-F5344CB8AC3E}">
        <p14:creationId xmlns:p14="http://schemas.microsoft.com/office/powerpoint/2010/main" val="260691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Die </a:t>
            </a:r>
            <a:r>
              <a:rPr lang="en-US" dirty="0" err="1" smtClean="0"/>
              <a:t>Kinder</a:t>
            </a:r>
            <a:r>
              <a:rPr lang="en-US" baseline="0" dirty="0" err="1" smtClean="0"/>
              <a:t>ehe</a:t>
            </a:r>
            <a:r>
              <a:rPr lang="en-US" baseline="0" dirty="0" smtClean="0"/>
              <a:t> </a:t>
            </a:r>
            <a:r>
              <a:rPr lang="en-US" baseline="0" dirty="0" err="1" smtClean="0"/>
              <a:t>setzt</a:t>
            </a:r>
            <a:r>
              <a:rPr lang="en-US" baseline="0" dirty="0" smtClean="0"/>
              <a:t> </a:t>
            </a:r>
            <a:r>
              <a:rPr lang="en-US" baseline="0" dirty="0" err="1" smtClean="0"/>
              <a:t>einen</a:t>
            </a:r>
            <a:r>
              <a:rPr lang="en-US" baseline="0" dirty="0" smtClean="0"/>
              <a:t> </a:t>
            </a:r>
            <a:r>
              <a:rPr lang="en-US" baseline="0" dirty="0" err="1" smtClean="0"/>
              <a:t>Kreislauf</a:t>
            </a:r>
            <a:r>
              <a:rPr lang="en-US" baseline="0" dirty="0" smtClean="0"/>
              <a:t> von </a:t>
            </a:r>
            <a:r>
              <a:rPr lang="en-US" baseline="0" dirty="0" err="1" smtClean="0"/>
              <a:t>anderen</a:t>
            </a:r>
            <a:r>
              <a:rPr lang="en-US" baseline="0" dirty="0" smtClean="0"/>
              <a:t> </a:t>
            </a:r>
            <a:r>
              <a:rPr lang="en-US" baseline="0" dirty="0" err="1" smtClean="0"/>
              <a:t>Menschenrechtsverletzungen</a:t>
            </a:r>
            <a:r>
              <a:rPr lang="en-US" baseline="0" dirty="0" smtClean="0"/>
              <a:t> in Gang: </a:t>
            </a:r>
            <a:r>
              <a:rPr lang="en-US" baseline="0" dirty="0" err="1" smtClean="0"/>
              <a:t>Mit</a:t>
            </a:r>
            <a:r>
              <a:rPr lang="en-US" baseline="0" dirty="0" smtClean="0"/>
              <a:t> der </a:t>
            </a:r>
            <a:r>
              <a:rPr lang="en-US" baseline="0" dirty="0" err="1" smtClean="0"/>
              <a:t>Schulbildung</a:t>
            </a:r>
            <a:r>
              <a:rPr lang="en-US" baseline="0" dirty="0" smtClean="0"/>
              <a:t> </a:t>
            </a:r>
            <a:r>
              <a:rPr lang="en-US" dirty="0" err="1" smtClean="0"/>
              <a:t>ist</a:t>
            </a:r>
            <a:r>
              <a:rPr lang="en-US" baseline="0" dirty="0" smtClean="0"/>
              <a:t> </a:t>
            </a:r>
            <a:r>
              <a:rPr lang="en-US" baseline="0" dirty="0" err="1" smtClean="0"/>
              <a:t>es</a:t>
            </a:r>
            <a:r>
              <a:rPr lang="en-US" baseline="0" dirty="0" smtClean="0"/>
              <a:t> </a:t>
            </a:r>
            <a:r>
              <a:rPr lang="en-US" baseline="0" dirty="0" err="1" smtClean="0"/>
              <a:t>mit</a:t>
            </a:r>
            <a:r>
              <a:rPr lang="en-US" baseline="0" dirty="0" smtClean="0"/>
              <a:t> </a:t>
            </a:r>
            <a:r>
              <a:rPr lang="en-US" baseline="0" dirty="0" err="1" smtClean="0"/>
              <a:t>dem</a:t>
            </a:r>
            <a:r>
              <a:rPr lang="en-US" baseline="0" dirty="0" smtClean="0"/>
              <a:t> Moment der </a:t>
            </a:r>
            <a:r>
              <a:rPr lang="en-US" baseline="0" dirty="0" err="1" smtClean="0"/>
              <a:t>sogenannten</a:t>
            </a:r>
            <a:r>
              <a:rPr lang="en-US" baseline="0" dirty="0" smtClean="0"/>
              <a:t> </a:t>
            </a:r>
            <a:r>
              <a:rPr lang="en-US" baseline="0" dirty="0" err="1" smtClean="0"/>
              <a:t>Verheiratung</a:t>
            </a:r>
            <a:r>
              <a:rPr lang="en-US" baseline="0" dirty="0" smtClean="0"/>
              <a:t> </a:t>
            </a:r>
            <a:r>
              <a:rPr lang="en-US" baseline="0" dirty="0" err="1" smtClean="0"/>
              <a:t>erstmal</a:t>
            </a:r>
            <a:r>
              <a:rPr lang="en-US" baseline="0" dirty="0" smtClean="0"/>
              <a:t> </a:t>
            </a:r>
            <a:r>
              <a:rPr lang="en-US" baseline="0" dirty="0" err="1" smtClean="0"/>
              <a:t>vorbei</a:t>
            </a:r>
            <a:r>
              <a:rPr lang="en-US" baseline="0" dirty="0" smtClean="0"/>
              <a:t>. </a:t>
            </a:r>
            <a:r>
              <a:rPr lang="en-US" baseline="0" dirty="0" err="1" smtClean="0"/>
              <a:t>Oftmals</a:t>
            </a:r>
            <a:r>
              <a:rPr lang="en-US" baseline="0" dirty="0" smtClean="0"/>
              <a:t> </a:t>
            </a:r>
            <a:r>
              <a:rPr lang="en-US" baseline="0" dirty="0" err="1" smtClean="0"/>
              <a:t>auch</a:t>
            </a:r>
            <a:r>
              <a:rPr lang="en-US" baseline="0" dirty="0" smtClean="0"/>
              <a:t> </a:t>
            </a:r>
            <a:r>
              <a:rPr lang="en-US" baseline="0" dirty="0" err="1" smtClean="0"/>
              <a:t>für</a:t>
            </a:r>
            <a:r>
              <a:rPr lang="en-US" baseline="0" dirty="0" smtClean="0"/>
              <a:t> </a:t>
            </a:r>
            <a:r>
              <a:rPr lang="en-US" baseline="0" dirty="0" err="1" smtClean="0"/>
              <a:t>immer</a:t>
            </a:r>
            <a:r>
              <a:rPr lang="en-US" baseline="0" dirty="0" smtClean="0"/>
              <a:t>, </a:t>
            </a:r>
            <a:r>
              <a:rPr lang="en-US" baseline="0" dirty="0" err="1" smtClean="0"/>
              <a:t>denn</a:t>
            </a:r>
            <a:r>
              <a:rPr lang="en-US" baseline="0" dirty="0" smtClean="0"/>
              <a:t>, was </a:t>
            </a:r>
            <a:r>
              <a:rPr lang="en-US" baseline="0" dirty="0" err="1" smtClean="0"/>
              <a:t>dann</a:t>
            </a:r>
            <a:r>
              <a:rPr lang="en-US" baseline="0" dirty="0" smtClean="0"/>
              <a:t> </a:t>
            </a:r>
            <a:r>
              <a:rPr lang="en-US" baseline="0" dirty="0" err="1" smtClean="0"/>
              <a:t>folgt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5DEA06E9-11B6-4A99-A389-6EC303479928}" type="slidenum">
              <a:rPr lang="en-US" smtClean="0"/>
              <a:t>5</a:t>
            </a:fld>
            <a:endParaRPr lang="en-US"/>
          </a:p>
        </p:txBody>
      </p:sp>
    </p:spTree>
    <p:extLst>
      <p:ext uri="{BB962C8B-B14F-4D97-AF65-F5344CB8AC3E}">
        <p14:creationId xmlns:p14="http://schemas.microsoft.com/office/powerpoint/2010/main" val="260487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…sind in der Regel</a:t>
            </a:r>
            <a:r>
              <a:rPr lang="de-DE" baseline="0" dirty="0" smtClean="0"/>
              <a:t> Schwangerschaften und damit Mutterschaft…</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6</a:t>
            </a:fld>
            <a:endParaRPr lang="en-US"/>
          </a:p>
        </p:txBody>
      </p:sp>
    </p:spTree>
    <p:extLst>
      <p:ext uri="{BB962C8B-B14F-4D97-AF65-F5344CB8AC3E}">
        <p14:creationId xmlns:p14="http://schemas.microsoft.com/office/powerpoint/2010/main" val="361952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 zu einem Zeitpunkt, an dem die Mädchen weder körperlich noch seelisch gut für diese Aufgabe gerüstet sind. Wir kennen die Problematik der Geburtsfisteln gerade bei jungen Mädchen von unseren </a:t>
            </a:r>
            <a:r>
              <a:rPr lang="de-DE" baseline="0" dirty="0" err="1" smtClean="0"/>
              <a:t>Obstetric</a:t>
            </a:r>
            <a:r>
              <a:rPr lang="de-DE" baseline="0" dirty="0" smtClean="0"/>
              <a:t> Fistula-Projekten.  </a:t>
            </a:r>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7</a:t>
            </a:fld>
            <a:endParaRPr lang="en-US"/>
          </a:p>
        </p:txBody>
      </p:sp>
    </p:spTree>
    <p:extLst>
      <p:ext uri="{BB962C8B-B14F-4D97-AF65-F5344CB8AC3E}">
        <p14:creationId xmlns:p14="http://schemas.microsoft.com/office/powerpoint/2010/main" val="304715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Als</a:t>
            </a:r>
            <a:r>
              <a:rPr lang="en-US" dirty="0" smtClean="0"/>
              <a:t> </a:t>
            </a:r>
            <a:r>
              <a:rPr lang="en-US" dirty="0" err="1" smtClean="0"/>
              <a:t>wenn</a:t>
            </a:r>
            <a:r>
              <a:rPr lang="en-US" dirty="0" smtClean="0"/>
              <a:t> das </a:t>
            </a:r>
            <a:r>
              <a:rPr lang="en-US" dirty="0" err="1" smtClean="0"/>
              <a:t>alles</a:t>
            </a:r>
            <a:r>
              <a:rPr lang="en-US" dirty="0" smtClean="0"/>
              <a:t> </a:t>
            </a:r>
            <a:r>
              <a:rPr lang="en-US" dirty="0" err="1" smtClean="0"/>
              <a:t>nicht</a:t>
            </a:r>
            <a:r>
              <a:rPr lang="en-US" dirty="0" smtClean="0"/>
              <a:t> </a:t>
            </a:r>
            <a:r>
              <a:rPr lang="en-US" dirty="0" err="1" smtClean="0"/>
              <a:t>genug</a:t>
            </a:r>
            <a:r>
              <a:rPr lang="en-US" baseline="0" dirty="0" smtClean="0"/>
              <a:t> </a:t>
            </a:r>
            <a:r>
              <a:rPr lang="en-US" baseline="0" dirty="0" err="1" smtClean="0"/>
              <a:t>wäre</a:t>
            </a:r>
            <a:r>
              <a:rPr lang="en-US" baseline="0" dirty="0" smtClean="0"/>
              <a:t>, </a:t>
            </a:r>
            <a:r>
              <a:rPr lang="en-US" baseline="0" dirty="0" err="1" smtClean="0"/>
              <a:t>steigt</a:t>
            </a:r>
            <a:r>
              <a:rPr lang="en-US" baseline="0" dirty="0" smtClean="0"/>
              <a:t> </a:t>
            </a:r>
            <a:r>
              <a:rPr lang="en-US" baseline="0" dirty="0" err="1" smtClean="0"/>
              <a:t>für</a:t>
            </a:r>
            <a:r>
              <a:rPr lang="en-US" baseline="0" dirty="0" smtClean="0"/>
              <a:t> das </a:t>
            </a:r>
            <a:r>
              <a:rPr lang="en-US" baseline="0" dirty="0" err="1" smtClean="0"/>
              <a:t>Mädchen</a:t>
            </a:r>
            <a:r>
              <a:rPr lang="en-US" baseline="0" dirty="0" smtClean="0"/>
              <a:t> das </a:t>
            </a:r>
            <a:r>
              <a:rPr lang="en-US" baseline="0" dirty="0" err="1" smtClean="0"/>
              <a:t>Risiko</a:t>
            </a:r>
            <a:r>
              <a:rPr lang="en-US" baseline="0" dirty="0" smtClean="0"/>
              <a:t>, </a:t>
            </a:r>
            <a:r>
              <a:rPr lang="en-US" baseline="0" dirty="0" err="1" smtClean="0"/>
              <a:t>Opfer</a:t>
            </a:r>
            <a:r>
              <a:rPr lang="en-US" baseline="0" dirty="0" smtClean="0"/>
              <a:t> von </a:t>
            </a:r>
            <a:r>
              <a:rPr lang="en-US" baseline="0" dirty="0" err="1" smtClean="0"/>
              <a:t>physischer</a:t>
            </a:r>
            <a:r>
              <a:rPr lang="en-US" baseline="0" dirty="0" smtClean="0"/>
              <a:t> </a:t>
            </a:r>
            <a:r>
              <a:rPr lang="en-US" baseline="0" dirty="0" err="1" smtClean="0"/>
              <a:t>Gewalt</a:t>
            </a:r>
            <a:r>
              <a:rPr lang="en-US" baseline="0" dirty="0" smtClean="0"/>
              <a:t> in der </a:t>
            </a:r>
            <a:r>
              <a:rPr lang="en-US" baseline="0" dirty="0" err="1" smtClean="0"/>
              <a:t>Familie</a:t>
            </a:r>
            <a:r>
              <a:rPr lang="en-US" baseline="0" dirty="0" smtClean="0"/>
              <a:t>  </a:t>
            </a:r>
            <a:r>
              <a:rPr lang="en-US" baseline="0" dirty="0" err="1" smtClean="0"/>
              <a:t>zu</a:t>
            </a:r>
            <a:r>
              <a:rPr lang="en-US" baseline="0" dirty="0" smtClean="0"/>
              <a:t> </a:t>
            </a:r>
            <a:r>
              <a:rPr lang="en-US" baseline="0" dirty="0" err="1" smtClean="0"/>
              <a:t>werden</a:t>
            </a:r>
            <a:r>
              <a:rPr lang="en-US" baseline="0" dirty="0" smtClean="0"/>
              <a:t> – und </a:t>
            </a:r>
            <a:r>
              <a:rPr lang="en-US" baseline="0" dirty="0" err="1" smtClean="0"/>
              <a:t>nicht</a:t>
            </a:r>
            <a:r>
              <a:rPr lang="en-US" baseline="0" dirty="0" smtClean="0"/>
              <a:t> </a:t>
            </a:r>
            <a:r>
              <a:rPr lang="en-US" baseline="0" dirty="0" err="1" smtClean="0"/>
              <a:t>immer</a:t>
            </a:r>
            <a:r>
              <a:rPr lang="en-US" baseline="0" dirty="0" smtClean="0"/>
              <a:t> </a:t>
            </a:r>
            <a:r>
              <a:rPr lang="en-US" baseline="0" dirty="0" err="1" smtClean="0"/>
              <a:t>ist</a:t>
            </a:r>
            <a:r>
              <a:rPr lang="en-US" baseline="0" dirty="0" smtClean="0"/>
              <a:t> “</a:t>
            </a:r>
            <a:r>
              <a:rPr lang="en-US" baseline="0" dirty="0" err="1" smtClean="0"/>
              <a:t>nur</a:t>
            </a:r>
            <a:r>
              <a:rPr lang="en-US" baseline="0" dirty="0" smtClean="0"/>
              <a:t>” der </a:t>
            </a:r>
            <a:r>
              <a:rPr lang="en-US" baseline="0" dirty="0" err="1" smtClean="0"/>
              <a:t>eigene</a:t>
            </a:r>
            <a:r>
              <a:rPr lang="en-US" baseline="0" dirty="0" smtClean="0"/>
              <a:t> </a:t>
            </a:r>
            <a:r>
              <a:rPr lang="en-US" baseline="0" dirty="0" err="1" smtClean="0"/>
              <a:t>Ehemann</a:t>
            </a:r>
            <a:r>
              <a:rPr lang="en-US" baseline="0" dirty="0" smtClean="0"/>
              <a:t> der </a:t>
            </a:r>
            <a:r>
              <a:rPr lang="en-US" baseline="0" dirty="0" err="1" smtClean="0"/>
              <a:t>Täter</a:t>
            </a:r>
            <a:r>
              <a:rPr lang="en-US" baseline="0" dirty="0" smtClean="0"/>
              <a:t>, </a:t>
            </a:r>
            <a:r>
              <a:rPr lang="en-US" baseline="0" dirty="0" err="1" smtClean="0"/>
              <a:t>sondern</a:t>
            </a:r>
            <a:r>
              <a:rPr lang="en-US" baseline="0" dirty="0" smtClean="0"/>
              <a:t> </a:t>
            </a:r>
            <a:r>
              <a:rPr lang="en-US" baseline="0" dirty="0" err="1" smtClean="0"/>
              <a:t>Mitglieder</a:t>
            </a:r>
            <a:r>
              <a:rPr lang="en-US" baseline="0" dirty="0" smtClean="0"/>
              <a:t> seiner </a:t>
            </a:r>
            <a:r>
              <a:rPr lang="en-US" baseline="0" dirty="0" err="1" smtClean="0"/>
              <a:t>Familie</a:t>
            </a:r>
            <a:r>
              <a:rPr lang="en-US"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DEA06E9-11B6-4A99-A389-6EC303479928}" type="slidenum">
              <a:rPr lang="en-US" smtClean="0"/>
              <a:t>8</a:t>
            </a:fld>
            <a:endParaRPr lang="en-US"/>
          </a:p>
        </p:txBody>
      </p:sp>
    </p:spTree>
    <p:extLst>
      <p:ext uri="{BB962C8B-B14F-4D97-AF65-F5344CB8AC3E}">
        <p14:creationId xmlns:p14="http://schemas.microsoft.com/office/powerpoint/2010/main" val="235119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Man spricht von Kinderehe, wenn mindestens</a:t>
            </a:r>
            <a:r>
              <a:rPr lang="de-DE" baseline="0" dirty="0" smtClean="0"/>
              <a:t> einer der beiden Partner noch nicht 18 Jahre ist. Bei Zwangsheirat hat mindestens ein Partner seine Einwilligung nicht gegeben. </a:t>
            </a:r>
          </a:p>
          <a:p>
            <a:endParaRPr lang="de-DE" dirty="0" smtClean="0"/>
          </a:p>
          <a:p>
            <a:r>
              <a:rPr lang="de-DE" b="1" dirty="0" smtClean="0"/>
              <a:t>Die sogenannten</a:t>
            </a:r>
            <a:r>
              <a:rPr lang="de-DE" b="1" baseline="0" dirty="0" smtClean="0"/>
              <a:t> Kinderehen verletzen vielfach nationale Gesetze</a:t>
            </a:r>
            <a:r>
              <a:rPr lang="de-DE" baseline="0" dirty="0" smtClean="0"/>
              <a:t>. </a:t>
            </a:r>
          </a:p>
          <a:p>
            <a:r>
              <a:rPr lang="de-DE" baseline="0" dirty="0" smtClean="0"/>
              <a:t>In der </a:t>
            </a:r>
            <a:r>
              <a:rPr lang="de-DE" b="1" baseline="0" dirty="0" smtClean="0"/>
              <a:t>Kinderrechtskonvention der Vereinten Nationen </a:t>
            </a:r>
            <a:r>
              <a:rPr lang="de-DE" baseline="0" dirty="0" smtClean="0"/>
              <a:t>(196 Staaten haben die </a:t>
            </a:r>
            <a:r>
              <a:rPr lang="de-DE" baseline="0" dirty="0" err="1" smtClean="0"/>
              <a:t>Convention</a:t>
            </a:r>
            <a:r>
              <a:rPr lang="de-DE" baseline="0" dirty="0" smtClean="0"/>
              <a:t> unterzeichnet, nicht die USA), der </a:t>
            </a:r>
            <a:r>
              <a:rPr lang="de-DE" b="1" baseline="0" dirty="0" smtClean="0"/>
              <a:t>Erklärung der Menschenrechte </a:t>
            </a:r>
            <a:r>
              <a:rPr lang="de-DE" baseline="0" dirty="0" smtClean="0"/>
              <a:t>und in der Konvention zur Beseitigung jedweder Diskriminierung von Frauen – </a:t>
            </a:r>
            <a:r>
              <a:rPr lang="de-DE" b="1" baseline="0" dirty="0" smtClean="0"/>
              <a:t>CEDAW</a:t>
            </a:r>
            <a:r>
              <a:rPr lang="de-DE" baseline="0" dirty="0" smtClean="0"/>
              <a:t> – sind Aufforderungen formuliert, gegen diese vorzugehen. Bereits in der Deklaration der Menschenrechte von 1948 ist verankert, das es das „Recht der Frau ist, selbst einen Ehemann zu wählen und frei in eine Heirat einzutreten“.</a:t>
            </a:r>
          </a:p>
          <a:p>
            <a:endParaRPr lang="de-DE" b="1" baseline="0" dirty="0" smtClean="0"/>
          </a:p>
          <a:p>
            <a:r>
              <a:rPr lang="de-DE" b="1" baseline="0" dirty="0" smtClean="0"/>
              <a:t>Der Europarat </a:t>
            </a:r>
            <a:r>
              <a:rPr lang="de-DE" baseline="0" dirty="0" smtClean="0"/>
              <a:t>beschreitet mit der </a:t>
            </a:r>
            <a:r>
              <a:rPr lang="de-DE" b="1" baseline="0" dirty="0" smtClean="0"/>
              <a:t>Istanbul </a:t>
            </a:r>
            <a:r>
              <a:rPr lang="de-DE" b="1" baseline="0" dirty="0" err="1" smtClean="0"/>
              <a:t>Convention</a:t>
            </a:r>
            <a:r>
              <a:rPr lang="de-DE" b="1" baseline="0" dirty="0" smtClean="0"/>
              <a:t> ganz neue Wege</a:t>
            </a:r>
            <a:r>
              <a:rPr lang="de-DE" baseline="0" dirty="0" smtClean="0"/>
              <a:t>: Er erkennt Zwangsheirat als eine gravierende Form von </a:t>
            </a:r>
            <a:r>
              <a:rPr lang="de-DE" b="1" baseline="0" dirty="0" smtClean="0"/>
              <a:t>geschlechtsspezifischer Gewalt </a:t>
            </a:r>
            <a:r>
              <a:rPr lang="de-DE" baseline="0" dirty="0" smtClean="0"/>
              <a:t>und fordert von den Unterzeichnerstaaten diese Form von Gewalt zu kriminalisieren und alle Maßnahmen umzusetzen, Kinder- und Zwangsehe zu verhindern. (Wichtige Hinweise für unsere ZSN-Kampagne). </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5DEA06E9-11B6-4A99-A389-6EC303479928}" type="slidenum">
              <a:rPr lang="en-US" smtClean="0"/>
              <a:t>9</a:t>
            </a:fld>
            <a:endParaRPr lang="en-US"/>
          </a:p>
        </p:txBody>
      </p:sp>
    </p:spTree>
    <p:extLst>
      <p:ext uri="{BB962C8B-B14F-4D97-AF65-F5344CB8AC3E}">
        <p14:creationId xmlns:p14="http://schemas.microsoft.com/office/powerpoint/2010/main" val="2187610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6477000" cy="1583531"/>
          </a:xfrm>
        </p:spPr>
        <p:txBody>
          <a:bodyPr>
            <a:noAutofit/>
          </a:bodyPr>
          <a:lstStyle>
            <a:lvl1pPr algn="l">
              <a:lnSpc>
                <a:spcPts val="6000"/>
              </a:lnSpc>
              <a:defRPr sz="48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3486150"/>
            <a:ext cx="5867400" cy="457200"/>
          </a:xfrm>
        </p:spPr>
        <p:txBody>
          <a:bodyPr>
            <a:noAutofit/>
          </a:bodyPr>
          <a:lstStyle>
            <a:lvl1pPr marL="0" indent="0" algn="l">
              <a:buNone/>
              <a:defRPr sz="2400" b="1">
                <a:solidFill>
                  <a:srgbClr val="005F7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4222012"/>
            <a:ext cx="914400" cy="921488"/>
          </a:xfrm>
          <a:prstGeom prst="rect">
            <a:avLst/>
          </a:prstGeom>
        </p:spPr>
      </p:pic>
      <p:cxnSp>
        <p:nvCxnSpPr>
          <p:cNvPr id="10" name="Straight Connector 9"/>
          <p:cNvCxnSpPr/>
          <p:nvPr userDrawn="1"/>
        </p:nvCxnSpPr>
        <p:spPr>
          <a:xfrm flipH="1">
            <a:off x="731520" y="971550"/>
            <a:ext cx="8031480" cy="6858"/>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userDrawn="1"/>
        </p:nvSpPr>
        <p:spPr>
          <a:xfrm>
            <a:off x="3124200" y="438150"/>
            <a:ext cx="5715000" cy="4572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b="1" kern="1200">
                <a:solidFill>
                  <a:srgbClr val="005F71"/>
                </a:solidFill>
                <a:latin typeface="Lato"/>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3000" b="0" dirty="0" smtClean="0"/>
              <a:t>Zonta</a:t>
            </a:r>
            <a:r>
              <a:rPr lang="en-US" sz="3000" b="0" baseline="0" dirty="0" smtClean="0"/>
              <a:t> International</a:t>
            </a:r>
            <a:endParaRPr lang="en-US" sz="3000" b="0" dirty="0"/>
          </a:p>
        </p:txBody>
      </p:sp>
    </p:spTree>
    <p:extLst>
      <p:ext uri="{BB962C8B-B14F-4D97-AF65-F5344CB8AC3E}">
        <p14:creationId xmlns:p14="http://schemas.microsoft.com/office/powerpoint/2010/main" val="37592098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373886"/>
            <a:ext cx="2590799" cy="1807464"/>
          </a:xfrm>
        </p:spPr>
        <p:txBody>
          <a:bodyPr anchor="t">
            <a:noAutofit/>
          </a:bodyPr>
          <a:lstStyle>
            <a:lvl1pPr algn="l">
              <a:defRPr sz="3200">
                <a:solidFill>
                  <a:srgbClr val="005F7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276599" y="1373886"/>
            <a:ext cx="5410201" cy="302666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flipH="1">
            <a:off x="457200" y="1260480"/>
            <a:ext cx="82296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7590521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endParaRPr lang="en-US"/>
          </a:p>
        </p:txBody>
      </p:sp>
    </p:spTree>
    <p:extLst>
      <p:ext uri="{BB962C8B-B14F-4D97-AF65-F5344CB8AC3E}">
        <p14:creationId xmlns:p14="http://schemas.microsoft.com/office/powerpoint/2010/main" val="408006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572000" cy="5143500"/>
          </a:xfrm>
        </p:spPr>
        <p:txBody>
          <a:bodyPr/>
          <a:lstStyle/>
          <a:p>
            <a:endParaRPr lang="en-US"/>
          </a:p>
        </p:txBody>
      </p:sp>
      <p:sp>
        <p:nvSpPr>
          <p:cNvPr id="3" name="Picture Placeholder 6"/>
          <p:cNvSpPr>
            <a:spLocks noGrp="1"/>
          </p:cNvSpPr>
          <p:nvPr>
            <p:ph type="pic" sz="quarter" idx="11"/>
          </p:nvPr>
        </p:nvSpPr>
        <p:spPr>
          <a:xfrm>
            <a:off x="4572000" y="0"/>
            <a:ext cx="4572000" cy="5143500"/>
          </a:xfrm>
        </p:spPr>
        <p:txBody>
          <a:bodyPr/>
          <a:lstStyle/>
          <a:p>
            <a:endParaRPr lang="en-US"/>
          </a:p>
        </p:txBody>
      </p:sp>
    </p:spTree>
    <p:extLst>
      <p:ext uri="{BB962C8B-B14F-4D97-AF65-F5344CB8AC3E}">
        <p14:creationId xmlns:p14="http://schemas.microsoft.com/office/powerpoint/2010/main" val="183947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572000" cy="2571750"/>
          </a:xfrm>
        </p:spPr>
        <p:txBody>
          <a:bodyPr/>
          <a:lstStyle/>
          <a:p>
            <a:endParaRPr lang="en-US"/>
          </a:p>
        </p:txBody>
      </p:sp>
      <p:sp>
        <p:nvSpPr>
          <p:cNvPr id="3" name="Picture Placeholder 6"/>
          <p:cNvSpPr>
            <a:spLocks noGrp="1"/>
          </p:cNvSpPr>
          <p:nvPr>
            <p:ph type="pic" sz="quarter" idx="11"/>
          </p:nvPr>
        </p:nvSpPr>
        <p:spPr>
          <a:xfrm>
            <a:off x="4572000" y="0"/>
            <a:ext cx="4572000" cy="2571750"/>
          </a:xfrm>
        </p:spPr>
        <p:txBody>
          <a:bodyPr/>
          <a:lstStyle/>
          <a:p>
            <a:endParaRPr lang="en-US"/>
          </a:p>
        </p:txBody>
      </p:sp>
      <p:sp>
        <p:nvSpPr>
          <p:cNvPr id="4" name="Picture Placeholder 6"/>
          <p:cNvSpPr>
            <a:spLocks noGrp="1"/>
          </p:cNvSpPr>
          <p:nvPr>
            <p:ph type="pic" sz="quarter" idx="12"/>
          </p:nvPr>
        </p:nvSpPr>
        <p:spPr>
          <a:xfrm>
            <a:off x="0" y="2571750"/>
            <a:ext cx="4572000" cy="2571750"/>
          </a:xfrm>
        </p:spPr>
        <p:txBody>
          <a:bodyPr/>
          <a:lstStyle/>
          <a:p>
            <a:endParaRPr lang="en-US"/>
          </a:p>
        </p:txBody>
      </p:sp>
      <p:sp>
        <p:nvSpPr>
          <p:cNvPr id="5" name="Picture Placeholder 6"/>
          <p:cNvSpPr>
            <a:spLocks noGrp="1"/>
          </p:cNvSpPr>
          <p:nvPr>
            <p:ph type="pic" sz="quarter" idx="13"/>
          </p:nvPr>
        </p:nvSpPr>
        <p:spPr>
          <a:xfrm>
            <a:off x="4572000" y="2571750"/>
            <a:ext cx="4572000" cy="2571750"/>
          </a:xfrm>
        </p:spPr>
        <p:txBody>
          <a:bodyPr/>
          <a:lstStyle/>
          <a:p>
            <a:endParaRPr lang="en-US"/>
          </a:p>
        </p:txBody>
      </p:sp>
    </p:spTree>
    <p:extLst>
      <p:ext uri="{BB962C8B-B14F-4D97-AF65-F5344CB8AC3E}">
        <p14:creationId xmlns:p14="http://schemas.microsoft.com/office/powerpoint/2010/main" val="96064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53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94212" y="14787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14"/>
          <p:cNvSpPr>
            <a:spLocks noGrp="1"/>
          </p:cNvSpPr>
          <p:nvPr>
            <p:ph type="pic" sz="quarter" idx="10"/>
          </p:nvPr>
        </p:nvSpPr>
        <p:spPr>
          <a:xfrm>
            <a:off x="0" y="0"/>
            <a:ext cx="4343400" cy="5143500"/>
          </a:xfrm>
        </p:spPr>
        <p:txBody>
          <a:bodyPr/>
          <a:lstStyle/>
          <a:p>
            <a:endParaRPr lang="en-US"/>
          </a:p>
        </p:txBody>
      </p:sp>
      <p:sp>
        <p:nvSpPr>
          <p:cNvPr id="17" name="Title 1"/>
          <p:cNvSpPr>
            <a:spLocks noGrp="1"/>
          </p:cNvSpPr>
          <p:nvPr>
            <p:ph type="title" hasCustomPrompt="1"/>
          </p:nvPr>
        </p:nvSpPr>
        <p:spPr>
          <a:xfrm>
            <a:off x="4495800" y="133350"/>
            <a:ext cx="4480560" cy="990600"/>
          </a:xfrm>
        </p:spPr>
        <p:txBody>
          <a:bodyPr anchor="b">
            <a:noAutofit/>
          </a:bodyPr>
          <a:lstStyle>
            <a:lvl1pPr algn="l">
              <a:defRPr sz="3200">
                <a:solidFill>
                  <a:srgbClr val="005F71"/>
                </a:solidFill>
              </a:defRPr>
            </a:lvl1pPr>
          </a:lstStyle>
          <a:p>
            <a:r>
              <a:rPr lang="en-US" dirty="0" smtClean="0"/>
              <a:t>Click To Edit Master Title Style</a:t>
            </a:r>
            <a:endParaRPr lang="en-US" dirty="0"/>
          </a:p>
        </p:txBody>
      </p:sp>
      <p:cxnSp>
        <p:nvCxnSpPr>
          <p:cNvPr id="18" name="Straight Connector 17"/>
          <p:cNvCxnSpPr/>
          <p:nvPr userDrawn="1"/>
        </p:nvCxnSpPr>
        <p:spPr>
          <a:xfrm flipH="1">
            <a:off x="4495800" y="13013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4120296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52400" y="15549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14"/>
          <p:cNvSpPr>
            <a:spLocks noGrp="1"/>
          </p:cNvSpPr>
          <p:nvPr>
            <p:ph type="pic" sz="quarter" idx="10"/>
          </p:nvPr>
        </p:nvSpPr>
        <p:spPr>
          <a:xfrm>
            <a:off x="4800600" y="-19050"/>
            <a:ext cx="4343400" cy="5143500"/>
          </a:xfrm>
        </p:spPr>
        <p:txBody>
          <a:bodyPr/>
          <a:lstStyle/>
          <a:p>
            <a:endParaRPr lang="en-US"/>
          </a:p>
        </p:txBody>
      </p:sp>
      <p:sp>
        <p:nvSpPr>
          <p:cNvPr id="17" name="Title 1"/>
          <p:cNvSpPr>
            <a:spLocks noGrp="1"/>
          </p:cNvSpPr>
          <p:nvPr>
            <p:ph type="title" hasCustomPrompt="1"/>
          </p:nvPr>
        </p:nvSpPr>
        <p:spPr>
          <a:xfrm>
            <a:off x="153988" y="209550"/>
            <a:ext cx="4480560" cy="990600"/>
          </a:xfrm>
        </p:spPr>
        <p:txBody>
          <a:bodyPr anchor="b">
            <a:noAutofit/>
          </a:bodyPr>
          <a:lstStyle>
            <a:lvl1pPr algn="l">
              <a:defRPr sz="3200">
                <a:solidFill>
                  <a:srgbClr val="005F71"/>
                </a:solidFill>
              </a:defRPr>
            </a:lvl1pPr>
          </a:lstStyle>
          <a:p>
            <a:r>
              <a:rPr lang="en-US" dirty="0" smtClean="0"/>
              <a:t>Click To Edit Master Title Style</a:t>
            </a:r>
            <a:endParaRPr lang="en-US" dirty="0"/>
          </a:p>
        </p:txBody>
      </p:sp>
      <p:cxnSp>
        <p:nvCxnSpPr>
          <p:cNvPr id="18" name="Straight Connector 17"/>
          <p:cNvCxnSpPr/>
          <p:nvPr userDrawn="1"/>
        </p:nvCxnSpPr>
        <p:spPr>
          <a:xfrm flipH="1">
            <a:off x="153988" y="13775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675" y="4552950"/>
            <a:ext cx="680525" cy="685800"/>
          </a:xfrm>
          <a:prstGeom prst="rect">
            <a:avLst/>
          </a:prstGeom>
        </p:spPr>
      </p:pic>
    </p:spTree>
    <p:extLst>
      <p:ext uri="{BB962C8B-B14F-4D97-AF65-F5344CB8AC3E}">
        <p14:creationId xmlns:p14="http://schemas.microsoft.com/office/powerpoint/2010/main" val="25858230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82880" y="3261121"/>
            <a:ext cx="8778240" cy="1752600"/>
          </a:xfrm>
        </p:spPr>
        <p:txBody>
          <a:bodyPr/>
          <a:lstStyle/>
          <a:p>
            <a:endParaRPr lang="en-US" dirty="0"/>
          </a:p>
        </p:txBody>
      </p:sp>
      <p:sp>
        <p:nvSpPr>
          <p:cNvPr id="2" name="Title 1"/>
          <p:cNvSpPr>
            <a:spLocks noGrp="1"/>
          </p:cNvSpPr>
          <p:nvPr>
            <p:ph type="title" hasCustomPrompt="1"/>
          </p:nvPr>
        </p:nvSpPr>
        <p:spPr>
          <a:xfrm>
            <a:off x="182880" y="209550"/>
            <a:ext cx="8778240" cy="857250"/>
          </a:xfrm>
        </p:spPr>
        <p:txBody>
          <a:bodyPr>
            <a:normAutofit/>
          </a:bodyPr>
          <a:lstStyle>
            <a:lvl1pPr algn="l">
              <a:defRPr sz="3200">
                <a:solidFill>
                  <a:srgbClr val="005F71"/>
                </a:solidFill>
              </a:defRPr>
            </a:lvl1pPr>
          </a:lstStyle>
          <a:p>
            <a:r>
              <a:rPr lang="en-US" dirty="0" smtClean="0"/>
              <a:t>Click To Edit Master Title Style</a:t>
            </a:r>
            <a:endParaRPr lang="en-US" dirty="0"/>
          </a:p>
        </p:txBody>
      </p:sp>
      <p:cxnSp>
        <p:nvCxnSpPr>
          <p:cNvPr id="8" name="Straight Connector 7"/>
          <p:cNvCxnSpPr/>
          <p:nvPr userDrawn="1"/>
        </p:nvCxnSpPr>
        <p:spPr>
          <a:xfrm flipH="1">
            <a:off x="182880" y="1137841"/>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2880" y="1208882"/>
            <a:ext cx="8778240" cy="1981199"/>
          </a:xfrm>
        </p:spPr>
        <p:txBody>
          <a:bodyPr>
            <a:no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3237192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1244" y="205978"/>
            <a:ext cx="4343400" cy="1756172"/>
          </a:xfrm>
        </p:spPr>
        <p:txBody>
          <a:bodyPr anchor="b">
            <a:normAutofit/>
          </a:bodyPr>
          <a:lstStyle>
            <a:lvl1pPr algn="l">
              <a:defRPr sz="3200">
                <a:solidFill>
                  <a:srgbClr val="005F71"/>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181244" y="2343150"/>
            <a:ext cx="8781512" cy="266700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H="1">
            <a:off x="181244" y="2152650"/>
            <a:ext cx="43434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4695555" y="209550"/>
            <a:ext cx="4267201" cy="1943100"/>
          </a:xfrm>
        </p:spPr>
        <p:txBody>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6252210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8249" y="209550"/>
            <a:ext cx="6300216" cy="857250"/>
          </a:xfrm>
        </p:spPr>
        <p:txBody>
          <a:bodyPr anchor="b">
            <a:normAutofit/>
          </a:bodyPr>
          <a:lstStyle>
            <a:lvl1pPr algn="l">
              <a:defRPr sz="3200">
                <a:solidFill>
                  <a:srgbClr val="005F71"/>
                </a:solidFill>
              </a:defRPr>
            </a:lvl1pPr>
          </a:lstStyle>
          <a:p>
            <a:r>
              <a:rPr lang="en-US" dirty="0" smtClean="0"/>
              <a:t>Click To Edit Master Title Style</a:t>
            </a:r>
            <a:endParaRPr lang="en-US" dirty="0"/>
          </a:p>
        </p:txBody>
      </p:sp>
      <p:cxnSp>
        <p:nvCxnSpPr>
          <p:cNvPr id="7" name="Straight Connector 6"/>
          <p:cNvCxnSpPr/>
          <p:nvPr userDrawn="1"/>
        </p:nvCxnSpPr>
        <p:spPr>
          <a:xfrm flipH="1">
            <a:off x="1238249" y="1209675"/>
            <a:ext cx="6300216"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p:nvPr>
        </p:nvSpPr>
        <p:spPr>
          <a:xfrm>
            <a:off x="1238250" y="1355598"/>
            <a:ext cx="6300214" cy="3654552"/>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38381885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1200150"/>
            <a:ext cx="4316095" cy="320040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flipH="1">
            <a:off x="182880" y="1123950"/>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82880" y="1204459"/>
            <a:ext cx="4160520" cy="3196092"/>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182880" y="114300"/>
            <a:ext cx="8778240" cy="857250"/>
          </a:xfrm>
        </p:spPr>
        <p:txBody>
          <a:bodyPr anchor="b">
            <a:normAutofit/>
          </a:bodyPr>
          <a:lstStyle>
            <a:lvl1pPr algn="l">
              <a:defRPr sz="3200">
                <a:solidFill>
                  <a:srgbClr val="005F7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9837276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494212" y="1478756"/>
            <a:ext cx="4480560" cy="299799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14"/>
          <p:cNvSpPr>
            <a:spLocks noGrp="1"/>
          </p:cNvSpPr>
          <p:nvPr>
            <p:ph type="pic" sz="quarter" idx="10"/>
          </p:nvPr>
        </p:nvSpPr>
        <p:spPr>
          <a:xfrm>
            <a:off x="0" y="0"/>
            <a:ext cx="4343400" cy="2571750"/>
          </a:xfrm>
        </p:spPr>
        <p:txBody>
          <a:bodyPr/>
          <a:lstStyle/>
          <a:p>
            <a:endParaRPr lang="en-US"/>
          </a:p>
        </p:txBody>
      </p:sp>
      <p:sp>
        <p:nvSpPr>
          <p:cNvPr id="17" name="Title 1"/>
          <p:cNvSpPr>
            <a:spLocks noGrp="1"/>
          </p:cNvSpPr>
          <p:nvPr>
            <p:ph type="title" hasCustomPrompt="1"/>
          </p:nvPr>
        </p:nvSpPr>
        <p:spPr>
          <a:xfrm>
            <a:off x="4495800" y="133350"/>
            <a:ext cx="4480560" cy="990600"/>
          </a:xfrm>
        </p:spPr>
        <p:txBody>
          <a:bodyPr anchor="b">
            <a:noAutofit/>
          </a:bodyPr>
          <a:lstStyle>
            <a:lvl1pPr algn="l">
              <a:defRPr sz="3200">
                <a:solidFill>
                  <a:srgbClr val="005F71"/>
                </a:solidFill>
              </a:defRPr>
            </a:lvl1pPr>
          </a:lstStyle>
          <a:p>
            <a:r>
              <a:rPr lang="en-US" dirty="0" smtClean="0"/>
              <a:t>Click To Edit Master Title Style</a:t>
            </a:r>
            <a:endParaRPr lang="en-US" dirty="0"/>
          </a:p>
        </p:txBody>
      </p:sp>
      <p:cxnSp>
        <p:nvCxnSpPr>
          <p:cNvPr id="18" name="Straight Connector 17"/>
          <p:cNvCxnSpPr/>
          <p:nvPr userDrawn="1"/>
        </p:nvCxnSpPr>
        <p:spPr>
          <a:xfrm flipH="1">
            <a:off x="4495800" y="1301353"/>
            <a:ext cx="448056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8" name="Picture Placeholder 14"/>
          <p:cNvSpPr>
            <a:spLocks noGrp="1"/>
          </p:cNvSpPr>
          <p:nvPr>
            <p:ph type="pic" sz="quarter" idx="11"/>
          </p:nvPr>
        </p:nvSpPr>
        <p:spPr>
          <a:xfrm>
            <a:off x="0" y="2571750"/>
            <a:ext cx="4343400" cy="2571750"/>
          </a:xfrm>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769101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285750"/>
            <a:ext cx="8778240" cy="857250"/>
          </a:xfrm>
        </p:spPr>
        <p:txBody>
          <a:bodyPr anchor="b">
            <a:noAutofit/>
          </a:bodyPr>
          <a:lstStyle>
            <a:lvl1pPr algn="l">
              <a:defRPr sz="3200">
                <a:solidFill>
                  <a:srgbClr val="005F71"/>
                </a:solidFill>
              </a:defRPr>
            </a:lvl1pPr>
          </a:lstStyle>
          <a:p>
            <a:r>
              <a:rPr lang="en-US" dirty="0" smtClean="0"/>
              <a:t>Click To Edit Master Title Style</a:t>
            </a:r>
            <a:endParaRPr lang="en-US" dirty="0"/>
          </a:p>
        </p:txBody>
      </p:sp>
      <p:cxnSp>
        <p:nvCxnSpPr>
          <p:cNvPr id="16" name="Straight Connector 15"/>
          <p:cNvCxnSpPr/>
          <p:nvPr userDrawn="1"/>
        </p:nvCxnSpPr>
        <p:spPr>
          <a:xfrm flipH="1">
            <a:off x="182880" y="1260480"/>
            <a:ext cx="877824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182880" y="1377960"/>
            <a:ext cx="8778240" cy="302259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4476750"/>
            <a:ext cx="680525" cy="685800"/>
          </a:xfrm>
          <a:prstGeom prst="rect">
            <a:avLst/>
          </a:prstGeom>
        </p:spPr>
      </p:pic>
    </p:spTree>
    <p:extLst>
      <p:ext uri="{BB962C8B-B14F-4D97-AF65-F5344CB8AC3E}">
        <p14:creationId xmlns:p14="http://schemas.microsoft.com/office/powerpoint/2010/main" val="8129735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034A85-7AC3-41E9-B29A-AE8F0283A15C}" type="datetimeFigureOut">
              <a:rPr lang="en-US" smtClean="0"/>
              <a:t>10/27/2019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F92D03F-718D-44C4-A7A0-A958E7C07A70}" type="slidenum">
              <a:rPr lang="en-US" smtClean="0"/>
              <a:t>‹Nr.›</a:t>
            </a:fld>
            <a:endParaRPr lang="en-US"/>
          </a:p>
        </p:txBody>
      </p:sp>
    </p:spTree>
    <p:extLst>
      <p:ext uri="{BB962C8B-B14F-4D97-AF65-F5344CB8AC3E}">
        <p14:creationId xmlns:p14="http://schemas.microsoft.com/office/powerpoint/2010/main" val="349162705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50" r:id="rId4"/>
    <p:sldLayoutId id="2147483653" r:id="rId5"/>
    <p:sldLayoutId id="2147483654" r:id="rId6"/>
    <p:sldLayoutId id="2147483664" r:id="rId7"/>
    <p:sldLayoutId id="2147483669" r:id="rId8"/>
    <p:sldLayoutId id="2147483662" r:id="rId9"/>
    <p:sldLayoutId id="2147483661" r:id="rId10"/>
    <p:sldLayoutId id="2147483665" r:id="rId11"/>
    <p:sldLayoutId id="2147483666" r:id="rId12"/>
    <p:sldLayoutId id="2147483667" r:id="rId13"/>
    <p:sldLayoutId id="2147483655"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8001000" cy="1583531"/>
          </a:xfrm>
        </p:spPr>
        <p:txBody>
          <a:bodyPr/>
          <a:lstStyle/>
          <a:p>
            <a:r>
              <a:rPr lang="en-US" dirty="0" smtClean="0"/>
              <a:t>Ending Child Marriage</a:t>
            </a:r>
            <a:r>
              <a:rPr lang="en-US" dirty="0"/>
              <a:t/>
            </a:r>
            <a:br>
              <a:rPr lang="en-US" dirty="0"/>
            </a:br>
            <a:endParaRPr lang="en-US" sz="1600" dirty="0"/>
          </a:p>
        </p:txBody>
      </p:sp>
      <p:sp>
        <p:nvSpPr>
          <p:cNvPr id="3" name="Subtitle 2"/>
          <p:cNvSpPr>
            <a:spLocks noGrp="1"/>
          </p:cNvSpPr>
          <p:nvPr>
            <p:ph type="subTitle" idx="1"/>
          </p:nvPr>
        </p:nvSpPr>
        <p:spPr>
          <a:xfrm>
            <a:off x="693057" y="2952750"/>
            <a:ext cx="5867400" cy="990600"/>
          </a:xfrm>
        </p:spPr>
        <p:txBody>
          <a:bodyPr/>
          <a:lstStyle/>
          <a:p>
            <a:r>
              <a:rPr lang="en-US" sz="1800" dirty="0" smtClean="0"/>
              <a:t>Anita Schnetzer-Spranger, PID</a:t>
            </a:r>
          </a:p>
          <a:p>
            <a:r>
              <a:rPr lang="en-US" sz="1200" dirty="0" smtClean="0"/>
              <a:t>ZI Council of Europe Committee Chair</a:t>
            </a:r>
          </a:p>
          <a:p>
            <a:r>
              <a:rPr lang="en-US" sz="1200" dirty="0" smtClean="0"/>
              <a:t>District 28 Advocacy Chair, Area 02 &amp; 04</a:t>
            </a:r>
          </a:p>
          <a:p>
            <a:r>
              <a:rPr lang="en-US" sz="1200" dirty="0" smtClean="0"/>
              <a:t>District 28 UN Chair</a:t>
            </a:r>
          </a:p>
          <a:p>
            <a:endParaRPr lang="en-US" sz="1600" dirty="0" smtClean="0"/>
          </a:p>
          <a:p>
            <a:r>
              <a:rPr lang="en-US" sz="1600" dirty="0" smtClean="0"/>
              <a:t>Area </a:t>
            </a:r>
            <a:r>
              <a:rPr lang="en-US" sz="1600" dirty="0"/>
              <a:t>02-Konferenz, Bad </a:t>
            </a:r>
            <a:r>
              <a:rPr lang="en-US" sz="1600" dirty="0" err="1"/>
              <a:t>Soden</a:t>
            </a:r>
            <a:r>
              <a:rPr lang="en-US" sz="1600" dirty="0"/>
              <a:t>, </a:t>
            </a:r>
            <a:r>
              <a:rPr lang="en-US" sz="1600" dirty="0" smtClean="0"/>
              <a:t>14.9.2019</a:t>
            </a:r>
            <a:endParaRPr lang="en-US" sz="1600" dirty="0"/>
          </a:p>
        </p:txBody>
      </p:sp>
    </p:spTree>
    <p:extLst>
      <p:ext uri="{BB962C8B-B14F-4D97-AF65-F5344CB8AC3E}">
        <p14:creationId xmlns:p14="http://schemas.microsoft.com/office/powerpoint/2010/main" val="393986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Ã¼r sustainable development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19250"/>
            <a:ext cx="59055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mit Pfeil 5"/>
          <p:cNvCxnSpPr/>
          <p:nvPr/>
        </p:nvCxnSpPr>
        <p:spPr>
          <a:xfrm>
            <a:off x="2362200" y="838200"/>
            <a:ext cx="2133600" cy="7810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2362200" y="838200"/>
            <a:ext cx="1219200" cy="7810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362200" y="838200"/>
            <a:ext cx="381000" cy="7810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990600" y="838200"/>
            <a:ext cx="1447800" cy="7810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1905000" y="838200"/>
            <a:ext cx="457200" cy="18192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26" idx="7"/>
          </p:cNvCxnSpPr>
          <p:nvPr/>
        </p:nvCxnSpPr>
        <p:spPr>
          <a:xfrm flipH="1">
            <a:off x="1790700" y="844895"/>
            <a:ext cx="610524" cy="7743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Flussdiagramm: Verbindungsstelle 25"/>
          <p:cNvSpPr/>
          <p:nvPr/>
        </p:nvSpPr>
        <p:spPr>
          <a:xfrm>
            <a:off x="2362200" y="838200"/>
            <a:ext cx="45719" cy="45719"/>
          </a:xfrm>
          <a:prstGeom prst="flowChartConnector">
            <a:avLst/>
          </a:prstGeom>
          <a:solidFill>
            <a:srgbClr val="C0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9" name="Titel 28"/>
          <p:cNvSpPr>
            <a:spLocks noGrp="1"/>
          </p:cNvSpPr>
          <p:nvPr>
            <p:ph type="title"/>
          </p:nvPr>
        </p:nvSpPr>
        <p:spPr/>
        <p:txBody>
          <a:bodyPr/>
          <a:lstStyle/>
          <a:p>
            <a:r>
              <a:rPr lang="de-DE" dirty="0" smtClean="0"/>
              <a:t>Kinderehen</a:t>
            </a:r>
            <a:endParaRPr lang="de-DE" dirty="0"/>
          </a:p>
        </p:txBody>
      </p:sp>
      <p:sp>
        <p:nvSpPr>
          <p:cNvPr id="2" name="Textfeld 1"/>
          <p:cNvSpPr txBox="1"/>
          <p:nvPr/>
        </p:nvSpPr>
        <p:spPr>
          <a:xfrm>
            <a:off x="6553200" y="1616815"/>
            <a:ext cx="2407920" cy="2462213"/>
          </a:xfrm>
          <a:prstGeom prst="rect">
            <a:avLst/>
          </a:prstGeom>
          <a:noFill/>
        </p:spPr>
        <p:txBody>
          <a:bodyPr wrap="square" rtlCol="0">
            <a:spAutoFit/>
          </a:bodyPr>
          <a:lstStyle/>
          <a:p>
            <a:r>
              <a:rPr lang="de-DE" dirty="0" smtClean="0"/>
              <a:t>Im Focus</a:t>
            </a:r>
          </a:p>
          <a:p>
            <a:endParaRPr lang="de-DE" dirty="0">
              <a:solidFill>
                <a:srgbClr val="C00000"/>
              </a:solidFill>
            </a:endParaRPr>
          </a:p>
          <a:p>
            <a:r>
              <a:rPr lang="de-DE" sz="2000" b="1" dirty="0" smtClean="0">
                <a:solidFill>
                  <a:srgbClr val="C00000"/>
                </a:solidFill>
              </a:rPr>
              <a:t>Ziel 5.3</a:t>
            </a:r>
          </a:p>
          <a:p>
            <a:endParaRPr lang="de-DE" sz="2000" dirty="0"/>
          </a:p>
          <a:p>
            <a:r>
              <a:rPr lang="de-DE" sz="2000" b="1" dirty="0" smtClean="0">
                <a:solidFill>
                  <a:srgbClr val="C00000"/>
                </a:solidFill>
              </a:rPr>
              <a:t>Beseitigung schädlicher Praktiken </a:t>
            </a:r>
          </a:p>
          <a:p>
            <a:endParaRPr lang="de-DE" dirty="0"/>
          </a:p>
        </p:txBody>
      </p:sp>
      <p:cxnSp>
        <p:nvCxnSpPr>
          <p:cNvPr id="14" name="Gerade Verbindung mit Pfeil 13"/>
          <p:cNvCxnSpPr>
            <a:stCxn id="26" idx="7"/>
          </p:cNvCxnSpPr>
          <p:nvPr/>
        </p:nvCxnSpPr>
        <p:spPr>
          <a:xfrm>
            <a:off x="2401224" y="844895"/>
            <a:ext cx="1408776" cy="21078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61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43457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Dramatische</a:t>
            </a:r>
            <a:r>
              <a:rPr lang="en-US" dirty="0" smtClean="0"/>
              <a:t> </a:t>
            </a:r>
            <a:r>
              <a:rPr lang="en-US" dirty="0" err="1" smtClean="0"/>
              <a:t>gesellschaftliche</a:t>
            </a:r>
            <a:r>
              <a:rPr lang="en-US" dirty="0" smtClean="0"/>
              <a:t> </a:t>
            </a:r>
            <a:r>
              <a:rPr lang="en-US" dirty="0" err="1" smtClean="0"/>
              <a:t>Folgen</a:t>
            </a:r>
            <a:r>
              <a:rPr lang="en-US" dirty="0" smtClean="0"/>
              <a:t>:</a:t>
            </a:r>
            <a:endParaRPr lang="en-US" dirty="0"/>
          </a:p>
        </p:txBody>
      </p:sp>
      <p:sp>
        <p:nvSpPr>
          <p:cNvPr id="7" name="Flussdiagramm: Verbindungsstelle 6"/>
          <p:cNvSpPr/>
          <p:nvPr/>
        </p:nvSpPr>
        <p:spPr>
          <a:xfrm>
            <a:off x="3990303" y="2343150"/>
            <a:ext cx="1202594" cy="1143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Kinder- Ehen</a:t>
            </a:r>
            <a:endParaRPr lang="de-DE" dirty="0"/>
          </a:p>
        </p:txBody>
      </p:sp>
      <p:sp>
        <p:nvSpPr>
          <p:cNvPr id="8" name="Pfeil nach rechts 7"/>
          <p:cNvSpPr/>
          <p:nvPr/>
        </p:nvSpPr>
        <p:spPr>
          <a:xfrm>
            <a:off x="5105400" y="2868117"/>
            <a:ext cx="5334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rot="19809440">
            <a:off x="4928116" y="2291442"/>
            <a:ext cx="5334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rot="2447048">
            <a:off x="4799633" y="3456772"/>
            <a:ext cx="519402" cy="23890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rot="6580551">
            <a:off x="4062278" y="3564225"/>
            <a:ext cx="582427" cy="2280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rot="15621128">
            <a:off x="4118891" y="2013201"/>
            <a:ext cx="5334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p:cNvSpPr/>
          <p:nvPr/>
        </p:nvSpPr>
        <p:spPr>
          <a:xfrm rot="11951027">
            <a:off x="3466712" y="2523301"/>
            <a:ext cx="5334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p:cNvSpPr/>
          <p:nvPr/>
        </p:nvSpPr>
        <p:spPr>
          <a:xfrm rot="9713226">
            <a:off x="3493711" y="3152091"/>
            <a:ext cx="533400" cy="228600"/>
          </a:xfrm>
          <a:prstGeom prst="rightArrow">
            <a:avLst>
              <a:gd name="adj1" fmla="val 50000"/>
              <a:gd name="adj2" fmla="val 5910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3784834" y="1348085"/>
            <a:ext cx="1091966" cy="461665"/>
          </a:xfrm>
          <a:prstGeom prst="rect">
            <a:avLst/>
          </a:prstGeom>
          <a:noFill/>
        </p:spPr>
        <p:txBody>
          <a:bodyPr wrap="none" rtlCol="0">
            <a:spAutoFit/>
          </a:bodyPr>
          <a:lstStyle/>
          <a:p>
            <a:r>
              <a:rPr lang="de-DE" sz="2400" b="1" dirty="0" smtClean="0">
                <a:solidFill>
                  <a:srgbClr val="C00000"/>
                </a:solidFill>
              </a:rPr>
              <a:t>Armut</a:t>
            </a:r>
            <a:endParaRPr lang="de-DE" sz="2400" b="1" dirty="0">
              <a:solidFill>
                <a:srgbClr val="C00000"/>
              </a:solidFill>
            </a:endParaRPr>
          </a:p>
        </p:txBody>
      </p:sp>
      <p:sp>
        <p:nvSpPr>
          <p:cNvPr id="16" name="Textfeld 15"/>
          <p:cNvSpPr txBox="1"/>
          <p:nvPr/>
        </p:nvSpPr>
        <p:spPr>
          <a:xfrm>
            <a:off x="5515979" y="2082576"/>
            <a:ext cx="3358612" cy="646331"/>
          </a:xfrm>
          <a:prstGeom prst="rect">
            <a:avLst/>
          </a:prstGeom>
          <a:noFill/>
        </p:spPr>
        <p:txBody>
          <a:bodyPr wrap="none" rtlCol="0">
            <a:spAutoFit/>
          </a:bodyPr>
          <a:lstStyle/>
          <a:p>
            <a:r>
              <a:rPr lang="de-DE" b="1" dirty="0" smtClean="0">
                <a:solidFill>
                  <a:schemeClr val="bg1">
                    <a:lumMod val="50000"/>
                  </a:schemeClr>
                </a:solidFill>
              </a:rPr>
              <a:t>Schulabbruch</a:t>
            </a:r>
            <a:endParaRPr lang="de-DE" b="1" dirty="0">
              <a:solidFill>
                <a:schemeClr val="bg1">
                  <a:lumMod val="50000"/>
                </a:schemeClr>
              </a:solidFill>
            </a:endParaRPr>
          </a:p>
          <a:p>
            <a:r>
              <a:rPr lang="de-DE" dirty="0" smtClean="0">
                <a:solidFill>
                  <a:schemeClr val="bg1">
                    <a:lumMod val="50000"/>
                  </a:schemeClr>
                </a:solidFill>
              </a:rPr>
              <a:t>-&gt; begrenzte pers. Entwicklung</a:t>
            </a:r>
            <a:endParaRPr lang="de-DE" dirty="0">
              <a:solidFill>
                <a:schemeClr val="bg1">
                  <a:lumMod val="50000"/>
                </a:schemeClr>
              </a:solidFill>
            </a:endParaRPr>
          </a:p>
        </p:txBody>
      </p:sp>
      <p:sp>
        <p:nvSpPr>
          <p:cNvPr id="18" name="Textfeld 17"/>
          <p:cNvSpPr txBox="1"/>
          <p:nvPr/>
        </p:nvSpPr>
        <p:spPr>
          <a:xfrm>
            <a:off x="5652224" y="2800350"/>
            <a:ext cx="3595856" cy="646331"/>
          </a:xfrm>
          <a:prstGeom prst="rect">
            <a:avLst/>
          </a:prstGeom>
          <a:noFill/>
        </p:spPr>
        <p:txBody>
          <a:bodyPr wrap="none" rtlCol="0">
            <a:spAutoFit/>
          </a:bodyPr>
          <a:lstStyle/>
          <a:p>
            <a:r>
              <a:rPr lang="de-DE" b="1" dirty="0" smtClean="0">
                <a:solidFill>
                  <a:schemeClr val="bg1">
                    <a:lumMod val="50000"/>
                  </a:schemeClr>
                </a:solidFill>
              </a:rPr>
              <a:t>frühzeitige Schwangerschaften</a:t>
            </a:r>
          </a:p>
          <a:p>
            <a:r>
              <a:rPr lang="de-DE" dirty="0" smtClean="0">
                <a:solidFill>
                  <a:schemeClr val="bg1">
                    <a:lumMod val="50000"/>
                  </a:schemeClr>
                </a:solidFill>
              </a:rPr>
              <a:t>-&gt; körperliche Schäden</a:t>
            </a:r>
            <a:endParaRPr lang="de-DE" dirty="0">
              <a:solidFill>
                <a:schemeClr val="bg1">
                  <a:lumMod val="50000"/>
                </a:schemeClr>
              </a:solidFill>
            </a:endParaRPr>
          </a:p>
        </p:txBody>
      </p:sp>
      <p:sp>
        <p:nvSpPr>
          <p:cNvPr id="19" name="Textfeld 18"/>
          <p:cNvSpPr txBox="1"/>
          <p:nvPr/>
        </p:nvSpPr>
        <p:spPr>
          <a:xfrm>
            <a:off x="5372100" y="3610015"/>
            <a:ext cx="3480440" cy="923330"/>
          </a:xfrm>
          <a:prstGeom prst="rect">
            <a:avLst/>
          </a:prstGeom>
          <a:noFill/>
        </p:spPr>
        <p:txBody>
          <a:bodyPr wrap="none" rtlCol="0">
            <a:spAutoFit/>
          </a:bodyPr>
          <a:lstStyle/>
          <a:p>
            <a:r>
              <a:rPr lang="de-DE" dirty="0" smtClean="0">
                <a:solidFill>
                  <a:schemeClr val="bg1">
                    <a:lumMod val="50000"/>
                  </a:schemeClr>
                </a:solidFill>
              </a:rPr>
              <a:t>erhöhtes </a:t>
            </a:r>
            <a:r>
              <a:rPr lang="de-DE" b="1" dirty="0" smtClean="0">
                <a:solidFill>
                  <a:schemeClr val="bg1">
                    <a:lumMod val="50000"/>
                  </a:schemeClr>
                </a:solidFill>
              </a:rPr>
              <a:t>Risiko bei der Geburt</a:t>
            </a:r>
          </a:p>
          <a:p>
            <a:r>
              <a:rPr lang="de-DE" dirty="0" smtClean="0">
                <a:solidFill>
                  <a:schemeClr val="bg1">
                    <a:lumMod val="50000"/>
                  </a:schemeClr>
                </a:solidFill>
              </a:rPr>
              <a:t>-&gt; Geburtsfisteln </a:t>
            </a:r>
            <a:r>
              <a:rPr lang="de-DE" dirty="0" err="1" smtClean="0">
                <a:solidFill>
                  <a:schemeClr val="bg1">
                    <a:lumMod val="50000"/>
                  </a:schemeClr>
                </a:solidFill>
              </a:rPr>
              <a:t>u.ä.</a:t>
            </a:r>
            <a:r>
              <a:rPr lang="de-DE" dirty="0" smtClean="0">
                <a:solidFill>
                  <a:schemeClr val="bg1">
                    <a:lumMod val="50000"/>
                  </a:schemeClr>
                </a:solidFill>
              </a:rPr>
              <a:t>   </a:t>
            </a:r>
          </a:p>
          <a:p>
            <a:endParaRPr lang="de-DE" dirty="0">
              <a:solidFill>
                <a:schemeClr val="bg1">
                  <a:lumMod val="50000"/>
                </a:schemeClr>
              </a:solidFill>
            </a:endParaRPr>
          </a:p>
        </p:txBody>
      </p:sp>
      <p:sp>
        <p:nvSpPr>
          <p:cNvPr id="20" name="Textfeld 19"/>
          <p:cNvSpPr txBox="1"/>
          <p:nvPr/>
        </p:nvSpPr>
        <p:spPr>
          <a:xfrm>
            <a:off x="2192938" y="3955018"/>
            <a:ext cx="2710999" cy="646331"/>
          </a:xfrm>
          <a:prstGeom prst="rect">
            <a:avLst/>
          </a:prstGeom>
          <a:noFill/>
        </p:spPr>
        <p:txBody>
          <a:bodyPr wrap="none" rtlCol="0">
            <a:spAutoFit/>
          </a:bodyPr>
          <a:lstStyle/>
          <a:p>
            <a:r>
              <a:rPr lang="de-DE" b="1" dirty="0" smtClean="0">
                <a:solidFill>
                  <a:schemeClr val="bg1">
                    <a:lumMod val="50000"/>
                  </a:schemeClr>
                </a:solidFill>
              </a:rPr>
              <a:t>mangelernährte Kinder</a:t>
            </a:r>
            <a:endParaRPr lang="de-DE" b="1" dirty="0">
              <a:solidFill>
                <a:schemeClr val="bg1">
                  <a:lumMod val="50000"/>
                </a:schemeClr>
              </a:solidFill>
            </a:endParaRPr>
          </a:p>
          <a:p>
            <a:r>
              <a:rPr lang="de-DE" dirty="0" smtClean="0">
                <a:solidFill>
                  <a:schemeClr val="bg1">
                    <a:lumMod val="50000"/>
                  </a:schemeClr>
                </a:solidFill>
              </a:rPr>
              <a:t>-&gt; begrenzte Chancen</a:t>
            </a:r>
            <a:endParaRPr lang="de-DE" dirty="0">
              <a:solidFill>
                <a:schemeClr val="bg1">
                  <a:lumMod val="50000"/>
                </a:schemeClr>
              </a:solidFill>
            </a:endParaRPr>
          </a:p>
        </p:txBody>
      </p:sp>
      <p:sp>
        <p:nvSpPr>
          <p:cNvPr id="21" name="Textfeld 20"/>
          <p:cNvSpPr txBox="1"/>
          <p:nvPr/>
        </p:nvSpPr>
        <p:spPr>
          <a:xfrm>
            <a:off x="381000" y="3105150"/>
            <a:ext cx="3135795" cy="400110"/>
          </a:xfrm>
          <a:prstGeom prst="rect">
            <a:avLst/>
          </a:prstGeom>
          <a:noFill/>
        </p:spPr>
        <p:txBody>
          <a:bodyPr wrap="none" rtlCol="0">
            <a:spAutoFit/>
          </a:bodyPr>
          <a:lstStyle/>
          <a:p>
            <a:r>
              <a:rPr lang="de-DE" sz="2000" b="1" dirty="0" smtClean="0">
                <a:solidFill>
                  <a:srgbClr val="C00000"/>
                </a:solidFill>
              </a:rPr>
              <a:t>Bevölkerungswachstum</a:t>
            </a:r>
          </a:p>
        </p:txBody>
      </p:sp>
      <p:sp>
        <p:nvSpPr>
          <p:cNvPr id="22" name="Textfeld 21"/>
          <p:cNvSpPr txBox="1"/>
          <p:nvPr/>
        </p:nvSpPr>
        <p:spPr>
          <a:xfrm>
            <a:off x="1447800" y="2343150"/>
            <a:ext cx="1980029" cy="369332"/>
          </a:xfrm>
          <a:prstGeom prst="rect">
            <a:avLst/>
          </a:prstGeom>
          <a:noFill/>
        </p:spPr>
        <p:txBody>
          <a:bodyPr wrap="none" rtlCol="0">
            <a:spAutoFit/>
          </a:bodyPr>
          <a:lstStyle/>
          <a:p>
            <a:r>
              <a:rPr lang="de-DE" dirty="0" smtClean="0">
                <a:solidFill>
                  <a:schemeClr val="bg1">
                    <a:lumMod val="50000"/>
                  </a:schemeClr>
                </a:solidFill>
              </a:rPr>
              <a:t>häusliche </a:t>
            </a:r>
            <a:r>
              <a:rPr lang="de-DE" b="1" dirty="0" smtClean="0">
                <a:solidFill>
                  <a:schemeClr val="bg1">
                    <a:lumMod val="50000"/>
                  </a:schemeClr>
                </a:solidFill>
              </a:rPr>
              <a:t>Gewalt</a:t>
            </a:r>
            <a:endParaRPr lang="de-DE" b="1" dirty="0">
              <a:solidFill>
                <a:schemeClr val="bg1">
                  <a:lumMod val="50000"/>
                </a:schemeClr>
              </a:solidFill>
            </a:endParaRPr>
          </a:p>
        </p:txBody>
      </p:sp>
    </p:spTree>
    <p:extLst>
      <p:ext uri="{BB962C8B-B14F-4D97-AF65-F5344CB8AC3E}">
        <p14:creationId xmlns:p14="http://schemas.microsoft.com/office/powerpoint/2010/main" val="25485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125909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ussdiagramm: Verbindungsstelle 2"/>
          <p:cNvSpPr/>
          <p:nvPr/>
        </p:nvSpPr>
        <p:spPr>
          <a:xfrm>
            <a:off x="3581400" y="1809750"/>
            <a:ext cx="2362200" cy="22098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lussdiagramm: Verbindungsstelle 6"/>
          <p:cNvSpPr/>
          <p:nvPr/>
        </p:nvSpPr>
        <p:spPr>
          <a:xfrm>
            <a:off x="3140806" y="2343150"/>
            <a:ext cx="1202594" cy="1143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Kinder- Ehen</a:t>
            </a:r>
            <a:endParaRPr lang="de-DE" dirty="0"/>
          </a:p>
        </p:txBody>
      </p:sp>
      <p:sp>
        <p:nvSpPr>
          <p:cNvPr id="4" name="Title 3"/>
          <p:cNvSpPr>
            <a:spLocks noGrp="1"/>
          </p:cNvSpPr>
          <p:nvPr>
            <p:ph type="title"/>
          </p:nvPr>
        </p:nvSpPr>
        <p:spPr/>
        <p:txBody>
          <a:bodyPr>
            <a:normAutofit/>
          </a:bodyPr>
          <a:lstStyle/>
          <a:p>
            <a:r>
              <a:rPr lang="en-US" dirty="0" err="1" smtClean="0"/>
              <a:t>Verbundene</a:t>
            </a:r>
            <a:r>
              <a:rPr lang="en-US" dirty="0" smtClean="0"/>
              <a:t> </a:t>
            </a:r>
            <a:r>
              <a:rPr lang="en-US" dirty="0" err="1" smtClean="0"/>
              <a:t>Phänomene</a:t>
            </a:r>
            <a:endParaRPr lang="en-US" dirty="0"/>
          </a:p>
        </p:txBody>
      </p:sp>
      <p:sp>
        <p:nvSpPr>
          <p:cNvPr id="23" name="Flussdiagramm: Verbindungsstelle 22"/>
          <p:cNvSpPr/>
          <p:nvPr/>
        </p:nvSpPr>
        <p:spPr>
          <a:xfrm>
            <a:off x="4436206" y="1733550"/>
            <a:ext cx="1185988" cy="1143000"/>
          </a:xfrm>
          <a:prstGeom prst="flowChartConnector">
            <a:avLst/>
          </a:prstGeom>
          <a:solidFill>
            <a:srgbClr val="005F71"/>
          </a:solidFill>
          <a:ln>
            <a:solidFill>
              <a:srgbClr val="00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FGM</a:t>
            </a:r>
            <a:endParaRPr lang="de-DE" dirty="0"/>
          </a:p>
        </p:txBody>
      </p:sp>
      <p:sp>
        <p:nvSpPr>
          <p:cNvPr id="24" name="Flussdiagramm: Verbindungsstelle 23"/>
          <p:cNvSpPr/>
          <p:nvPr/>
        </p:nvSpPr>
        <p:spPr>
          <a:xfrm>
            <a:off x="4419600" y="3067050"/>
            <a:ext cx="1202594" cy="1143000"/>
          </a:xfrm>
          <a:prstGeom prst="flowChartConnector">
            <a:avLst/>
          </a:prstGeom>
          <a:solidFill>
            <a:srgbClr val="E18431"/>
          </a:solidFill>
          <a:ln>
            <a:solidFill>
              <a:srgbClr val="E18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t>Human</a:t>
            </a:r>
          </a:p>
          <a:p>
            <a:endParaRPr lang="de-DE" sz="1400" dirty="0"/>
          </a:p>
        </p:txBody>
      </p:sp>
      <p:sp>
        <p:nvSpPr>
          <p:cNvPr id="5" name="Textfeld 4"/>
          <p:cNvSpPr txBox="1"/>
          <p:nvPr/>
        </p:nvSpPr>
        <p:spPr>
          <a:xfrm>
            <a:off x="4495800" y="3562350"/>
            <a:ext cx="1119089" cy="338554"/>
          </a:xfrm>
          <a:prstGeom prst="rect">
            <a:avLst/>
          </a:prstGeom>
          <a:noFill/>
        </p:spPr>
        <p:txBody>
          <a:bodyPr wrap="none" rtlCol="0">
            <a:spAutoFit/>
          </a:bodyPr>
          <a:lstStyle/>
          <a:p>
            <a:r>
              <a:rPr lang="de-DE" sz="1600" dirty="0" err="1" smtClean="0">
                <a:solidFill>
                  <a:schemeClr val="bg1"/>
                </a:solidFill>
              </a:rPr>
              <a:t>Trafficking</a:t>
            </a:r>
            <a:endParaRPr lang="de-DE" sz="1600" dirty="0">
              <a:solidFill>
                <a:schemeClr val="bg1"/>
              </a:solidFill>
            </a:endParaRPr>
          </a:p>
        </p:txBody>
      </p:sp>
    </p:spTree>
    <p:extLst>
      <p:ext uri="{BB962C8B-B14F-4D97-AF65-F5344CB8AC3E}">
        <p14:creationId xmlns:p14="http://schemas.microsoft.com/office/powerpoint/2010/main" val="120326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err="1" smtClean="0">
                <a:solidFill>
                  <a:srgbClr val="C00000"/>
                </a:solidFill>
              </a:rPr>
              <a:t>Eins</a:t>
            </a:r>
            <a:r>
              <a:rPr lang="en-US" dirty="0" smtClean="0"/>
              <a:t> (</a:t>
            </a:r>
            <a:r>
              <a:rPr lang="en-US" b="1" dirty="0" smtClean="0">
                <a:solidFill>
                  <a:srgbClr val="C00000"/>
                </a:solidFill>
              </a:rPr>
              <a:t>1</a:t>
            </a:r>
            <a:r>
              <a:rPr lang="en-US" dirty="0" smtClean="0"/>
              <a:t>) von </a:t>
            </a:r>
            <a:r>
              <a:rPr lang="en-US" b="1" dirty="0" err="1" smtClean="0">
                <a:solidFill>
                  <a:srgbClr val="C00000"/>
                </a:solidFill>
              </a:rPr>
              <a:t>fünf</a:t>
            </a:r>
            <a:r>
              <a:rPr lang="en-US" dirty="0" smtClean="0"/>
              <a:t> (</a:t>
            </a:r>
            <a:r>
              <a:rPr lang="en-US" b="1" dirty="0" smtClean="0">
                <a:solidFill>
                  <a:srgbClr val="C00000"/>
                </a:solidFill>
              </a:rPr>
              <a:t>5</a:t>
            </a:r>
            <a:r>
              <a:rPr lang="en-US" dirty="0" smtClean="0"/>
              <a:t>) </a:t>
            </a:r>
            <a:r>
              <a:rPr lang="en-US" dirty="0" err="1" smtClean="0"/>
              <a:t>Mädchen</a:t>
            </a:r>
            <a:endParaRPr lang="en-US" dirty="0"/>
          </a:p>
        </p:txBody>
      </p:sp>
      <p:sp>
        <p:nvSpPr>
          <p:cNvPr id="19" name="Textfeld 18"/>
          <p:cNvSpPr txBox="1"/>
          <p:nvPr/>
        </p:nvSpPr>
        <p:spPr>
          <a:xfrm>
            <a:off x="5372100" y="3610015"/>
            <a:ext cx="377026" cy="646331"/>
          </a:xfrm>
          <a:prstGeom prst="rect">
            <a:avLst/>
          </a:prstGeom>
          <a:noFill/>
        </p:spPr>
        <p:txBody>
          <a:bodyPr wrap="none" rtlCol="0">
            <a:spAutoFit/>
          </a:bodyPr>
          <a:lstStyle/>
          <a:p>
            <a:r>
              <a:rPr lang="de-DE" dirty="0" smtClean="0"/>
              <a:t>   </a:t>
            </a:r>
          </a:p>
          <a:p>
            <a:endParaRPr lang="de-DE" dirty="0"/>
          </a:p>
        </p:txBody>
      </p:sp>
      <p:cxnSp>
        <p:nvCxnSpPr>
          <p:cNvPr id="3" name="Gerader Verbinder 2"/>
          <p:cNvCxnSpPr/>
          <p:nvPr/>
        </p:nvCxnSpPr>
        <p:spPr>
          <a:xfrm>
            <a:off x="3687577" y="2285768"/>
            <a:ext cx="1616446" cy="15625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1600200" y="1504950"/>
            <a:ext cx="6477000" cy="3570208"/>
          </a:xfrm>
          <a:prstGeom prst="rect">
            <a:avLst/>
          </a:prstGeom>
          <a:noFill/>
        </p:spPr>
        <p:txBody>
          <a:bodyPr wrap="square" rtlCol="0">
            <a:spAutoFit/>
          </a:bodyPr>
          <a:lstStyle/>
          <a:p>
            <a:r>
              <a:rPr lang="de-DE" sz="8800" b="1" dirty="0" smtClean="0">
                <a:solidFill>
                  <a:srgbClr val="C00000"/>
                </a:solidFill>
              </a:rPr>
              <a:t>650</a:t>
            </a:r>
            <a:r>
              <a:rPr lang="de-DE" dirty="0" smtClean="0"/>
              <a:t> </a:t>
            </a:r>
            <a:r>
              <a:rPr lang="de-DE" sz="2000" dirty="0" smtClean="0"/>
              <a:t>Millionen Frauen</a:t>
            </a:r>
          </a:p>
          <a:p>
            <a:endParaRPr lang="de-DE" dirty="0"/>
          </a:p>
          <a:p>
            <a:r>
              <a:rPr lang="de-DE" dirty="0" smtClean="0"/>
              <a:t>                       	jedes Jahr </a:t>
            </a:r>
            <a:r>
              <a:rPr lang="de-DE" sz="7200" b="1" dirty="0" smtClean="0">
                <a:solidFill>
                  <a:srgbClr val="005F71"/>
                </a:solidFill>
              </a:rPr>
              <a:t>15</a:t>
            </a:r>
            <a:r>
              <a:rPr lang="de-DE" dirty="0" smtClean="0"/>
              <a:t> </a:t>
            </a:r>
            <a:r>
              <a:rPr lang="de-DE" sz="2000" dirty="0" smtClean="0"/>
              <a:t>Millionen neue Fälle</a:t>
            </a:r>
          </a:p>
          <a:p>
            <a:r>
              <a:rPr lang="de-DE" sz="2000" dirty="0"/>
              <a:t>a</a:t>
            </a:r>
            <a:r>
              <a:rPr lang="de-DE" sz="2000" dirty="0" smtClean="0"/>
              <a:t>lle  </a:t>
            </a:r>
            <a:r>
              <a:rPr lang="de-DE" sz="4800" dirty="0" smtClean="0">
                <a:solidFill>
                  <a:srgbClr val="00B0F0"/>
                </a:solidFill>
              </a:rPr>
              <a:t>2</a:t>
            </a:r>
            <a:r>
              <a:rPr lang="de-DE" sz="4800" dirty="0" smtClean="0"/>
              <a:t> </a:t>
            </a:r>
            <a:r>
              <a:rPr lang="de-DE" sz="2000" dirty="0" smtClean="0"/>
              <a:t>Sekunden</a:t>
            </a:r>
            <a:endParaRPr lang="de-DE" sz="2000" dirty="0"/>
          </a:p>
        </p:txBody>
      </p:sp>
    </p:spTree>
    <p:extLst>
      <p:ext uri="{BB962C8B-B14F-4D97-AF65-F5344CB8AC3E}">
        <p14:creationId xmlns:p14="http://schemas.microsoft.com/office/powerpoint/2010/main" val="110420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Gründe für Kinderehen</a:t>
            </a:r>
            <a:endParaRPr lang="de-DE" dirty="0"/>
          </a:p>
        </p:txBody>
      </p:sp>
      <p:sp>
        <p:nvSpPr>
          <p:cNvPr id="2" name="Textfeld 1"/>
          <p:cNvSpPr txBox="1"/>
          <p:nvPr/>
        </p:nvSpPr>
        <p:spPr>
          <a:xfrm>
            <a:off x="182880" y="1463754"/>
            <a:ext cx="8001000" cy="1107996"/>
          </a:xfrm>
          <a:prstGeom prst="rect">
            <a:avLst/>
          </a:prstGeom>
          <a:noFill/>
        </p:spPr>
        <p:txBody>
          <a:bodyPr wrap="square" rtlCol="0">
            <a:spAutoFit/>
          </a:bodyPr>
          <a:lstStyle/>
          <a:p>
            <a:pPr algn="ctr"/>
            <a:r>
              <a:rPr lang="de-DE" sz="2400" b="1" dirty="0" smtClean="0">
                <a:solidFill>
                  <a:srgbClr val="C00000"/>
                </a:solidFill>
              </a:rPr>
              <a:t>Frauen und Mädchen werden nicht </a:t>
            </a:r>
          </a:p>
          <a:p>
            <a:pPr algn="ctr"/>
            <a:r>
              <a:rPr lang="de-DE" sz="2400" b="1" dirty="0" smtClean="0">
                <a:solidFill>
                  <a:srgbClr val="C00000"/>
                </a:solidFill>
              </a:rPr>
              <a:t>als gleichberechtigt empfunden</a:t>
            </a:r>
          </a:p>
          <a:p>
            <a:pPr algn="ctr"/>
            <a:endParaRPr lang="de-DE" b="1" dirty="0">
              <a:solidFill>
                <a:srgbClr val="C00000"/>
              </a:solidFill>
            </a:endParaRPr>
          </a:p>
        </p:txBody>
      </p:sp>
      <p:sp>
        <p:nvSpPr>
          <p:cNvPr id="3" name="Textfeld 2"/>
          <p:cNvSpPr txBox="1"/>
          <p:nvPr/>
        </p:nvSpPr>
        <p:spPr>
          <a:xfrm>
            <a:off x="3179316" y="2571750"/>
            <a:ext cx="3678684" cy="3231654"/>
          </a:xfrm>
          <a:prstGeom prst="rect">
            <a:avLst/>
          </a:prstGeom>
          <a:noFill/>
        </p:spPr>
        <p:txBody>
          <a:bodyPr wrap="square" rtlCol="0">
            <a:spAutoFit/>
          </a:bodyPr>
          <a:lstStyle/>
          <a:p>
            <a:r>
              <a:rPr lang="de-DE" sz="3200" b="1" dirty="0" smtClean="0"/>
              <a:t>Armut </a:t>
            </a:r>
          </a:p>
          <a:p>
            <a:endParaRPr lang="de-DE" dirty="0"/>
          </a:p>
          <a:p>
            <a:r>
              <a:rPr lang="de-DE" sz="2400" b="1" dirty="0" smtClean="0">
                <a:solidFill>
                  <a:srgbClr val="005F71"/>
                </a:solidFill>
              </a:rPr>
              <a:t>  Traditionen</a:t>
            </a:r>
          </a:p>
          <a:p>
            <a:endParaRPr lang="de-DE" dirty="0"/>
          </a:p>
          <a:p>
            <a:r>
              <a:rPr lang="de-DE" sz="2000" b="1" dirty="0" smtClean="0">
                <a:solidFill>
                  <a:srgbClr val="7030A0"/>
                </a:solidFill>
              </a:rPr>
              <a:t>      Bedrohung in     	Krisengebieten</a:t>
            </a:r>
          </a:p>
          <a:p>
            <a:endParaRPr lang="de-DE" b="1" dirty="0">
              <a:solidFill>
                <a:srgbClr val="7030A0"/>
              </a:solidFill>
            </a:endParaRPr>
          </a:p>
          <a:p>
            <a:r>
              <a:rPr lang="de-DE" b="1" dirty="0" smtClean="0">
                <a:solidFill>
                  <a:srgbClr val="7030A0"/>
                </a:solidFill>
              </a:rPr>
              <a:t> </a:t>
            </a:r>
          </a:p>
          <a:p>
            <a:endParaRPr lang="de-DE" dirty="0"/>
          </a:p>
          <a:p>
            <a:endParaRPr lang="de-DE" dirty="0"/>
          </a:p>
        </p:txBody>
      </p:sp>
    </p:spTree>
    <p:extLst>
      <p:ext uri="{BB962C8B-B14F-4D97-AF65-F5344CB8AC3E}">
        <p14:creationId xmlns:p14="http://schemas.microsoft.com/office/powerpoint/2010/main" val="143410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82880" y="1280659"/>
            <a:ext cx="2712720" cy="3805691"/>
          </a:xfrm>
        </p:spPr>
        <p:txBody>
          <a:bodyPr>
            <a:normAutofit/>
          </a:bodyPr>
          <a:lstStyle/>
          <a:p>
            <a:r>
              <a:rPr lang="en-US" b="1" dirty="0" smtClean="0">
                <a:solidFill>
                  <a:srgbClr val="C00000"/>
                </a:solidFill>
              </a:rPr>
              <a:t>Niger</a:t>
            </a:r>
          </a:p>
          <a:p>
            <a:r>
              <a:rPr lang="en-US" dirty="0" smtClean="0"/>
              <a:t>Bangladesh</a:t>
            </a:r>
          </a:p>
          <a:p>
            <a:r>
              <a:rPr lang="en-US" dirty="0" smtClean="0"/>
              <a:t>Burkina Faso</a:t>
            </a:r>
          </a:p>
          <a:p>
            <a:r>
              <a:rPr lang="en-US" dirty="0" smtClean="0"/>
              <a:t>Madagascar</a:t>
            </a:r>
          </a:p>
          <a:p>
            <a:r>
              <a:rPr lang="en-US" dirty="0" err="1" smtClean="0"/>
              <a:t>Äthiopien</a:t>
            </a:r>
            <a:endParaRPr lang="en-US" dirty="0" smtClean="0"/>
          </a:p>
          <a:p>
            <a:r>
              <a:rPr lang="en-US" dirty="0" smtClean="0"/>
              <a:t>Nepal</a:t>
            </a:r>
          </a:p>
          <a:p>
            <a:r>
              <a:rPr lang="en-US" dirty="0" err="1" smtClean="0"/>
              <a:t>Türkei</a:t>
            </a:r>
            <a:endParaRPr lang="en-US" dirty="0" smtClean="0"/>
          </a:p>
        </p:txBody>
      </p:sp>
      <p:sp>
        <p:nvSpPr>
          <p:cNvPr id="4" name="Title 3"/>
          <p:cNvSpPr>
            <a:spLocks noGrp="1"/>
          </p:cNvSpPr>
          <p:nvPr>
            <p:ph type="title"/>
          </p:nvPr>
        </p:nvSpPr>
        <p:spPr/>
        <p:txBody>
          <a:bodyPr>
            <a:normAutofit/>
          </a:bodyPr>
          <a:lstStyle/>
          <a:p>
            <a:r>
              <a:rPr lang="en-US" dirty="0" err="1" smtClean="0"/>
              <a:t>Gesellschaftliche</a:t>
            </a:r>
            <a:r>
              <a:rPr lang="en-US" dirty="0" smtClean="0"/>
              <a:t> </a:t>
            </a:r>
            <a:r>
              <a:rPr lang="en-US" dirty="0" err="1" smtClean="0"/>
              <a:t>Realität</a:t>
            </a:r>
            <a:endParaRPr lang="en-US" dirty="0"/>
          </a:p>
        </p:txBody>
      </p:sp>
      <p:sp>
        <p:nvSpPr>
          <p:cNvPr id="2" name="Inhaltsplatzhalter 1"/>
          <p:cNvSpPr>
            <a:spLocks noGrp="1"/>
          </p:cNvSpPr>
          <p:nvPr>
            <p:ph sz="quarter" idx="4"/>
          </p:nvPr>
        </p:nvSpPr>
        <p:spPr>
          <a:xfrm>
            <a:off x="2971800" y="1276350"/>
            <a:ext cx="4316095" cy="3657600"/>
          </a:xfrm>
        </p:spPr>
        <p:txBody>
          <a:bodyPr>
            <a:normAutofit/>
          </a:bodyPr>
          <a:lstStyle/>
          <a:p>
            <a:pPr marL="0" indent="0">
              <a:buNone/>
            </a:pPr>
            <a:r>
              <a:rPr lang="de-DE" dirty="0" smtClean="0">
                <a:solidFill>
                  <a:srgbClr val="C00000"/>
                </a:solidFill>
              </a:rPr>
              <a:t>76 %</a:t>
            </a:r>
          </a:p>
          <a:p>
            <a:pPr marL="0" indent="0">
              <a:buNone/>
            </a:pPr>
            <a:r>
              <a:rPr lang="de-DE" dirty="0" smtClean="0"/>
              <a:t>59 %</a:t>
            </a:r>
          </a:p>
          <a:p>
            <a:pPr marL="0" indent="0">
              <a:buNone/>
            </a:pPr>
            <a:r>
              <a:rPr lang="de-DE" dirty="0" smtClean="0"/>
              <a:t>52 %</a:t>
            </a:r>
          </a:p>
          <a:p>
            <a:pPr marL="0" indent="0">
              <a:buNone/>
            </a:pPr>
            <a:r>
              <a:rPr lang="de-DE" dirty="0" smtClean="0"/>
              <a:t>41 %</a:t>
            </a:r>
          </a:p>
          <a:p>
            <a:pPr marL="0" indent="0">
              <a:buNone/>
            </a:pPr>
            <a:r>
              <a:rPr lang="de-DE" dirty="0" smtClean="0"/>
              <a:t>40 %</a:t>
            </a:r>
          </a:p>
          <a:p>
            <a:pPr marL="0" indent="0">
              <a:buNone/>
            </a:pPr>
            <a:r>
              <a:rPr lang="de-DE" dirty="0" smtClean="0"/>
              <a:t>40 %</a:t>
            </a:r>
          </a:p>
          <a:p>
            <a:pPr marL="0" indent="0">
              <a:buNone/>
            </a:pPr>
            <a:r>
              <a:rPr lang="de-DE" dirty="0" smtClean="0"/>
              <a:t>14%</a:t>
            </a:r>
            <a:endParaRPr lang="de-DE" dirty="0"/>
          </a:p>
        </p:txBody>
      </p:sp>
    </p:spTree>
    <p:extLst>
      <p:ext uri="{BB962C8B-B14F-4D97-AF65-F5344CB8AC3E}">
        <p14:creationId xmlns:p14="http://schemas.microsoft.com/office/powerpoint/2010/main" val="1018634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Risiko, als Kind „verheiratet“ zu werden..</a:t>
            </a:r>
            <a:endParaRPr lang="de-DE" dirty="0"/>
          </a:p>
        </p:txBody>
      </p:sp>
      <p:sp>
        <p:nvSpPr>
          <p:cNvPr id="5" name="Textfeld 4"/>
          <p:cNvSpPr txBox="1"/>
          <p:nvPr/>
        </p:nvSpPr>
        <p:spPr>
          <a:xfrm>
            <a:off x="457200" y="1581150"/>
            <a:ext cx="1611339" cy="1323439"/>
          </a:xfrm>
          <a:prstGeom prst="rect">
            <a:avLst/>
          </a:prstGeom>
          <a:noFill/>
        </p:spPr>
        <p:txBody>
          <a:bodyPr wrap="none" rtlCol="0">
            <a:spAutoFit/>
          </a:bodyPr>
          <a:lstStyle/>
          <a:p>
            <a:r>
              <a:rPr lang="de-DE" sz="8000" dirty="0">
                <a:solidFill>
                  <a:srgbClr val="0070C0"/>
                </a:solidFill>
              </a:rPr>
              <a:t>3</a:t>
            </a:r>
            <a:r>
              <a:rPr lang="de-DE" sz="8000" dirty="0" smtClean="0">
                <a:solidFill>
                  <a:srgbClr val="0070C0"/>
                </a:solidFill>
              </a:rPr>
              <a:t> x</a:t>
            </a:r>
            <a:endParaRPr lang="de-DE" sz="8000" dirty="0">
              <a:solidFill>
                <a:srgbClr val="0070C0"/>
              </a:solidFill>
            </a:endParaRPr>
          </a:p>
        </p:txBody>
      </p:sp>
      <p:sp>
        <p:nvSpPr>
          <p:cNvPr id="7" name="Textfeld 6"/>
          <p:cNvSpPr txBox="1"/>
          <p:nvPr/>
        </p:nvSpPr>
        <p:spPr>
          <a:xfrm>
            <a:off x="2209800" y="2781227"/>
            <a:ext cx="1617751" cy="1323439"/>
          </a:xfrm>
          <a:prstGeom prst="rect">
            <a:avLst/>
          </a:prstGeom>
          <a:noFill/>
        </p:spPr>
        <p:txBody>
          <a:bodyPr wrap="none" rtlCol="0">
            <a:spAutoFit/>
          </a:bodyPr>
          <a:lstStyle/>
          <a:p>
            <a:r>
              <a:rPr lang="de-DE" sz="8000" dirty="0" smtClean="0">
                <a:solidFill>
                  <a:srgbClr val="7030A0"/>
                </a:solidFill>
              </a:rPr>
              <a:t>3 x</a:t>
            </a:r>
            <a:r>
              <a:rPr lang="de-DE" dirty="0" smtClean="0">
                <a:solidFill>
                  <a:srgbClr val="7030A0"/>
                </a:solidFill>
              </a:rPr>
              <a:t> </a:t>
            </a:r>
            <a:endParaRPr lang="de-DE" dirty="0">
              <a:solidFill>
                <a:srgbClr val="7030A0"/>
              </a:solidFill>
            </a:endParaRPr>
          </a:p>
        </p:txBody>
      </p:sp>
      <p:sp>
        <p:nvSpPr>
          <p:cNvPr id="8" name="Textfeld 7"/>
          <p:cNvSpPr txBox="1"/>
          <p:nvPr/>
        </p:nvSpPr>
        <p:spPr>
          <a:xfrm>
            <a:off x="1905000" y="2140858"/>
            <a:ext cx="6505307" cy="461665"/>
          </a:xfrm>
          <a:prstGeom prst="rect">
            <a:avLst/>
          </a:prstGeom>
          <a:noFill/>
        </p:spPr>
        <p:txBody>
          <a:bodyPr wrap="none" rtlCol="0">
            <a:spAutoFit/>
          </a:bodyPr>
          <a:lstStyle/>
          <a:p>
            <a:r>
              <a:rPr lang="de-DE" sz="2400" dirty="0" smtClean="0"/>
              <a:t>   höher </a:t>
            </a:r>
            <a:r>
              <a:rPr lang="de-DE" sz="2400" dirty="0"/>
              <a:t>bei keiner </a:t>
            </a:r>
            <a:r>
              <a:rPr lang="de-DE" sz="2400" dirty="0" smtClean="0"/>
              <a:t>oder geringer Schulbildung </a:t>
            </a:r>
            <a:endParaRPr lang="de-DE" sz="2400" dirty="0"/>
          </a:p>
        </p:txBody>
      </p:sp>
      <p:sp>
        <p:nvSpPr>
          <p:cNvPr id="9" name="Textfeld 8"/>
          <p:cNvSpPr txBox="1"/>
          <p:nvPr/>
        </p:nvSpPr>
        <p:spPr>
          <a:xfrm>
            <a:off x="3962400" y="3257550"/>
            <a:ext cx="3624710" cy="830997"/>
          </a:xfrm>
          <a:prstGeom prst="rect">
            <a:avLst/>
          </a:prstGeom>
          <a:noFill/>
        </p:spPr>
        <p:txBody>
          <a:bodyPr wrap="none" rtlCol="0">
            <a:spAutoFit/>
          </a:bodyPr>
          <a:lstStyle/>
          <a:p>
            <a:r>
              <a:rPr lang="de-DE" sz="2400" dirty="0" smtClean="0"/>
              <a:t>höher im ärmsten </a:t>
            </a:r>
            <a:r>
              <a:rPr lang="de-DE" sz="2400" dirty="0" err="1" smtClean="0"/>
              <a:t>Quintil</a:t>
            </a:r>
            <a:r>
              <a:rPr lang="de-DE" sz="2400" dirty="0" smtClean="0"/>
              <a:t> </a:t>
            </a:r>
          </a:p>
          <a:p>
            <a:r>
              <a:rPr lang="de-DE" sz="2400" dirty="0" smtClean="0"/>
              <a:t>der Bevölkerung</a:t>
            </a:r>
            <a:endParaRPr lang="de-DE" sz="2400" dirty="0"/>
          </a:p>
        </p:txBody>
      </p:sp>
    </p:spTree>
    <p:extLst>
      <p:ext uri="{BB962C8B-B14F-4D97-AF65-F5344CB8AC3E}">
        <p14:creationId xmlns:p14="http://schemas.microsoft.com/office/powerpoint/2010/main" val="308196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ZISVAW Projekt 2018-2020: </a:t>
            </a:r>
            <a:r>
              <a:rPr lang="de-DE" sz="2800" b="1" dirty="0"/>
              <a:t>Schluss mit </a:t>
            </a:r>
            <a:r>
              <a:rPr lang="de-DE" sz="2800" b="1" dirty="0" smtClean="0"/>
              <a:t>Kinderehen</a:t>
            </a:r>
            <a:endParaRPr lang="de-DE" sz="2800" dirty="0"/>
          </a:p>
        </p:txBody>
      </p:sp>
      <p:sp>
        <p:nvSpPr>
          <p:cNvPr id="8" name="Textplatzhalter 7"/>
          <p:cNvSpPr>
            <a:spLocks noGrp="1"/>
          </p:cNvSpPr>
          <p:nvPr>
            <p:ph type="body" sz="quarter" idx="11"/>
          </p:nvPr>
        </p:nvSpPr>
        <p:spPr>
          <a:xfrm>
            <a:off x="182880" y="1377960"/>
            <a:ext cx="8778240" cy="2442017"/>
          </a:xfrm>
        </p:spPr>
        <p:txBody>
          <a:bodyPr/>
          <a:lstStyle/>
          <a:p>
            <a:endParaRPr lang="de-DE"/>
          </a:p>
        </p:txBody>
      </p:sp>
      <p:pic>
        <p:nvPicPr>
          <p:cNvPr id="7" name="Grafik 6"/>
          <p:cNvPicPr>
            <a:picLocks noChangeAspect="1"/>
          </p:cNvPicPr>
          <p:nvPr/>
        </p:nvPicPr>
        <p:blipFill>
          <a:blip r:embed="rId3"/>
          <a:stretch>
            <a:fillRect/>
          </a:stretch>
        </p:blipFill>
        <p:spPr>
          <a:xfrm>
            <a:off x="0" y="1323522"/>
            <a:ext cx="9144000" cy="2496455"/>
          </a:xfrm>
          <a:prstGeom prst="rect">
            <a:avLst/>
          </a:prstGeom>
        </p:spPr>
      </p:pic>
    </p:spTree>
    <p:extLst>
      <p:ext uri="{BB962C8B-B14F-4D97-AF65-F5344CB8AC3E}">
        <p14:creationId xmlns:p14="http://schemas.microsoft.com/office/powerpoint/2010/main" val="67941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2400" y="133350"/>
            <a:ext cx="8778240" cy="857250"/>
          </a:xfrm>
        </p:spPr>
        <p:txBody>
          <a:bodyPr>
            <a:normAutofit/>
          </a:bodyPr>
          <a:lstStyle/>
          <a:p>
            <a:r>
              <a:rPr lang="de-DE" dirty="0" smtClean="0"/>
              <a:t>mutig, innovativ, unerschrocken, entschlossen</a:t>
            </a:r>
            <a:endParaRPr lang="de-DE" dirty="0"/>
          </a:p>
        </p:txBody>
      </p:sp>
      <p:pic>
        <p:nvPicPr>
          <p:cNvPr id="2050" name="Picture 2" descr="https://zonta100.org/wp-content/uploads/2018/09/Zonta_icon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811" y="1276350"/>
            <a:ext cx="4014989" cy="378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6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12 </a:t>
            </a:r>
            <a:r>
              <a:rPr lang="en-US" dirty="0" err="1" smtClean="0"/>
              <a:t>Länder</a:t>
            </a:r>
            <a:r>
              <a:rPr lang="en-US" dirty="0" smtClean="0"/>
              <a:t> </a:t>
            </a:r>
            <a:r>
              <a:rPr lang="en-US" dirty="0" err="1" smtClean="0"/>
              <a:t>im</a:t>
            </a:r>
            <a:r>
              <a:rPr lang="en-US" dirty="0" smtClean="0"/>
              <a:t> Focus -&gt; 12 </a:t>
            </a:r>
            <a:r>
              <a:rPr lang="en-US" dirty="0" err="1" smtClean="0"/>
              <a:t>Jahre-Horizont</a:t>
            </a:r>
            <a:endParaRPr lang="en-US" dirty="0"/>
          </a:p>
        </p:txBody>
      </p:sp>
      <p:sp>
        <p:nvSpPr>
          <p:cNvPr id="5" name="Textfeld 4"/>
          <p:cNvSpPr txBox="1"/>
          <p:nvPr/>
        </p:nvSpPr>
        <p:spPr>
          <a:xfrm>
            <a:off x="304800" y="1657350"/>
            <a:ext cx="2303836" cy="3108543"/>
          </a:xfrm>
          <a:prstGeom prst="rect">
            <a:avLst/>
          </a:prstGeom>
          <a:noFill/>
        </p:spPr>
        <p:txBody>
          <a:bodyPr wrap="none" rtlCol="0">
            <a:spAutoFit/>
          </a:bodyPr>
          <a:lstStyle/>
          <a:p>
            <a:r>
              <a:rPr lang="de-DE" sz="2800" dirty="0" smtClean="0">
                <a:solidFill>
                  <a:srgbClr val="C00000"/>
                </a:solidFill>
              </a:rPr>
              <a:t>Sierra Leone</a:t>
            </a:r>
          </a:p>
          <a:p>
            <a:r>
              <a:rPr lang="de-DE" sz="2800" dirty="0" smtClean="0">
                <a:solidFill>
                  <a:srgbClr val="C00000"/>
                </a:solidFill>
              </a:rPr>
              <a:t>Burkina Faso</a:t>
            </a:r>
          </a:p>
          <a:p>
            <a:r>
              <a:rPr lang="de-DE" sz="2800" dirty="0" smtClean="0">
                <a:solidFill>
                  <a:srgbClr val="C00000"/>
                </a:solidFill>
              </a:rPr>
              <a:t>Ghana</a:t>
            </a:r>
          </a:p>
          <a:p>
            <a:r>
              <a:rPr lang="de-DE" sz="2800" dirty="0" smtClean="0">
                <a:solidFill>
                  <a:srgbClr val="C00000"/>
                </a:solidFill>
              </a:rPr>
              <a:t>Uganda</a:t>
            </a:r>
          </a:p>
          <a:p>
            <a:r>
              <a:rPr lang="de-DE" sz="2800" dirty="0" smtClean="0">
                <a:solidFill>
                  <a:srgbClr val="C00000"/>
                </a:solidFill>
              </a:rPr>
              <a:t>Indien</a:t>
            </a:r>
          </a:p>
          <a:p>
            <a:r>
              <a:rPr lang="de-DE" sz="2800" dirty="0" err="1" smtClean="0">
                <a:solidFill>
                  <a:srgbClr val="C00000"/>
                </a:solidFill>
              </a:rPr>
              <a:t>Bangladesh</a:t>
            </a:r>
            <a:endParaRPr lang="de-DE" sz="2800" dirty="0" smtClean="0">
              <a:solidFill>
                <a:srgbClr val="C00000"/>
              </a:solidFill>
            </a:endParaRPr>
          </a:p>
          <a:p>
            <a:r>
              <a:rPr lang="de-DE" sz="2800" dirty="0" smtClean="0">
                <a:solidFill>
                  <a:srgbClr val="C00000"/>
                </a:solidFill>
              </a:rPr>
              <a:t>Nepal</a:t>
            </a:r>
            <a:endParaRPr lang="de-DE" sz="2800" dirty="0">
              <a:solidFill>
                <a:srgbClr val="C00000"/>
              </a:solidFill>
            </a:endParaRPr>
          </a:p>
        </p:txBody>
      </p:sp>
      <p:sp>
        <p:nvSpPr>
          <p:cNvPr id="6" name="Textfeld 5"/>
          <p:cNvSpPr txBox="1"/>
          <p:nvPr/>
        </p:nvSpPr>
        <p:spPr>
          <a:xfrm>
            <a:off x="3960426" y="1733550"/>
            <a:ext cx="2364174" cy="2246769"/>
          </a:xfrm>
          <a:prstGeom prst="rect">
            <a:avLst/>
          </a:prstGeom>
          <a:noFill/>
        </p:spPr>
        <p:txBody>
          <a:bodyPr wrap="square" rtlCol="0">
            <a:spAutoFit/>
          </a:bodyPr>
          <a:lstStyle/>
          <a:p>
            <a:r>
              <a:rPr lang="de-DE" sz="2800" dirty="0" smtClean="0"/>
              <a:t>Niger</a:t>
            </a:r>
          </a:p>
          <a:p>
            <a:r>
              <a:rPr lang="de-DE" sz="2800" dirty="0" smtClean="0"/>
              <a:t>Äthiopien</a:t>
            </a:r>
          </a:p>
          <a:p>
            <a:r>
              <a:rPr lang="de-DE" sz="2800" dirty="0" smtClean="0"/>
              <a:t>Mozambique </a:t>
            </a:r>
            <a:r>
              <a:rPr lang="de-DE" sz="2800" dirty="0" err="1" smtClean="0"/>
              <a:t>Yemen</a:t>
            </a:r>
            <a:endParaRPr lang="de-DE" sz="2800" dirty="0" smtClean="0"/>
          </a:p>
          <a:p>
            <a:r>
              <a:rPr lang="de-DE" sz="2800" dirty="0" err="1" smtClean="0"/>
              <a:t>Zambia</a:t>
            </a:r>
            <a:endParaRPr lang="de-DE" sz="2800" dirty="0"/>
          </a:p>
        </p:txBody>
      </p:sp>
    </p:spTree>
    <p:extLst>
      <p:ext uri="{BB962C8B-B14F-4D97-AF65-F5344CB8AC3E}">
        <p14:creationId xmlns:p14="http://schemas.microsoft.com/office/powerpoint/2010/main" val="54339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Beispiele</a:t>
            </a:r>
            <a:endParaRPr lang="de-DE" dirty="0"/>
          </a:p>
        </p:txBody>
      </p:sp>
      <p:sp>
        <p:nvSpPr>
          <p:cNvPr id="6" name="Textplatzhalter 5"/>
          <p:cNvSpPr>
            <a:spLocks noGrp="1"/>
          </p:cNvSpPr>
          <p:nvPr>
            <p:ph type="body" sz="quarter" idx="11"/>
          </p:nvPr>
        </p:nvSpPr>
        <p:spPr/>
        <p:txBody>
          <a:bodyPr>
            <a:normAutofit fontScale="92500" lnSpcReduction="10000"/>
          </a:bodyPr>
          <a:lstStyle/>
          <a:p>
            <a:r>
              <a:rPr lang="de-DE" sz="1800" dirty="0"/>
              <a:t>In Gesundheitszentren von </a:t>
            </a:r>
            <a:r>
              <a:rPr lang="de-DE" sz="1800" b="1" dirty="0" err="1"/>
              <a:t>Bangladesh</a:t>
            </a:r>
            <a:r>
              <a:rPr lang="de-DE" sz="1800" dirty="0"/>
              <a:t> wurden 70 neue Stellen </a:t>
            </a:r>
            <a:r>
              <a:rPr lang="de-DE" sz="1800" dirty="0" smtClean="0"/>
              <a:t>geschaffen, </a:t>
            </a:r>
            <a:r>
              <a:rPr lang="de-DE" sz="1800" dirty="0"/>
              <a:t>die rund </a:t>
            </a:r>
            <a:r>
              <a:rPr lang="de-DE" sz="1800" dirty="0" smtClean="0"/>
              <a:t>68.000 </a:t>
            </a:r>
            <a:r>
              <a:rPr lang="de-DE" sz="1800" dirty="0"/>
              <a:t>Jugendliche geschlechtsorientiert berieten und behandelten.</a:t>
            </a:r>
          </a:p>
          <a:p>
            <a:pPr marL="0" indent="0">
              <a:buNone/>
            </a:pPr>
            <a:endParaRPr lang="de-DE" sz="1800" dirty="0"/>
          </a:p>
          <a:p>
            <a:r>
              <a:rPr lang="de-DE" sz="1800" dirty="0" smtClean="0"/>
              <a:t>In </a:t>
            </a:r>
            <a:r>
              <a:rPr lang="de-DE" sz="1800" b="1" dirty="0"/>
              <a:t>Uganda</a:t>
            </a:r>
            <a:r>
              <a:rPr lang="de-DE" sz="1800" dirty="0"/>
              <a:t> vermittelten Schulklubs und Schulkampagnen insgesamt </a:t>
            </a:r>
            <a:r>
              <a:rPr lang="de-DE" sz="1800" dirty="0" smtClean="0"/>
              <a:t>28.000 </a:t>
            </a:r>
            <a:r>
              <a:rPr lang="de-DE" sz="1800" dirty="0"/>
              <a:t>Mädchen die grundlegenden Prinzipien und Fähigkeiten zur praktischen und finanziellen Lebensgestaltung. </a:t>
            </a:r>
            <a:r>
              <a:rPr lang="de-DE" sz="1800" dirty="0" smtClean="0"/>
              <a:t>Dadurch lernen sie ihre Rechte kennen und fundiert </a:t>
            </a:r>
            <a:r>
              <a:rPr lang="de-DE" sz="1800" dirty="0"/>
              <a:t>Entscheidungen zu treffen. </a:t>
            </a:r>
            <a:endParaRPr lang="de-DE" sz="1800" dirty="0" smtClean="0"/>
          </a:p>
          <a:p>
            <a:pPr marL="0" indent="0">
              <a:buNone/>
            </a:pPr>
            <a:r>
              <a:rPr lang="de-DE" sz="1800" dirty="0"/>
              <a:t> </a:t>
            </a:r>
          </a:p>
          <a:p>
            <a:r>
              <a:rPr lang="de-DE" sz="1800" dirty="0"/>
              <a:t>Im </a:t>
            </a:r>
            <a:r>
              <a:rPr lang="de-DE" sz="1800" b="1" dirty="0" err="1"/>
              <a:t>Yemen</a:t>
            </a:r>
            <a:r>
              <a:rPr lang="de-DE" sz="1800" dirty="0"/>
              <a:t> </a:t>
            </a:r>
            <a:r>
              <a:rPr lang="de-DE" sz="1800" dirty="0" smtClean="0"/>
              <a:t>lernten 100.000 leitende Gemeindemitglieder </a:t>
            </a:r>
            <a:r>
              <a:rPr lang="de-DE" sz="1800" dirty="0"/>
              <a:t>und </a:t>
            </a:r>
            <a:r>
              <a:rPr lang="de-DE" sz="1800" dirty="0" smtClean="0"/>
              <a:t>Imame durch Aufklärungskampagnen die </a:t>
            </a:r>
            <a:r>
              <a:rPr lang="de-DE" sz="1800" dirty="0"/>
              <a:t>Vorteile einer kontinuierlichen Schuldbildung und somit verzögerten Heirat von jungen Mädchen. </a:t>
            </a:r>
          </a:p>
          <a:p>
            <a:pPr marL="0" indent="0">
              <a:buNone/>
            </a:pPr>
            <a:endParaRPr lang="de-DE" sz="1800" dirty="0"/>
          </a:p>
        </p:txBody>
      </p:sp>
    </p:spTree>
    <p:extLst>
      <p:ext uri="{BB962C8B-B14F-4D97-AF65-F5344CB8AC3E}">
        <p14:creationId xmlns:p14="http://schemas.microsoft.com/office/powerpoint/2010/main" val="108757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ussdiagramm: Verbindungsstelle 2"/>
          <p:cNvSpPr/>
          <p:nvPr/>
        </p:nvSpPr>
        <p:spPr>
          <a:xfrm>
            <a:off x="2667000" y="1168782"/>
            <a:ext cx="3733800" cy="376516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2819400" y="1428750"/>
            <a:ext cx="1676400" cy="15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Stärke Mädchen !</a:t>
            </a:r>
            <a:endParaRPr lang="de-DE" b="1" dirty="0"/>
          </a:p>
        </p:txBody>
      </p:sp>
      <p:sp>
        <p:nvSpPr>
          <p:cNvPr id="4" name="Titel 3"/>
          <p:cNvSpPr>
            <a:spLocks noGrp="1"/>
          </p:cNvSpPr>
          <p:nvPr>
            <p:ph type="title"/>
          </p:nvPr>
        </p:nvSpPr>
        <p:spPr/>
        <p:txBody>
          <a:bodyPr/>
          <a:lstStyle/>
          <a:p>
            <a:r>
              <a:rPr lang="de-DE" dirty="0" smtClean="0"/>
              <a:t>Erforderlich: </a:t>
            </a:r>
            <a:endParaRPr lang="de-DE" dirty="0"/>
          </a:p>
        </p:txBody>
      </p:sp>
      <p:sp>
        <p:nvSpPr>
          <p:cNvPr id="5" name="Rechteck 4"/>
          <p:cNvSpPr/>
          <p:nvPr/>
        </p:nvSpPr>
        <p:spPr>
          <a:xfrm>
            <a:off x="2819400" y="3028950"/>
            <a:ext cx="1676400" cy="1524000"/>
          </a:xfrm>
          <a:prstGeom prst="rect">
            <a:avLst/>
          </a:prstGeom>
          <a:solidFill>
            <a:srgbClr val="E18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Schaffe </a:t>
            </a:r>
            <a:r>
              <a:rPr lang="de-DE" b="1" dirty="0" err="1" smtClean="0"/>
              <a:t>Infra</a:t>
            </a:r>
            <a:r>
              <a:rPr lang="de-DE" b="1" dirty="0" smtClean="0"/>
              <a:t>-struktur !</a:t>
            </a:r>
            <a:endParaRPr lang="de-DE" b="1" dirty="0"/>
          </a:p>
        </p:txBody>
      </p:sp>
      <p:sp>
        <p:nvSpPr>
          <p:cNvPr id="6" name="Rechteck 5"/>
          <p:cNvSpPr/>
          <p:nvPr/>
        </p:nvSpPr>
        <p:spPr>
          <a:xfrm>
            <a:off x="4571427" y="1428750"/>
            <a:ext cx="16764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Mobilisiere Familien und</a:t>
            </a:r>
          </a:p>
          <a:p>
            <a:pPr algn="ctr"/>
            <a:r>
              <a:rPr lang="de-DE" b="1" dirty="0" smtClean="0"/>
              <a:t>Gemeinden !</a:t>
            </a:r>
            <a:endParaRPr lang="de-DE" b="1" dirty="0"/>
          </a:p>
        </p:txBody>
      </p:sp>
      <p:sp>
        <p:nvSpPr>
          <p:cNvPr id="7" name="Rechteck 6"/>
          <p:cNvSpPr/>
          <p:nvPr/>
        </p:nvSpPr>
        <p:spPr>
          <a:xfrm>
            <a:off x="4572000" y="3028950"/>
            <a:ext cx="1676400"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Verabschiede Gesetze und halte sie ein !</a:t>
            </a:r>
            <a:endParaRPr lang="de-DE" b="1" dirty="0"/>
          </a:p>
        </p:txBody>
      </p:sp>
    </p:spTree>
    <p:extLst>
      <p:ext uri="{BB962C8B-B14F-4D97-AF65-F5344CB8AC3E}">
        <p14:creationId xmlns:p14="http://schemas.microsoft.com/office/powerpoint/2010/main" val="337344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141496" y="1428750"/>
            <a:ext cx="3621504" cy="3139321"/>
          </a:xfrm>
          <a:prstGeom prst="rect">
            <a:avLst/>
          </a:prstGeom>
          <a:noFill/>
        </p:spPr>
        <p:txBody>
          <a:bodyPr wrap="none" rtlCol="0">
            <a:spAutoFit/>
          </a:bodyPr>
          <a:lstStyle/>
          <a:p>
            <a:r>
              <a:rPr lang="de-DE" b="1" dirty="0" smtClean="0"/>
              <a:t>Eltern</a:t>
            </a:r>
          </a:p>
          <a:p>
            <a:endParaRPr lang="de-DE" b="1" dirty="0"/>
          </a:p>
          <a:p>
            <a:r>
              <a:rPr lang="de-DE" b="1" dirty="0" smtClean="0"/>
              <a:t>Mädchen</a:t>
            </a:r>
          </a:p>
          <a:p>
            <a:endParaRPr lang="de-DE" b="1" dirty="0"/>
          </a:p>
          <a:p>
            <a:r>
              <a:rPr lang="de-DE" b="1" dirty="0" smtClean="0"/>
              <a:t>Lehrer</a:t>
            </a:r>
          </a:p>
          <a:p>
            <a:endParaRPr lang="de-DE" b="1" dirty="0" smtClean="0"/>
          </a:p>
          <a:p>
            <a:r>
              <a:rPr lang="de-DE" b="1" dirty="0" smtClean="0"/>
              <a:t>Gemeindeälteste</a:t>
            </a:r>
          </a:p>
          <a:p>
            <a:endParaRPr lang="de-DE" b="1" dirty="0" smtClean="0"/>
          </a:p>
          <a:p>
            <a:r>
              <a:rPr lang="de-DE" b="1" dirty="0" smtClean="0"/>
              <a:t>Gerichte, Polizei, Sozialarbeiter</a:t>
            </a:r>
          </a:p>
          <a:p>
            <a:endParaRPr lang="de-DE" b="1" dirty="0"/>
          </a:p>
          <a:p>
            <a:r>
              <a:rPr lang="de-DE" b="1" dirty="0" smtClean="0"/>
              <a:t>Gesetzgeber</a:t>
            </a:r>
            <a:endParaRPr lang="de-DE" b="1" dirty="0"/>
          </a:p>
        </p:txBody>
      </p:sp>
      <p:sp>
        <p:nvSpPr>
          <p:cNvPr id="7" name="Textfeld 6"/>
          <p:cNvSpPr txBox="1"/>
          <p:nvPr/>
        </p:nvSpPr>
        <p:spPr>
          <a:xfrm>
            <a:off x="4876800" y="1885950"/>
            <a:ext cx="184731" cy="369332"/>
          </a:xfrm>
          <a:prstGeom prst="rect">
            <a:avLst/>
          </a:prstGeom>
          <a:noFill/>
        </p:spPr>
        <p:txBody>
          <a:bodyPr wrap="none" rtlCol="0">
            <a:spAutoFit/>
          </a:bodyPr>
          <a:lstStyle/>
          <a:p>
            <a:endParaRPr lang="de-DE" dirty="0"/>
          </a:p>
        </p:txBody>
      </p:sp>
      <p:sp>
        <p:nvSpPr>
          <p:cNvPr id="8" name="Textfeld 7"/>
          <p:cNvSpPr txBox="1"/>
          <p:nvPr/>
        </p:nvSpPr>
        <p:spPr>
          <a:xfrm>
            <a:off x="4495800" y="1885950"/>
            <a:ext cx="184731" cy="369332"/>
          </a:xfrm>
          <a:prstGeom prst="rect">
            <a:avLst/>
          </a:prstGeom>
          <a:noFill/>
        </p:spPr>
        <p:txBody>
          <a:bodyPr wrap="none" rtlCol="0">
            <a:spAutoFit/>
          </a:bodyPr>
          <a:lstStyle/>
          <a:p>
            <a:endParaRPr lang="de-DE" dirty="0"/>
          </a:p>
        </p:txBody>
      </p:sp>
      <p:sp>
        <p:nvSpPr>
          <p:cNvPr id="9" name="Textfeld 8"/>
          <p:cNvSpPr txBox="1"/>
          <p:nvPr/>
        </p:nvSpPr>
        <p:spPr>
          <a:xfrm>
            <a:off x="457200" y="1885950"/>
            <a:ext cx="4390946" cy="1754326"/>
          </a:xfrm>
          <a:prstGeom prst="rect">
            <a:avLst/>
          </a:prstGeom>
          <a:noFill/>
        </p:spPr>
        <p:txBody>
          <a:bodyPr wrap="none" rtlCol="0">
            <a:spAutoFit/>
          </a:bodyPr>
          <a:lstStyle/>
          <a:p>
            <a:r>
              <a:rPr lang="de-DE" sz="3600" b="1" dirty="0" smtClean="0">
                <a:solidFill>
                  <a:srgbClr val="C00000"/>
                </a:solidFill>
              </a:rPr>
              <a:t>Alle müssen in</a:t>
            </a:r>
          </a:p>
          <a:p>
            <a:r>
              <a:rPr lang="de-DE" sz="3600" b="1" dirty="0" smtClean="0">
                <a:solidFill>
                  <a:srgbClr val="C00000"/>
                </a:solidFill>
              </a:rPr>
              <a:t>die Verantwortung</a:t>
            </a:r>
          </a:p>
          <a:p>
            <a:r>
              <a:rPr lang="de-DE" sz="3600" b="1" dirty="0" smtClean="0">
                <a:solidFill>
                  <a:srgbClr val="C00000"/>
                </a:solidFill>
              </a:rPr>
              <a:t>genommen werden</a:t>
            </a:r>
            <a:endParaRPr lang="de-DE" sz="3600" b="1" dirty="0">
              <a:solidFill>
                <a:srgbClr val="C00000"/>
              </a:solidFill>
            </a:endParaRPr>
          </a:p>
        </p:txBody>
      </p:sp>
      <p:sp>
        <p:nvSpPr>
          <p:cNvPr id="12" name="Textfeld 11"/>
          <p:cNvSpPr txBox="1"/>
          <p:nvPr/>
        </p:nvSpPr>
        <p:spPr>
          <a:xfrm>
            <a:off x="152400" y="514350"/>
            <a:ext cx="3509102" cy="584775"/>
          </a:xfrm>
          <a:prstGeom prst="rect">
            <a:avLst/>
          </a:prstGeom>
          <a:noFill/>
        </p:spPr>
        <p:txBody>
          <a:bodyPr wrap="none" rtlCol="0">
            <a:spAutoFit/>
          </a:bodyPr>
          <a:lstStyle/>
          <a:p>
            <a:r>
              <a:rPr lang="de-DE" sz="3200" dirty="0" smtClean="0">
                <a:solidFill>
                  <a:srgbClr val="005F71"/>
                </a:solidFill>
              </a:rPr>
              <a:t>Integrierter Ansatz</a:t>
            </a:r>
            <a:endParaRPr lang="de-DE" sz="3200" dirty="0">
              <a:solidFill>
                <a:srgbClr val="005F71"/>
              </a:solidFill>
            </a:endParaRPr>
          </a:p>
        </p:txBody>
      </p:sp>
    </p:spTree>
    <p:extLst>
      <p:ext uri="{BB962C8B-B14F-4D97-AF65-F5344CB8AC3E}">
        <p14:creationId xmlns:p14="http://schemas.microsoft.com/office/powerpoint/2010/main" val="814169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Erfolgsfaktoren</a:t>
            </a:r>
            <a:endParaRPr lang="en-US" dirty="0"/>
          </a:p>
        </p:txBody>
      </p:sp>
      <p:sp>
        <p:nvSpPr>
          <p:cNvPr id="6" name="Pfeil nach rechts 5"/>
          <p:cNvSpPr/>
          <p:nvPr/>
        </p:nvSpPr>
        <p:spPr>
          <a:xfrm>
            <a:off x="457200" y="1657350"/>
            <a:ext cx="5562600" cy="1066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flipH="1">
            <a:off x="5943601" y="1733550"/>
            <a:ext cx="3200399" cy="830997"/>
          </a:xfrm>
          <a:prstGeom prst="rect">
            <a:avLst/>
          </a:prstGeom>
          <a:noFill/>
        </p:spPr>
        <p:txBody>
          <a:bodyPr wrap="square" rtlCol="0">
            <a:spAutoFit/>
          </a:bodyPr>
          <a:lstStyle/>
          <a:p>
            <a:r>
              <a:rPr lang="de-DE" sz="2400" b="1" dirty="0" smtClean="0">
                <a:solidFill>
                  <a:srgbClr val="C00000"/>
                </a:solidFill>
              </a:rPr>
              <a:t>JA</a:t>
            </a:r>
            <a:r>
              <a:rPr lang="de-DE" sz="2400" dirty="0" smtClean="0"/>
              <a:t> zu </a:t>
            </a:r>
            <a:r>
              <a:rPr lang="de-DE" sz="2400" b="1" dirty="0" smtClean="0"/>
              <a:t>Schulbildung,</a:t>
            </a:r>
          </a:p>
          <a:p>
            <a:r>
              <a:rPr lang="de-DE" sz="2400" b="1" dirty="0" smtClean="0">
                <a:solidFill>
                  <a:srgbClr val="C00000"/>
                </a:solidFill>
              </a:rPr>
              <a:t>NEIN</a:t>
            </a:r>
            <a:r>
              <a:rPr lang="de-DE" sz="2400" dirty="0" smtClean="0">
                <a:solidFill>
                  <a:srgbClr val="C00000"/>
                </a:solidFill>
              </a:rPr>
              <a:t> </a:t>
            </a:r>
            <a:r>
              <a:rPr lang="de-DE" sz="2400" dirty="0" smtClean="0"/>
              <a:t>zu Kinderehen</a:t>
            </a:r>
            <a:endParaRPr lang="de-DE" sz="2400" dirty="0"/>
          </a:p>
        </p:txBody>
      </p:sp>
      <p:sp>
        <p:nvSpPr>
          <p:cNvPr id="2" name="Textfeld 1"/>
          <p:cNvSpPr txBox="1"/>
          <p:nvPr/>
        </p:nvSpPr>
        <p:spPr>
          <a:xfrm>
            <a:off x="425660" y="2800350"/>
            <a:ext cx="6813340" cy="1600438"/>
          </a:xfrm>
          <a:prstGeom prst="rect">
            <a:avLst/>
          </a:prstGeom>
          <a:noFill/>
        </p:spPr>
        <p:txBody>
          <a:bodyPr wrap="none" rtlCol="0">
            <a:spAutoFit/>
          </a:bodyPr>
          <a:lstStyle/>
          <a:p>
            <a:r>
              <a:rPr lang="de-DE" sz="2000" dirty="0" smtClean="0">
                <a:solidFill>
                  <a:srgbClr val="C00000"/>
                </a:solidFill>
              </a:rPr>
              <a:t>&gt; langfristig angelegt</a:t>
            </a:r>
          </a:p>
          <a:p>
            <a:r>
              <a:rPr lang="de-DE" sz="2000" dirty="0" smtClean="0">
                <a:solidFill>
                  <a:srgbClr val="C00000"/>
                </a:solidFill>
              </a:rPr>
              <a:t>&gt; gut koordiniert</a:t>
            </a:r>
          </a:p>
          <a:p>
            <a:r>
              <a:rPr lang="de-DE" sz="2000" dirty="0" smtClean="0">
                <a:solidFill>
                  <a:srgbClr val="C00000"/>
                </a:solidFill>
              </a:rPr>
              <a:t>&gt; auf Austausch und Lernen aus Erfahrungen ausgerichtet</a:t>
            </a:r>
          </a:p>
          <a:p>
            <a:r>
              <a:rPr lang="de-DE" sz="2000" dirty="0" smtClean="0">
                <a:solidFill>
                  <a:srgbClr val="C00000"/>
                </a:solidFill>
              </a:rPr>
              <a:t>&gt; ausreichend personell und finanziell ausgestattet</a:t>
            </a:r>
          </a:p>
          <a:p>
            <a:endParaRPr lang="de-DE" dirty="0">
              <a:solidFill>
                <a:srgbClr val="C00000"/>
              </a:solidFill>
            </a:endParaRPr>
          </a:p>
        </p:txBody>
      </p:sp>
    </p:spTree>
    <p:extLst>
      <p:ext uri="{BB962C8B-B14F-4D97-AF65-F5344CB8AC3E}">
        <p14:creationId xmlns:p14="http://schemas.microsoft.com/office/powerpoint/2010/main" val="1499925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Konzertierte</a:t>
            </a:r>
            <a:r>
              <a:rPr lang="en-US" dirty="0" smtClean="0"/>
              <a:t> </a:t>
            </a:r>
            <a:r>
              <a:rPr lang="en-US" dirty="0" err="1" smtClean="0"/>
              <a:t>Aktion</a:t>
            </a:r>
            <a:r>
              <a:rPr lang="en-US" dirty="0" smtClean="0"/>
              <a:t> </a:t>
            </a:r>
            <a:r>
              <a:rPr lang="en-US" dirty="0" err="1" smtClean="0"/>
              <a:t>unabdingbar</a:t>
            </a:r>
            <a:endParaRPr lang="en-US" dirty="0"/>
          </a:p>
        </p:txBody>
      </p:sp>
      <p:sp>
        <p:nvSpPr>
          <p:cNvPr id="6" name="Pfeil nach rechts 5"/>
          <p:cNvSpPr/>
          <p:nvPr/>
        </p:nvSpPr>
        <p:spPr>
          <a:xfrm>
            <a:off x="457200" y="1657350"/>
            <a:ext cx="5562600" cy="1066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flipH="1">
            <a:off x="5943601" y="1733550"/>
            <a:ext cx="3200399" cy="830997"/>
          </a:xfrm>
          <a:prstGeom prst="rect">
            <a:avLst/>
          </a:prstGeom>
          <a:noFill/>
        </p:spPr>
        <p:txBody>
          <a:bodyPr wrap="square" rtlCol="0">
            <a:spAutoFit/>
          </a:bodyPr>
          <a:lstStyle/>
          <a:p>
            <a:r>
              <a:rPr lang="de-DE" sz="2400" b="1" dirty="0" smtClean="0">
                <a:solidFill>
                  <a:srgbClr val="C00000"/>
                </a:solidFill>
              </a:rPr>
              <a:t>JA</a:t>
            </a:r>
            <a:r>
              <a:rPr lang="de-DE" sz="2400" dirty="0" smtClean="0"/>
              <a:t> zu </a:t>
            </a:r>
            <a:r>
              <a:rPr lang="de-DE" sz="2400" b="1" dirty="0" smtClean="0"/>
              <a:t>Schulbildung,</a:t>
            </a:r>
          </a:p>
          <a:p>
            <a:r>
              <a:rPr lang="de-DE" sz="2400" b="1" dirty="0" smtClean="0">
                <a:solidFill>
                  <a:srgbClr val="C00000"/>
                </a:solidFill>
              </a:rPr>
              <a:t>NEIN</a:t>
            </a:r>
            <a:r>
              <a:rPr lang="de-DE" sz="2400" dirty="0" smtClean="0">
                <a:solidFill>
                  <a:srgbClr val="C00000"/>
                </a:solidFill>
              </a:rPr>
              <a:t> </a:t>
            </a:r>
            <a:r>
              <a:rPr lang="de-DE" sz="2400" dirty="0" smtClean="0"/>
              <a:t>zu Kinderehen</a:t>
            </a:r>
            <a:endParaRPr lang="de-DE" sz="2400" dirty="0"/>
          </a:p>
        </p:txBody>
      </p:sp>
      <p:sp>
        <p:nvSpPr>
          <p:cNvPr id="8" name="Textfeld 7"/>
          <p:cNvSpPr txBox="1"/>
          <p:nvPr/>
        </p:nvSpPr>
        <p:spPr>
          <a:xfrm>
            <a:off x="457200" y="3257550"/>
            <a:ext cx="1905000" cy="923330"/>
          </a:xfrm>
          <a:prstGeom prst="rect">
            <a:avLst/>
          </a:prstGeom>
          <a:noFill/>
        </p:spPr>
        <p:txBody>
          <a:bodyPr wrap="square" rtlCol="0">
            <a:spAutoFit/>
          </a:bodyPr>
          <a:lstStyle/>
          <a:p>
            <a:r>
              <a:rPr lang="de-DE" dirty="0" smtClean="0"/>
              <a:t>UNICEF U.S.A.</a:t>
            </a:r>
          </a:p>
          <a:p>
            <a:r>
              <a:rPr lang="de-DE" dirty="0" smtClean="0"/>
              <a:t>UNFPA</a:t>
            </a:r>
          </a:p>
          <a:p>
            <a:r>
              <a:rPr lang="de-DE" dirty="0" smtClean="0"/>
              <a:t>UN Women</a:t>
            </a:r>
            <a:endParaRPr lang="de-DE" dirty="0"/>
          </a:p>
        </p:txBody>
      </p:sp>
      <p:sp>
        <p:nvSpPr>
          <p:cNvPr id="9" name="Textfeld 8"/>
          <p:cNvSpPr txBox="1"/>
          <p:nvPr/>
        </p:nvSpPr>
        <p:spPr>
          <a:xfrm>
            <a:off x="2362200" y="3257550"/>
            <a:ext cx="1447800" cy="1477328"/>
          </a:xfrm>
          <a:prstGeom prst="rect">
            <a:avLst/>
          </a:prstGeom>
          <a:noFill/>
        </p:spPr>
        <p:txBody>
          <a:bodyPr wrap="square" rtlCol="0">
            <a:spAutoFit/>
          </a:bodyPr>
          <a:lstStyle/>
          <a:p>
            <a:r>
              <a:rPr lang="de-DE" dirty="0" smtClean="0">
                <a:solidFill>
                  <a:srgbClr val="005F71"/>
                </a:solidFill>
              </a:rPr>
              <a:t>Canada</a:t>
            </a:r>
          </a:p>
          <a:p>
            <a:r>
              <a:rPr lang="de-DE" dirty="0" smtClean="0">
                <a:solidFill>
                  <a:srgbClr val="005F71"/>
                </a:solidFill>
              </a:rPr>
              <a:t>EU</a:t>
            </a:r>
          </a:p>
          <a:p>
            <a:r>
              <a:rPr lang="de-DE" dirty="0" smtClean="0">
                <a:solidFill>
                  <a:srgbClr val="005F71"/>
                </a:solidFill>
              </a:rPr>
              <a:t>Niederlande</a:t>
            </a:r>
          </a:p>
          <a:p>
            <a:r>
              <a:rPr lang="de-DE" dirty="0" smtClean="0">
                <a:solidFill>
                  <a:srgbClr val="005F71"/>
                </a:solidFill>
              </a:rPr>
              <a:t>England</a:t>
            </a:r>
          </a:p>
          <a:p>
            <a:r>
              <a:rPr lang="de-DE" dirty="0" smtClean="0">
                <a:solidFill>
                  <a:srgbClr val="005F71"/>
                </a:solidFill>
              </a:rPr>
              <a:t>Norwegen</a:t>
            </a:r>
            <a:endParaRPr lang="de-DE" dirty="0">
              <a:solidFill>
                <a:srgbClr val="005F71"/>
              </a:solidFill>
            </a:endParaRPr>
          </a:p>
        </p:txBody>
      </p:sp>
      <p:sp>
        <p:nvSpPr>
          <p:cNvPr id="10" name="Textfeld 9"/>
          <p:cNvSpPr txBox="1"/>
          <p:nvPr/>
        </p:nvSpPr>
        <p:spPr>
          <a:xfrm>
            <a:off x="3962400" y="3297019"/>
            <a:ext cx="1676400" cy="1631216"/>
          </a:xfrm>
          <a:prstGeom prst="rect">
            <a:avLst/>
          </a:prstGeom>
          <a:noFill/>
        </p:spPr>
        <p:txBody>
          <a:bodyPr wrap="square" rtlCol="0">
            <a:spAutoFit/>
          </a:bodyPr>
          <a:lstStyle/>
          <a:p>
            <a:r>
              <a:rPr lang="de-DE" dirty="0" smtClean="0"/>
              <a:t>Girls Not </a:t>
            </a:r>
            <a:r>
              <a:rPr lang="de-DE" dirty="0" err="1" smtClean="0"/>
              <a:t>Brides</a:t>
            </a:r>
            <a:endParaRPr lang="de-DE" dirty="0" smtClean="0"/>
          </a:p>
          <a:p>
            <a:r>
              <a:rPr lang="de-DE" dirty="0" smtClean="0"/>
              <a:t>Plan, Care…</a:t>
            </a:r>
          </a:p>
          <a:p>
            <a:r>
              <a:rPr lang="de-DE" sz="2800" b="1" dirty="0" err="1" smtClean="0">
                <a:solidFill>
                  <a:srgbClr val="C00000"/>
                </a:solidFill>
              </a:rPr>
              <a:t>Zonta</a:t>
            </a:r>
            <a:endParaRPr lang="de-DE" sz="2800" b="1" dirty="0" smtClean="0">
              <a:solidFill>
                <a:srgbClr val="C00000"/>
              </a:solidFill>
            </a:endParaRPr>
          </a:p>
          <a:p>
            <a:endParaRPr lang="de-DE" dirty="0"/>
          </a:p>
        </p:txBody>
      </p:sp>
      <p:sp>
        <p:nvSpPr>
          <p:cNvPr id="11" name="Kreuz 10"/>
          <p:cNvSpPr/>
          <p:nvPr/>
        </p:nvSpPr>
        <p:spPr>
          <a:xfrm>
            <a:off x="2057400" y="3638550"/>
            <a:ext cx="228600" cy="228600"/>
          </a:xfrm>
          <a:prstGeom prst="plu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reuz 11"/>
          <p:cNvSpPr/>
          <p:nvPr/>
        </p:nvSpPr>
        <p:spPr>
          <a:xfrm>
            <a:off x="3733800" y="3638550"/>
            <a:ext cx="228600" cy="228600"/>
          </a:xfrm>
          <a:prstGeom prst="plu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472509" y="2800350"/>
            <a:ext cx="518091" cy="369332"/>
          </a:xfrm>
          <a:prstGeom prst="rect">
            <a:avLst/>
          </a:prstGeom>
          <a:noFill/>
        </p:spPr>
        <p:txBody>
          <a:bodyPr wrap="none" rtlCol="0">
            <a:spAutoFit/>
          </a:bodyPr>
          <a:lstStyle/>
          <a:p>
            <a:r>
              <a:rPr lang="de-DE" dirty="0" smtClean="0">
                <a:solidFill>
                  <a:srgbClr val="00B0F0"/>
                </a:solidFill>
              </a:rPr>
              <a:t>UN</a:t>
            </a:r>
            <a:endParaRPr lang="de-DE" dirty="0">
              <a:solidFill>
                <a:srgbClr val="00B0F0"/>
              </a:solidFill>
            </a:endParaRPr>
          </a:p>
        </p:txBody>
      </p:sp>
      <p:sp>
        <p:nvSpPr>
          <p:cNvPr id="13" name="Textfeld 12"/>
          <p:cNvSpPr txBox="1"/>
          <p:nvPr/>
        </p:nvSpPr>
        <p:spPr>
          <a:xfrm>
            <a:off x="2377509" y="2800350"/>
            <a:ext cx="1505540" cy="369332"/>
          </a:xfrm>
          <a:prstGeom prst="rect">
            <a:avLst/>
          </a:prstGeom>
          <a:noFill/>
        </p:spPr>
        <p:txBody>
          <a:bodyPr wrap="none" rtlCol="0">
            <a:spAutoFit/>
          </a:bodyPr>
          <a:lstStyle/>
          <a:p>
            <a:r>
              <a:rPr lang="de-DE" dirty="0" smtClean="0">
                <a:solidFill>
                  <a:srgbClr val="00B0F0"/>
                </a:solidFill>
              </a:rPr>
              <a:t>Regierungen</a:t>
            </a:r>
            <a:endParaRPr lang="de-DE" dirty="0">
              <a:solidFill>
                <a:srgbClr val="00B0F0"/>
              </a:solidFill>
            </a:endParaRPr>
          </a:p>
        </p:txBody>
      </p:sp>
      <p:sp>
        <p:nvSpPr>
          <p:cNvPr id="14" name="Textfeld 13"/>
          <p:cNvSpPr txBox="1"/>
          <p:nvPr/>
        </p:nvSpPr>
        <p:spPr>
          <a:xfrm>
            <a:off x="3962400" y="2800350"/>
            <a:ext cx="710451" cy="369332"/>
          </a:xfrm>
          <a:prstGeom prst="rect">
            <a:avLst/>
          </a:prstGeom>
          <a:noFill/>
        </p:spPr>
        <p:txBody>
          <a:bodyPr wrap="none" rtlCol="0">
            <a:spAutoFit/>
          </a:bodyPr>
          <a:lstStyle/>
          <a:p>
            <a:r>
              <a:rPr lang="de-DE" dirty="0" smtClean="0">
                <a:solidFill>
                  <a:srgbClr val="00B0F0"/>
                </a:solidFill>
              </a:rPr>
              <a:t>NGO</a:t>
            </a:r>
            <a:endParaRPr lang="de-DE" dirty="0">
              <a:solidFill>
                <a:srgbClr val="00B0F0"/>
              </a:solidFill>
            </a:endParaRPr>
          </a:p>
        </p:txBody>
      </p:sp>
    </p:spTree>
    <p:extLst>
      <p:ext uri="{BB962C8B-B14F-4D97-AF65-F5344CB8AC3E}">
        <p14:creationId xmlns:p14="http://schemas.microsoft.com/office/powerpoint/2010/main" val="41645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179" t="4190" r="402" b="38202"/>
          <a:stretch/>
        </p:blipFill>
        <p:spPr>
          <a:xfrm>
            <a:off x="914400" y="133350"/>
            <a:ext cx="7315200" cy="5314950"/>
          </a:xfrm>
        </p:spPr>
      </p:pic>
    </p:spTree>
    <p:extLst>
      <p:ext uri="{BB962C8B-B14F-4D97-AF65-F5344CB8AC3E}">
        <p14:creationId xmlns:p14="http://schemas.microsoft.com/office/powerpoint/2010/main" val="271681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ADVOCACY: </a:t>
            </a:r>
            <a:r>
              <a:rPr lang="en-US" b="1" dirty="0" err="1" smtClean="0"/>
              <a:t>Gemeinsam</a:t>
            </a:r>
            <a:r>
              <a:rPr lang="en-US" b="1" dirty="0" smtClean="0"/>
              <a:t> </a:t>
            </a:r>
            <a:r>
              <a:rPr lang="en-US" b="1" dirty="0" err="1" smtClean="0"/>
              <a:t>gegen</a:t>
            </a:r>
            <a:r>
              <a:rPr lang="en-US" b="1" dirty="0" smtClean="0"/>
              <a:t> </a:t>
            </a:r>
            <a:r>
              <a:rPr lang="en-US" b="1" dirty="0" err="1" smtClean="0"/>
              <a:t>Kinderehen</a:t>
            </a:r>
            <a:endParaRPr lang="en-US" b="1"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428750"/>
            <a:ext cx="4953000" cy="3429000"/>
          </a:xfrm>
          <a:prstGeom prst="rect">
            <a:avLst/>
          </a:prstGeom>
        </p:spPr>
      </p:pic>
      <p:sp>
        <p:nvSpPr>
          <p:cNvPr id="8" name="Textfeld 7"/>
          <p:cNvSpPr txBox="1"/>
          <p:nvPr/>
        </p:nvSpPr>
        <p:spPr>
          <a:xfrm>
            <a:off x="5562600" y="1427421"/>
            <a:ext cx="3276600" cy="1200329"/>
          </a:xfrm>
          <a:prstGeom prst="rect">
            <a:avLst/>
          </a:prstGeom>
          <a:noFill/>
        </p:spPr>
        <p:txBody>
          <a:bodyPr wrap="square" rtlCol="0">
            <a:spAutoFit/>
          </a:bodyPr>
          <a:lstStyle/>
          <a:p>
            <a:r>
              <a:rPr lang="de-DE" sz="2400" dirty="0" smtClean="0"/>
              <a:t>UN Generalversammlung</a:t>
            </a:r>
          </a:p>
          <a:p>
            <a:r>
              <a:rPr lang="de-DE" sz="2400" dirty="0" smtClean="0"/>
              <a:t>September 2018</a:t>
            </a:r>
            <a:endParaRPr lang="de-DE" sz="2400" dirty="0"/>
          </a:p>
        </p:txBody>
      </p:sp>
    </p:spTree>
    <p:extLst>
      <p:ext uri="{BB962C8B-B14F-4D97-AF65-F5344CB8AC3E}">
        <p14:creationId xmlns:p14="http://schemas.microsoft.com/office/powerpoint/2010/main" val="126380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38801"/>
            <a:ext cx="6934200" cy="4023360"/>
          </a:xfrm>
          <a:prstGeom prst="rect">
            <a:avLst/>
          </a:prstGeom>
        </p:spPr>
      </p:pic>
    </p:spTree>
    <p:extLst>
      <p:ext uri="{BB962C8B-B14F-4D97-AF65-F5344CB8AC3E}">
        <p14:creationId xmlns:p14="http://schemas.microsoft.com/office/powerpoint/2010/main" val="3155739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Was </a:t>
            </a:r>
            <a:r>
              <a:rPr lang="en-US" dirty="0" err="1" smtClean="0"/>
              <a:t>kann</a:t>
            </a:r>
            <a:r>
              <a:rPr lang="en-US" dirty="0" smtClean="0"/>
              <a:t> </a:t>
            </a:r>
            <a:r>
              <a:rPr lang="en-US" dirty="0" err="1" smtClean="0"/>
              <a:t>jede</a:t>
            </a:r>
            <a:r>
              <a:rPr lang="en-US" dirty="0" smtClean="0"/>
              <a:t> </a:t>
            </a:r>
            <a:r>
              <a:rPr lang="en-US" dirty="0" err="1" smtClean="0"/>
              <a:t>Zontian</a:t>
            </a:r>
            <a:r>
              <a:rPr lang="en-US" dirty="0" smtClean="0"/>
              <a:t> </a:t>
            </a:r>
            <a:r>
              <a:rPr lang="en-US" dirty="0" err="1" smtClean="0"/>
              <a:t>tun</a:t>
            </a:r>
            <a:r>
              <a:rPr lang="en-US" dirty="0" smtClean="0"/>
              <a:t>?</a:t>
            </a:r>
            <a:endParaRPr lang="en-US" dirty="0"/>
          </a:p>
        </p:txBody>
      </p:sp>
      <p:sp>
        <p:nvSpPr>
          <p:cNvPr id="2" name="Textfeld 1"/>
          <p:cNvSpPr txBox="1"/>
          <p:nvPr/>
        </p:nvSpPr>
        <p:spPr>
          <a:xfrm>
            <a:off x="1524000" y="1835825"/>
            <a:ext cx="6096000" cy="2031325"/>
          </a:xfrm>
          <a:prstGeom prst="rect">
            <a:avLst/>
          </a:prstGeom>
          <a:noFill/>
        </p:spPr>
        <p:txBody>
          <a:bodyPr wrap="square" rtlCol="0">
            <a:spAutoFit/>
          </a:bodyPr>
          <a:lstStyle/>
          <a:p>
            <a:pPr algn="ctr"/>
            <a:r>
              <a:rPr lang="de-DE" sz="3600" dirty="0" smtClean="0">
                <a:solidFill>
                  <a:srgbClr val="C00000"/>
                </a:solidFill>
              </a:rPr>
              <a:t>lesen und darüber sprechen</a:t>
            </a:r>
          </a:p>
          <a:p>
            <a:pPr algn="ctr"/>
            <a:endParaRPr lang="de-DE" sz="3600" dirty="0" smtClean="0">
              <a:solidFill>
                <a:srgbClr val="C00000"/>
              </a:solidFill>
            </a:endParaRPr>
          </a:p>
          <a:p>
            <a:pPr algn="ctr"/>
            <a:r>
              <a:rPr lang="de-DE" sz="3600" dirty="0" smtClean="0">
                <a:solidFill>
                  <a:srgbClr val="C00000"/>
                </a:solidFill>
              </a:rPr>
              <a:t>spenden</a:t>
            </a:r>
          </a:p>
          <a:p>
            <a:endParaRPr lang="de-DE" dirty="0"/>
          </a:p>
        </p:txBody>
      </p:sp>
      <p:sp>
        <p:nvSpPr>
          <p:cNvPr id="3" name="Kreuz 2"/>
          <p:cNvSpPr/>
          <p:nvPr/>
        </p:nvSpPr>
        <p:spPr>
          <a:xfrm>
            <a:off x="4419600" y="2495550"/>
            <a:ext cx="533400" cy="457200"/>
          </a:xfrm>
          <a:prstGeom prst="plus">
            <a:avLst>
              <a:gd name="adj" fmla="val 28223"/>
            </a:avLst>
          </a:prstGeom>
          <a:solidFill>
            <a:schemeClr val="bg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931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DE" dirty="0"/>
          </a:p>
        </p:txBody>
      </p:sp>
      <p:pic>
        <p:nvPicPr>
          <p:cNvPr id="1026" name="Picture 2" descr="Indien: Zwei MÃ¤dchen lachen frÃ¶hlich auÃerhalb ihres Dorf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82880" y="494258"/>
            <a:ext cx="9067800" cy="4154984"/>
          </a:xfrm>
          <a:prstGeom prst="rect">
            <a:avLst/>
          </a:prstGeom>
          <a:noFill/>
        </p:spPr>
        <p:txBody>
          <a:bodyPr wrap="square" rtlCol="0">
            <a:spAutoFit/>
          </a:bodyPr>
          <a:lstStyle/>
          <a:p>
            <a:r>
              <a:rPr lang="de-DE" sz="8800" dirty="0" smtClean="0">
                <a:solidFill>
                  <a:schemeClr val="bg1"/>
                </a:solidFill>
              </a:rPr>
              <a:t>für</a:t>
            </a:r>
          </a:p>
          <a:p>
            <a:r>
              <a:rPr lang="de-DE" sz="8800" dirty="0" smtClean="0">
                <a:solidFill>
                  <a:schemeClr val="bg1"/>
                </a:solidFill>
              </a:rPr>
              <a:t>gesellschaftlichen Wandel</a:t>
            </a:r>
            <a:endParaRPr lang="de-DE" sz="8800" dirty="0">
              <a:solidFill>
                <a:schemeClr val="bg1"/>
              </a:solidFill>
            </a:endParaRPr>
          </a:p>
        </p:txBody>
      </p:sp>
    </p:spTree>
    <p:extLst>
      <p:ext uri="{BB962C8B-B14F-4D97-AF65-F5344CB8AC3E}">
        <p14:creationId xmlns:p14="http://schemas.microsoft.com/office/powerpoint/2010/main" val="2298226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Was können </a:t>
            </a:r>
            <a:r>
              <a:rPr lang="de-DE" dirty="0" smtClean="0">
                <a:solidFill>
                  <a:schemeClr val="accent1">
                    <a:lumMod val="75000"/>
                  </a:schemeClr>
                </a:solidFill>
              </a:rPr>
              <a:t>Clubs</a:t>
            </a:r>
            <a:r>
              <a:rPr lang="de-DE" dirty="0" smtClean="0"/>
              <a:t> tun?   </a:t>
            </a:r>
            <a:r>
              <a:rPr lang="de-DE" dirty="0" smtClean="0">
                <a:solidFill>
                  <a:srgbClr val="E18431"/>
                </a:solidFill>
              </a:rPr>
              <a:t>ZSN </a:t>
            </a:r>
            <a:r>
              <a:rPr lang="de-DE" dirty="0" err="1" smtClean="0">
                <a:solidFill>
                  <a:srgbClr val="E18431"/>
                </a:solidFill>
              </a:rPr>
              <a:t>Campaign</a:t>
            </a:r>
            <a:r>
              <a:rPr lang="de-DE" dirty="0" smtClean="0">
                <a:solidFill>
                  <a:srgbClr val="E18431"/>
                </a:solidFill>
              </a:rPr>
              <a:t> 2019!</a:t>
            </a:r>
            <a:endParaRPr lang="de-DE" dirty="0">
              <a:solidFill>
                <a:srgbClr val="E18431"/>
              </a:solidFill>
            </a:endParaRPr>
          </a:p>
        </p:txBody>
      </p:sp>
      <p:sp>
        <p:nvSpPr>
          <p:cNvPr id="6" name="Textplatzhalter 5"/>
          <p:cNvSpPr>
            <a:spLocks noGrp="1"/>
          </p:cNvSpPr>
          <p:nvPr>
            <p:ph type="body" sz="quarter" idx="11"/>
          </p:nvPr>
        </p:nvSpPr>
        <p:spPr>
          <a:xfrm>
            <a:off x="182880" y="1581150"/>
            <a:ext cx="8778240" cy="3124200"/>
          </a:xfrm>
        </p:spPr>
        <p:txBody>
          <a:bodyPr>
            <a:normAutofit fontScale="25000" lnSpcReduction="20000"/>
          </a:bodyPr>
          <a:lstStyle/>
          <a:p>
            <a:pPr>
              <a:lnSpc>
                <a:spcPct val="120000"/>
              </a:lnSpc>
            </a:pPr>
            <a:r>
              <a:rPr lang="de-DE" sz="8000" dirty="0" smtClean="0">
                <a:solidFill>
                  <a:schemeClr val="accent6"/>
                </a:solidFill>
              </a:rPr>
              <a:t>Zonta Says NO-</a:t>
            </a:r>
            <a:r>
              <a:rPr lang="de-DE" sz="8000" dirty="0" err="1" smtClean="0">
                <a:solidFill>
                  <a:schemeClr val="accent6"/>
                </a:solidFill>
              </a:rPr>
              <a:t>Campaign</a:t>
            </a:r>
            <a:r>
              <a:rPr lang="de-DE" sz="8000" dirty="0" smtClean="0">
                <a:solidFill>
                  <a:schemeClr val="accent6"/>
                </a:solidFill>
              </a:rPr>
              <a:t>  </a:t>
            </a:r>
          </a:p>
          <a:p>
            <a:pPr>
              <a:lnSpc>
                <a:spcPct val="120000"/>
              </a:lnSpc>
            </a:pPr>
            <a:r>
              <a:rPr lang="de-DE" sz="8000" dirty="0" smtClean="0"/>
              <a:t>Öffentlichkeit nützen – aufklären: Flyer, Broschüren, </a:t>
            </a:r>
            <a:r>
              <a:rPr lang="de-DE" sz="8000" dirty="0" err="1" smtClean="0"/>
              <a:t>social</a:t>
            </a:r>
            <a:r>
              <a:rPr lang="de-DE" sz="8000" dirty="0" smtClean="0"/>
              <a:t> </a:t>
            </a:r>
            <a:r>
              <a:rPr lang="de-DE" sz="8000" dirty="0" err="1" smtClean="0"/>
              <a:t>media</a:t>
            </a:r>
            <a:r>
              <a:rPr lang="de-DE" sz="8000" dirty="0" smtClean="0"/>
              <a:t>, Presse</a:t>
            </a:r>
          </a:p>
          <a:p>
            <a:pPr>
              <a:lnSpc>
                <a:spcPct val="120000"/>
              </a:lnSpc>
            </a:pPr>
            <a:r>
              <a:rPr lang="en-GB" sz="8000" dirty="0" smtClean="0"/>
              <a:t>Organisation </a:t>
            </a:r>
            <a:r>
              <a:rPr lang="en-GB" sz="8000" dirty="0" err="1"/>
              <a:t>öffentlicher</a:t>
            </a:r>
            <a:r>
              <a:rPr lang="en-GB" sz="8000" dirty="0"/>
              <a:t> </a:t>
            </a:r>
            <a:r>
              <a:rPr lang="en-GB" sz="8000" dirty="0" err="1" smtClean="0"/>
              <a:t>Veranstaltungen</a:t>
            </a:r>
            <a:r>
              <a:rPr lang="en-GB" sz="8000" dirty="0" smtClean="0"/>
              <a:t> -  </a:t>
            </a:r>
            <a:r>
              <a:rPr lang="en-GB" sz="8000" dirty="0" err="1"/>
              <a:t>Lesungen</a:t>
            </a:r>
            <a:r>
              <a:rPr lang="en-GB" sz="8000" dirty="0" smtClean="0"/>
              <a:t>,</a:t>
            </a:r>
          </a:p>
          <a:p>
            <a:pPr>
              <a:lnSpc>
                <a:spcPct val="120000"/>
              </a:lnSpc>
            </a:pPr>
            <a:r>
              <a:rPr lang="en-GB" sz="8000" dirty="0" err="1" smtClean="0"/>
              <a:t>Podiumsdiskussionen</a:t>
            </a:r>
            <a:r>
              <a:rPr lang="en-GB" sz="8000" dirty="0" smtClean="0"/>
              <a:t> </a:t>
            </a:r>
            <a:r>
              <a:rPr lang="en-GB" sz="8000" dirty="0" err="1" smtClean="0"/>
              <a:t>über</a:t>
            </a:r>
            <a:r>
              <a:rPr lang="en-GB" sz="8000" dirty="0" smtClean="0"/>
              <a:t> </a:t>
            </a:r>
            <a:r>
              <a:rPr lang="en-GB" sz="8000" dirty="0" err="1" smtClean="0"/>
              <a:t>Frauenrechte</a:t>
            </a:r>
            <a:r>
              <a:rPr lang="en-GB" sz="8000" dirty="0" smtClean="0"/>
              <a:t> </a:t>
            </a:r>
            <a:r>
              <a:rPr lang="en-GB" sz="8000" dirty="0"/>
              <a:t>und </a:t>
            </a:r>
            <a:r>
              <a:rPr lang="en-GB" sz="8000" dirty="0" err="1" smtClean="0"/>
              <a:t>brisante</a:t>
            </a:r>
            <a:r>
              <a:rPr lang="en-GB" sz="8000" dirty="0" smtClean="0"/>
              <a:t> </a:t>
            </a:r>
            <a:r>
              <a:rPr lang="en-GB" sz="8000" dirty="0" err="1" smtClean="0"/>
              <a:t>Missstände</a:t>
            </a:r>
            <a:r>
              <a:rPr lang="en-GB" sz="8000" dirty="0" smtClean="0"/>
              <a:t> – </a:t>
            </a:r>
            <a:r>
              <a:rPr lang="en-GB" sz="8000" dirty="0" err="1" smtClean="0"/>
              <a:t>Kinderehe</a:t>
            </a:r>
            <a:r>
              <a:rPr lang="en-GB" sz="8000" dirty="0" smtClean="0"/>
              <a:t> und </a:t>
            </a:r>
            <a:r>
              <a:rPr lang="en-GB" sz="8000" dirty="0" err="1" smtClean="0"/>
              <a:t>Zwangsehe</a:t>
            </a:r>
            <a:r>
              <a:rPr lang="en-GB" sz="8000" dirty="0" smtClean="0"/>
              <a:t> </a:t>
            </a:r>
            <a:r>
              <a:rPr lang="en-GB" sz="8000" dirty="0" err="1" smtClean="0"/>
              <a:t>einflechten</a:t>
            </a:r>
            <a:endParaRPr lang="en-GB" sz="8000" dirty="0" smtClean="0"/>
          </a:p>
          <a:p>
            <a:pPr>
              <a:lnSpc>
                <a:spcPct val="120000"/>
              </a:lnSpc>
            </a:pPr>
            <a:r>
              <a:rPr lang="en-GB" sz="8000" dirty="0" err="1" smtClean="0"/>
              <a:t>Über</a:t>
            </a:r>
            <a:r>
              <a:rPr lang="en-GB" sz="8000" dirty="0" smtClean="0"/>
              <a:t> </a:t>
            </a:r>
            <a:r>
              <a:rPr lang="en-GB" sz="8000" dirty="0" err="1" smtClean="0"/>
              <a:t>unser</a:t>
            </a:r>
            <a:r>
              <a:rPr lang="en-GB" sz="8000" dirty="0" smtClean="0"/>
              <a:t> Zonta-Engagement </a:t>
            </a:r>
            <a:r>
              <a:rPr lang="en-GB" sz="8000" dirty="0" err="1" smtClean="0"/>
              <a:t>sprechen</a:t>
            </a:r>
            <a:endParaRPr lang="en-GB" sz="8000" dirty="0"/>
          </a:p>
          <a:p>
            <a:pPr>
              <a:lnSpc>
                <a:spcPct val="120000"/>
              </a:lnSpc>
            </a:pPr>
            <a:r>
              <a:rPr lang="en-GB" sz="8000" dirty="0" err="1" smtClean="0"/>
              <a:t>Sich</a:t>
            </a:r>
            <a:r>
              <a:rPr lang="en-GB" sz="8000" dirty="0" smtClean="0"/>
              <a:t> </a:t>
            </a:r>
            <a:r>
              <a:rPr lang="en-GB" sz="8000" dirty="0" err="1" smtClean="0"/>
              <a:t>kundig</a:t>
            </a:r>
            <a:r>
              <a:rPr lang="en-GB" sz="8000" dirty="0" smtClean="0"/>
              <a:t> </a:t>
            </a:r>
            <a:r>
              <a:rPr lang="en-GB" sz="8000" dirty="0" err="1" smtClean="0"/>
              <a:t>machen</a:t>
            </a:r>
            <a:r>
              <a:rPr lang="en-GB" sz="8000" dirty="0" smtClean="0"/>
              <a:t> </a:t>
            </a:r>
            <a:r>
              <a:rPr lang="en-GB" sz="8000" dirty="0" err="1" smtClean="0"/>
              <a:t>über</a:t>
            </a:r>
            <a:r>
              <a:rPr lang="en-GB" sz="8000" dirty="0" smtClean="0"/>
              <a:t> die </a:t>
            </a:r>
            <a:r>
              <a:rPr lang="en-GB" sz="8000" dirty="0" err="1" smtClean="0"/>
              <a:t>Gesetzgebung</a:t>
            </a:r>
            <a:r>
              <a:rPr lang="en-GB" sz="8000" dirty="0" smtClean="0"/>
              <a:t> </a:t>
            </a:r>
            <a:r>
              <a:rPr lang="en-GB" sz="8000" dirty="0" err="1" smtClean="0"/>
              <a:t>im</a:t>
            </a:r>
            <a:r>
              <a:rPr lang="en-GB" sz="8000" dirty="0" smtClean="0"/>
              <a:t> </a:t>
            </a:r>
            <a:r>
              <a:rPr lang="en-GB" sz="8000" dirty="0" err="1" smtClean="0"/>
              <a:t>eigenen</a:t>
            </a:r>
            <a:r>
              <a:rPr lang="en-GB" sz="8000" dirty="0" smtClean="0"/>
              <a:t> Land</a:t>
            </a:r>
            <a:endParaRPr lang="en-GB" sz="8000" dirty="0" smtClean="0">
              <a:solidFill>
                <a:srgbClr val="E18431"/>
              </a:solidFill>
            </a:endParaRPr>
          </a:p>
          <a:p>
            <a:pPr>
              <a:lnSpc>
                <a:spcPct val="120000"/>
              </a:lnSpc>
            </a:pPr>
            <a:r>
              <a:rPr lang="en-GB" sz="8000" dirty="0" smtClean="0">
                <a:solidFill>
                  <a:srgbClr val="E18431"/>
                </a:solidFill>
              </a:rPr>
              <a:t>25. November 2019: “Orange Your City” </a:t>
            </a:r>
            <a:endParaRPr lang="en-GB" sz="8000" dirty="0">
              <a:solidFill>
                <a:srgbClr val="E18431"/>
              </a:solidFill>
            </a:endParaRPr>
          </a:p>
          <a:p>
            <a:pPr marL="0" indent="0">
              <a:buNone/>
            </a:pPr>
            <a:endParaRPr lang="de-DE" sz="7200" dirty="0" smtClean="0"/>
          </a:p>
          <a:p>
            <a:endParaRPr lang="de-DE" dirty="0"/>
          </a:p>
        </p:txBody>
      </p:sp>
    </p:spTree>
    <p:extLst>
      <p:ext uri="{BB962C8B-B14F-4D97-AF65-F5344CB8AC3E}">
        <p14:creationId xmlns:p14="http://schemas.microsoft.com/office/powerpoint/2010/main" val="106797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Zonta Says NO-</a:t>
            </a:r>
            <a:r>
              <a:rPr lang="de-DE" dirty="0" err="1" smtClean="0"/>
              <a:t>Campaign</a:t>
            </a:r>
            <a:r>
              <a:rPr lang="de-DE" dirty="0" smtClean="0"/>
              <a:t> 2019: Beendigung der Kinderehe</a:t>
            </a:r>
            <a:endParaRPr lang="de-DE" dirty="0"/>
          </a:p>
        </p:txBody>
      </p:sp>
      <p:sp>
        <p:nvSpPr>
          <p:cNvPr id="3" name="Textplatzhalter 2"/>
          <p:cNvSpPr>
            <a:spLocks noGrp="1"/>
          </p:cNvSpPr>
          <p:nvPr>
            <p:ph type="body" sz="quarter" idx="11"/>
          </p:nvPr>
        </p:nvSpPr>
        <p:spPr/>
        <p:txBody>
          <a:bodyPr/>
          <a:lstStyle/>
          <a:p>
            <a:r>
              <a:rPr lang="de-DE" sz="3600" dirty="0" err="1" smtClean="0"/>
              <a:t>District</a:t>
            </a:r>
            <a:r>
              <a:rPr lang="de-DE" sz="3600" smtClean="0"/>
              <a:t> 28 Ziel</a:t>
            </a:r>
            <a:r>
              <a:rPr lang="de-DE" sz="3600" dirty="0" smtClean="0"/>
              <a:t>: </a:t>
            </a:r>
          </a:p>
          <a:p>
            <a:pPr marL="0" indent="0">
              <a:buNone/>
            </a:pPr>
            <a:r>
              <a:rPr lang="de-DE" sz="3600" dirty="0"/>
              <a:t>	</a:t>
            </a:r>
            <a:r>
              <a:rPr lang="de-DE" sz="3600" dirty="0" smtClean="0"/>
              <a:t>		</a:t>
            </a:r>
            <a:r>
              <a:rPr lang="de-DE" sz="7200" dirty="0" smtClean="0">
                <a:solidFill>
                  <a:srgbClr val="C00000"/>
                </a:solidFill>
              </a:rPr>
              <a:t>60 %</a:t>
            </a:r>
            <a:r>
              <a:rPr lang="de-DE" dirty="0" smtClean="0"/>
              <a:t>            </a:t>
            </a:r>
          </a:p>
          <a:p>
            <a:pPr marL="0" indent="0">
              <a:buNone/>
            </a:pPr>
            <a:r>
              <a:rPr lang="de-DE" sz="3600" dirty="0"/>
              <a:t>	</a:t>
            </a:r>
            <a:r>
              <a:rPr lang="de-DE" sz="3600" dirty="0" smtClean="0"/>
              <a:t>					der Clubs </a:t>
            </a:r>
            <a:endParaRPr lang="de-DE" sz="3600" dirty="0"/>
          </a:p>
        </p:txBody>
      </p:sp>
    </p:spTree>
    <p:extLst>
      <p:ext uri="{BB962C8B-B14F-4D97-AF65-F5344CB8AC3E}">
        <p14:creationId xmlns:p14="http://schemas.microsoft.com/office/powerpoint/2010/main" val="3401071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18054"/>
            <a:ext cx="2590800" cy="241249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376" y="2876550"/>
            <a:ext cx="1944624" cy="2281428"/>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8304" y="2876550"/>
            <a:ext cx="2425446" cy="2266950"/>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150"/>
            <a:ext cx="2627376" cy="2705412"/>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0800" y="133350"/>
            <a:ext cx="2127504" cy="2549415"/>
          </a:xfrm>
          <a:prstGeom prst="rect">
            <a:avLst/>
          </a:prstGeom>
        </p:spPr>
      </p:pic>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4608" y="133350"/>
            <a:ext cx="2221992" cy="2549415"/>
          </a:xfrm>
          <a:prstGeom prst="rect">
            <a:avLst/>
          </a:prstGeom>
        </p:spPr>
      </p:pic>
      <p:pic>
        <p:nvPicPr>
          <p:cNvPr id="11" name="Grafik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6600" y="0"/>
            <a:ext cx="2057400" cy="2682765"/>
          </a:xfrm>
          <a:prstGeom prst="rect">
            <a:avLst/>
          </a:prstGeom>
        </p:spPr>
      </p:pic>
      <p:pic>
        <p:nvPicPr>
          <p:cNvPr id="12" name="Grafik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0400" y="2838762"/>
            <a:ext cx="2133600" cy="2304738"/>
          </a:xfrm>
          <a:prstGeom prst="rect">
            <a:avLst/>
          </a:prstGeom>
        </p:spPr>
      </p:pic>
    </p:spTree>
    <p:extLst>
      <p:ext uri="{BB962C8B-B14F-4D97-AF65-F5344CB8AC3E}">
        <p14:creationId xmlns:p14="http://schemas.microsoft.com/office/powerpoint/2010/main" val="2551541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489" r="5489"/>
          <a:stretch>
            <a:fillRect/>
          </a:stretch>
        </p:blipFill>
        <p:spPr/>
      </p:pic>
      <p:pic>
        <p:nvPicPr>
          <p:cNvPr id="8" name="Picture Placeholder 7"/>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1748" b="21748"/>
          <a:stretch>
            <a:fillRect/>
          </a:stretch>
        </p:blipFill>
        <p:spPr/>
      </p:pic>
      <p:pic>
        <p:nvPicPr>
          <p:cNvPr id="9" name="Picture Placeholder 8"/>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3183" b="13183"/>
          <a:stretch>
            <a:fillRect/>
          </a:stretch>
        </p:blipFill>
        <p:spPr/>
      </p:pic>
      <p:pic>
        <p:nvPicPr>
          <p:cNvPr id="10" name="Picture Placeholder 9"/>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12519" b="12519"/>
          <a:stretch>
            <a:fillRect/>
          </a:stretch>
        </p:blipFill>
        <p:spPr/>
      </p:pic>
      <p:sp>
        <p:nvSpPr>
          <p:cNvPr id="12" name="TextBox 11"/>
          <p:cNvSpPr txBox="1"/>
          <p:nvPr/>
        </p:nvSpPr>
        <p:spPr>
          <a:xfrm>
            <a:off x="533400" y="2387084"/>
            <a:ext cx="7712368" cy="369332"/>
          </a:xfrm>
          <a:prstGeom prst="rect">
            <a:avLst/>
          </a:prstGeom>
          <a:solidFill>
            <a:srgbClr val="E18431"/>
          </a:solidFill>
        </p:spPr>
        <p:txBody>
          <a:bodyPr wrap="none" rtlCol="0">
            <a:spAutoFit/>
          </a:bodyPr>
          <a:lstStyle/>
          <a:p>
            <a:r>
              <a:rPr lang="en-US" b="1" dirty="0" err="1" smtClean="0">
                <a:latin typeface="Hypatia Sans Pro" pitchFamily="34" charset="0"/>
              </a:rPr>
              <a:t>Zonta</a:t>
            </a:r>
            <a:r>
              <a:rPr lang="en-US" b="1" dirty="0" smtClean="0">
                <a:latin typeface="Hypatia Sans Pro" pitchFamily="34" charset="0"/>
              </a:rPr>
              <a:t> </a:t>
            </a:r>
            <a:r>
              <a:rPr lang="en-US" b="1" dirty="0" err="1" smtClean="0">
                <a:latin typeface="Hypatia Sans Pro" pitchFamily="34" charset="0"/>
              </a:rPr>
              <a:t>sagt</a:t>
            </a:r>
            <a:r>
              <a:rPr lang="en-US" b="1" dirty="0" smtClean="0">
                <a:latin typeface="Hypatia Sans Pro" pitchFamily="34" charset="0"/>
              </a:rPr>
              <a:t> NEIN </a:t>
            </a:r>
            <a:r>
              <a:rPr lang="en-US" b="1" dirty="0" err="1" smtClean="0">
                <a:latin typeface="Hypatia Sans Pro" pitchFamily="34" charset="0"/>
              </a:rPr>
              <a:t>zu</a:t>
            </a:r>
            <a:r>
              <a:rPr lang="en-US" b="1" dirty="0" smtClean="0">
                <a:latin typeface="Hypatia Sans Pro" pitchFamily="34" charset="0"/>
              </a:rPr>
              <a:t> </a:t>
            </a:r>
            <a:r>
              <a:rPr lang="en-US" b="1" dirty="0" err="1" smtClean="0">
                <a:latin typeface="Hypatia Sans Pro" pitchFamily="34" charset="0"/>
              </a:rPr>
              <a:t>Gewalt</a:t>
            </a:r>
            <a:r>
              <a:rPr lang="en-US" b="1" dirty="0" smtClean="0">
                <a:latin typeface="Hypatia Sans Pro" pitchFamily="34" charset="0"/>
              </a:rPr>
              <a:t> </a:t>
            </a:r>
            <a:r>
              <a:rPr lang="en-US" b="1" dirty="0" err="1" smtClean="0">
                <a:latin typeface="Hypatia Sans Pro" pitchFamily="34" charset="0"/>
              </a:rPr>
              <a:t>gegen</a:t>
            </a:r>
            <a:r>
              <a:rPr lang="en-US" b="1" dirty="0" smtClean="0">
                <a:latin typeface="Hypatia Sans Pro" pitchFamily="34" charset="0"/>
              </a:rPr>
              <a:t> Frauen und NEIN </a:t>
            </a:r>
            <a:r>
              <a:rPr lang="en-US" b="1" dirty="0" err="1" smtClean="0">
                <a:latin typeface="Hypatia Sans Pro" pitchFamily="34" charset="0"/>
              </a:rPr>
              <a:t>zu</a:t>
            </a:r>
            <a:r>
              <a:rPr lang="en-US" b="1" dirty="0" smtClean="0">
                <a:latin typeface="Hypatia Sans Pro" pitchFamily="34" charset="0"/>
              </a:rPr>
              <a:t> </a:t>
            </a:r>
            <a:r>
              <a:rPr lang="en-US" b="1" dirty="0" err="1" smtClean="0">
                <a:latin typeface="Hypatia Sans Pro" pitchFamily="34" charset="0"/>
              </a:rPr>
              <a:t>Kinderehen</a:t>
            </a:r>
            <a:endParaRPr lang="en-US" b="1" dirty="0">
              <a:latin typeface="Hypatia Sans Pro" pitchFamily="34" charset="0"/>
            </a:endParaRPr>
          </a:p>
        </p:txBody>
      </p:sp>
    </p:spTree>
    <p:extLst>
      <p:ext uri="{BB962C8B-B14F-4D97-AF65-F5344CB8AC3E}">
        <p14:creationId xmlns:p14="http://schemas.microsoft.com/office/powerpoint/2010/main" val="1264213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72"/>
          <p:cNvPicPr preferRelativeResize="0"/>
          <p:nvPr/>
        </p:nvPicPr>
        <p:blipFill rotWithShape="1">
          <a:blip r:embed="rId3">
            <a:alphaModFix/>
          </a:blip>
          <a:srcRect/>
          <a:stretch/>
        </p:blipFill>
        <p:spPr>
          <a:xfrm>
            <a:off x="460513" y="209549"/>
            <a:ext cx="7845287" cy="4784862"/>
          </a:xfrm>
          <a:prstGeom prst="rect">
            <a:avLst/>
          </a:prstGeom>
          <a:noFill/>
          <a:ln>
            <a:noFill/>
          </a:ln>
        </p:spPr>
      </p:pic>
      <p:sp>
        <p:nvSpPr>
          <p:cNvPr id="5" name="Textfeld 4"/>
          <p:cNvSpPr txBox="1"/>
          <p:nvPr/>
        </p:nvSpPr>
        <p:spPr>
          <a:xfrm>
            <a:off x="1295400" y="2124927"/>
            <a:ext cx="6248400" cy="954107"/>
          </a:xfrm>
          <a:prstGeom prst="rect">
            <a:avLst/>
          </a:prstGeom>
          <a:solidFill>
            <a:schemeClr val="bg1"/>
          </a:solidFill>
        </p:spPr>
        <p:txBody>
          <a:bodyPr wrap="square" rtlCol="0">
            <a:spAutoFit/>
          </a:bodyPr>
          <a:lstStyle/>
          <a:p>
            <a:r>
              <a:rPr lang="de-DE" sz="2800" dirty="0" smtClean="0">
                <a:solidFill>
                  <a:srgbClr val="00B0F0"/>
                </a:solidFill>
              </a:rPr>
              <a:t>	Want Gender </a:t>
            </a:r>
            <a:r>
              <a:rPr lang="de-DE" sz="2800" dirty="0" err="1" smtClean="0">
                <a:solidFill>
                  <a:srgbClr val="00B0F0"/>
                </a:solidFill>
              </a:rPr>
              <a:t>Equality</a:t>
            </a:r>
            <a:r>
              <a:rPr lang="de-DE" sz="2800" dirty="0" smtClean="0">
                <a:solidFill>
                  <a:srgbClr val="00B0F0"/>
                </a:solidFill>
              </a:rPr>
              <a:t>? </a:t>
            </a:r>
          </a:p>
          <a:p>
            <a:r>
              <a:rPr lang="de-DE" sz="2800" dirty="0" err="1" smtClean="0">
                <a:solidFill>
                  <a:srgbClr val="00B0F0"/>
                </a:solidFill>
              </a:rPr>
              <a:t>Let‘s</a:t>
            </a:r>
            <a:r>
              <a:rPr lang="de-DE" sz="2800" dirty="0" smtClean="0">
                <a:solidFill>
                  <a:srgbClr val="00B0F0"/>
                </a:solidFill>
              </a:rPr>
              <a:t> </a:t>
            </a:r>
            <a:r>
              <a:rPr lang="de-DE" sz="2800" dirty="0" err="1" smtClean="0">
                <a:solidFill>
                  <a:srgbClr val="00B0F0"/>
                </a:solidFill>
              </a:rPr>
              <a:t>start</a:t>
            </a:r>
            <a:r>
              <a:rPr lang="de-DE" sz="2800" dirty="0" smtClean="0">
                <a:solidFill>
                  <a:srgbClr val="00B0F0"/>
                </a:solidFill>
              </a:rPr>
              <a:t> </a:t>
            </a:r>
            <a:r>
              <a:rPr lang="de-DE" sz="2800" dirty="0" err="1" smtClean="0">
                <a:solidFill>
                  <a:srgbClr val="00B0F0"/>
                </a:solidFill>
              </a:rPr>
              <a:t>with</a:t>
            </a:r>
            <a:r>
              <a:rPr lang="de-DE" sz="2800" dirty="0" smtClean="0">
                <a:solidFill>
                  <a:srgbClr val="00B0F0"/>
                </a:solidFill>
              </a:rPr>
              <a:t> </a:t>
            </a:r>
            <a:r>
              <a:rPr lang="de-DE" sz="2800" dirty="0" err="1" smtClean="0">
                <a:solidFill>
                  <a:srgbClr val="00B0F0"/>
                </a:solidFill>
              </a:rPr>
              <a:t>Ending</a:t>
            </a:r>
            <a:r>
              <a:rPr lang="de-DE" sz="2800" dirty="0" smtClean="0">
                <a:solidFill>
                  <a:srgbClr val="00B0F0"/>
                </a:solidFill>
              </a:rPr>
              <a:t> Child </a:t>
            </a:r>
            <a:r>
              <a:rPr lang="de-DE" sz="2800" dirty="0" err="1" smtClean="0">
                <a:solidFill>
                  <a:srgbClr val="00B0F0"/>
                </a:solidFill>
              </a:rPr>
              <a:t>Marriage</a:t>
            </a:r>
            <a:r>
              <a:rPr lang="de-DE" sz="2800" dirty="0">
                <a:solidFill>
                  <a:srgbClr val="00B0F0"/>
                </a:solidFill>
              </a:rPr>
              <a:t>!</a:t>
            </a:r>
          </a:p>
        </p:txBody>
      </p:sp>
    </p:spTree>
    <p:extLst>
      <p:ext uri="{BB962C8B-B14F-4D97-AF65-F5344CB8AC3E}">
        <p14:creationId xmlns:p14="http://schemas.microsoft.com/office/powerpoint/2010/main" val="217093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 young actress plays the role of Giorgia, 10, forced to marry Paolo, 47, during an event organized by Amnesty International to denounce child marriage, on October 27, 2016 in Rome. Fil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2"/>
            <a:ext cx="9982199"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66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0" y="0"/>
            <a:ext cx="9157681" cy="5143500"/>
          </a:xfrm>
        </p:spPr>
      </p:pic>
      <p:cxnSp>
        <p:nvCxnSpPr>
          <p:cNvPr id="7" name="Gerader Verbinder 6"/>
          <p:cNvCxnSpPr/>
          <p:nvPr/>
        </p:nvCxnSpPr>
        <p:spPr>
          <a:xfrm flipV="1">
            <a:off x="152400" y="57150"/>
            <a:ext cx="8915400" cy="5029200"/>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Gerader Verbinder 9"/>
          <p:cNvCxnSpPr/>
          <p:nvPr/>
        </p:nvCxnSpPr>
        <p:spPr>
          <a:xfrm>
            <a:off x="0" y="57150"/>
            <a:ext cx="9144000" cy="502920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5009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361042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02" b="7802"/>
          <a:stretch>
            <a:fillRect/>
          </a:stretch>
        </p:blipFill>
        <p:spPr/>
      </p:pic>
    </p:spTree>
    <p:extLst>
      <p:ext uri="{BB962C8B-B14F-4D97-AF65-F5344CB8AC3E}">
        <p14:creationId xmlns:p14="http://schemas.microsoft.com/office/powerpoint/2010/main" val="262827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486400" y="0"/>
            <a:ext cx="3657600" cy="158115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3200" dirty="0" smtClean="0"/>
              <a:t>Risiko </a:t>
            </a:r>
            <a:endParaRPr lang="de-DE" sz="3200" dirty="0"/>
          </a:p>
        </p:txBody>
      </p:sp>
      <p:sp>
        <p:nvSpPr>
          <p:cNvPr id="3" name="Pfeil nach rechts 2"/>
          <p:cNvSpPr/>
          <p:nvPr/>
        </p:nvSpPr>
        <p:spPr>
          <a:xfrm rot="16200000">
            <a:off x="7919592" y="542571"/>
            <a:ext cx="699186" cy="28374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Textfeld 2"/>
          <p:cNvSpPr txBox="1"/>
          <p:nvPr/>
        </p:nvSpPr>
        <p:spPr>
          <a:xfrm>
            <a:off x="6095999" y="2114550"/>
            <a:ext cx="2772259" cy="2677656"/>
          </a:xfrm>
          <a:prstGeom prst="rect">
            <a:avLst/>
          </a:prstGeom>
          <a:noFill/>
        </p:spPr>
        <p:txBody>
          <a:bodyPr wrap="square" rtlCol="0">
            <a:spAutoFit/>
          </a:bodyPr>
          <a:lstStyle/>
          <a:p>
            <a:r>
              <a:rPr lang="en-US" sz="2400" b="1" dirty="0" err="1" smtClean="0">
                <a:latin typeface="Lato Light" panose="020F0502020204030203" pitchFamily="34" charset="0"/>
                <a:ea typeface="Lato Light" panose="020F0502020204030203" pitchFamily="34" charset="0"/>
                <a:cs typeface="Lato Light" panose="020F0502020204030203" pitchFamily="34" charset="0"/>
              </a:rPr>
              <a:t>Mädchen</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und Frauen in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einer</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Kinderehe</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oder</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Zwangsverheiratung</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unterliegen</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um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ein</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Vielfaches</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mehr</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häuslicher</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r>
              <a:rPr lang="en-US" sz="2400" b="1" dirty="0" err="1" smtClean="0">
                <a:latin typeface="Lato Light" panose="020F0502020204030203" pitchFamily="34" charset="0"/>
                <a:ea typeface="Lato Light" panose="020F0502020204030203" pitchFamily="34" charset="0"/>
                <a:cs typeface="Lato Light" panose="020F0502020204030203" pitchFamily="34" charset="0"/>
              </a:rPr>
              <a:t>Gewalt</a:t>
            </a:r>
            <a:r>
              <a:rPr lang="en-US" sz="2400" b="1" dirty="0" smtClean="0">
                <a:latin typeface="Lato Light" panose="020F0502020204030203" pitchFamily="34" charset="0"/>
                <a:ea typeface="Lato Light" panose="020F0502020204030203" pitchFamily="34" charset="0"/>
                <a:cs typeface="Lato Light" panose="020F0502020204030203" pitchFamily="34" charset="0"/>
              </a:rPr>
              <a:t>. </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02" r="10987"/>
          <a:stretch/>
        </p:blipFill>
        <p:spPr bwMode="auto">
          <a:xfrm>
            <a:off x="0" y="0"/>
            <a:ext cx="5486400" cy="51686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4953250"/>
            <a:ext cx="1981200" cy="215444"/>
          </a:xfrm>
          <a:prstGeom prst="rect">
            <a:avLst/>
          </a:prstGeom>
          <a:noFill/>
        </p:spPr>
        <p:txBody>
          <a:bodyPr wrap="square" rtlCol="0">
            <a:spAutoFit/>
          </a:bodyPr>
          <a:lstStyle/>
          <a:p>
            <a:pPr>
              <a:defRPr/>
            </a:pPr>
            <a:r>
              <a:rPr lang="en-US" sz="800" dirty="0" smtClean="0"/>
              <a:t>©</a:t>
            </a:r>
            <a:r>
              <a:rPr lang="en-US" sz="800" dirty="0" smtClean="0">
                <a:solidFill>
                  <a:schemeClr val="bg1"/>
                </a:solidFill>
              </a:rPr>
              <a:t> </a:t>
            </a:r>
            <a:r>
              <a:rPr lang="en-US" sz="800" dirty="0" err="1" smtClean="0"/>
              <a:t>UNIFEM</a:t>
            </a:r>
            <a:endParaRPr lang="de-DE" sz="800" dirty="0"/>
          </a:p>
        </p:txBody>
      </p:sp>
    </p:spTree>
    <p:extLst>
      <p:ext uri="{BB962C8B-B14F-4D97-AF65-F5344CB8AC3E}">
        <p14:creationId xmlns:p14="http://schemas.microsoft.com/office/powerpoint/2010/main" val="2342210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Sogenannte Kinderehen verletzen…</a:t>
            </a:r>
            <a:endParaRPr lang="de-DE" dirty="0"/>
          </a:p>
        </p:txBody>
      </p:sp>
      <p:sp>
        <p:nvSpPr>
          <p:cNvPr id="5" name="Textfeld 4"/>
          <p:cNvSpPr txBox="1"/>
          <p:nvPr/>
        </p:nvSpPr>
        <p:spPr>
          <a:xfrm>
            <a:off x="219548" y="1352550"/>
            <a:ext cx="4047652" cy="3447098"/>
          </a:xfrm>
          <a:prstGeom prst="rect">
            <a:avLst/>
          </a:prstGeom>
          <a:noFill/>
        </p:spPr>
        <p:txBody>
          <a:bodyPr wrap="square" rtlCol="0">
            <a:spAutoFit/>
          </a:bodyPr>
          <a:lstStyle/>
          <a:p>
            <a:r>
              <a:rPr lang="de-DE" sz="1600" b="1" dirty="0" smtClean="0">
                <a:solidFill>
                  <a:srgbClr val="00B050"/>
                </a:solidFill>
              </a:rPr>
              <a:t>UN Kinderrechtskonvention</a:t>
            </a:r>
          </a:p>
          <a:p>
            <a:r>
              <a:rPr lang="de-DE" sz="1400" b="1" dirty="0" smtClean="0">
                <a:solidFill>
                  <a:srgbClr val="00B050"/>
                </a:solidFill>
              </a:rPr>
              <a:t>UN </a:t>
            </a:r>
            <a:r>
              <a:rPr lang="de-DE" sz="1400" b="1" dirty="0" err="1" smtClean="0">
                <a:solidFill>
                  <a:srgbClr val="00B050"/>
                </a:solidFill>
              </a:rPr>
              <a:t>Convention</a:t>
            </a:r>
            <a:r>
              <a:rPr lang="de-DE" sz="1400" b="1" dirty="0" smtClean="0">
                <a:solidFill>
                  <a:srgbClr val="00B050"/>
                </a:solidFill>
              </a:rPr>
              <a:t> on </a:t>
            </a:r>
            <a:r>
              <a:rPr lang="de-DE" sz="1400" b="1" dirty="0" err="1" smtClean="0">
                <a:solidFill>
                  <a:srgbClr val="00B050"/>
                </a:solidFill>
              </a:rPr>
              <a:t>the</a:t>
            </a:r>
            <a:r>
              <a:rPr lang="de-DE" sz="1400" b="1" dirty="0" smtClean="0">
                <a:solidFill>
                  <a:srgbClr val="00B050"/>
                </a:solidFill>
              </a:rPr>
              <a:t> </a:t>
            </a:r>
            <a:r>
              <a:rPr lang="de-DE" sz="1400" b="1" dirty="0" err="1" smtClean="0">
                <a:solidFill>
                  <a:srgbClr val="00B050"/>
                </a:solidFill>
              </a:rPr>
              <a:t>Right</a:t>
            </a:r>
            <a:r>
              <a:rPr lang="de-DE" sz="1400" b="1" dirty="0" smtClean="0">
                <a:solidFill>
                  <a:srgbClr val="00B050"/>
                </a:solidFill>
              </a:rPr>
              <a:t> </a:t>
            </a:r>
            <a:r>
              <a:rPr lang="de-DE" sz="1400" b="1" dirty="0" err="1" smtClean="0">
                <a:solidFill>
                  <a:srgbClr val="00B050"/>
                </a:solidFill>
              </a:rPr>
              <a:t>of</a:t>
            </a:r>
            <a:r>
              <a:rPr lang="de-DE" sz="1400" b="1" dirty="0" smtClean="0">
                <a:solidFill>
                  <a:srgbClr val="00B050"/>
                </a:solidFill>
              </a:rPr>
              <a:t> </a:t>
            </a:r>
            <a:r>
              <a:rPr lang="de-DE" sz="1400" b="1" dirty="0" err="1" smtClean="0">
                <a:solidFill>
                  <a:srgbClr val="00B050"/>
                </a:solidFill>
              </a:rPr>
              <a:t>the</a:t>
            </a:r>
            <a:r>
              <a:rPr lang="de-DE" sz="1400" b="1" dirty="0" smtClean="0">
                <a:solidFill>
                  <a:srgbClr val="00B050"/>
                </a:solidFill>
              </a:rPr>
              <a:t> Child (1989)</a:t>
            </a:r>
          </a:p>
          <a:p>
            <a:endParaRPr lang="de-DE" sz="1600" dirty="0"/>
          </a:p>
          <a:p>
            <a:r>
              <a:rPr lang="de-DE" sz="1600" b="1" dirty="0" smtClean="0">
                <a:solidFill>
                  <a:srgbClr val="00B0F0"/>
                </a:solidFill>
              </a:rPr>
              <a:t>UN Menschenrechtscharta</a:t>
            </a:r>
          </a:p>
          <a:p>
            <a:r>
              <a:rPr lang="de-DE" sz="1400" b="1" dirty="0" smtClean="0">
                <a:solidFill>
                  <a:srgbClr val="00B0F0"/>
                </a:solidFill>
              </a:rPr>
              <a:t>UN </a:t>
            </a:r>
            <a:r>
              <a:rPr lang="de-DE" sz="1400" b="1" dirty="0" err="1" smtClean="0">
                <a:solidFill>
                  <a:srgbClr val="00B0F0"/>
                </a:solidFill>
              </a:rPr>
              <a:t>Declaration</a:t>
            </a:r>
            <a:r>
              <a:rPr lang="de-DE" sz="1400" b="1" dirty="0" smtClean="0">
                <a:solidFill>
                  <a:srgbClr val="00B0F0"/>
                </a:solidFill>
              </a:rPr>
              <a:t> </a:t>
            </a:r>
            <a:r>
              <a:rPr lang="de-DE" sz="1400" b="1" dirty="0" err="1" smtClean="0">
                <a:solidFill>
                  <a:srgbClr val="00B0F0"/>
                </a:solidFill>
              </a:rPr>
              <a:t>of</a:t>
            </a:r>
            <a:r>
              <a:rPr lang="de-DE" sz="1400" b="1" dirty="0" smtClean="0">
                <a:solidFill>
                  <a:srgbClr val="00B0F0"/>
                </a:solidFill>
              </a:rPr>
              <a:t> Human </a:t>
            </a:r>
            <a:r>
              <a:rPr lang="de-DE" sz="1400" b="1" dirty="0" err="1" smtClean="0">
                <a:solidFill>
                  <a:srgbClr val="00B0F0"/>
                </a:solidFill>
              </a:rPr>
              <a:t>Rights</a:t>
            </a:r>
            <a:r>
              <a:rPr lang="de-DE" sz="1400" b="1" dirty="0" smtClean="0">
                <a:solidFill>
                  <a:srgbClr val="00B0F0"/>
                </a:solidFill>
              </a:rPr>
              <a:t> (1948)</a:t>
            </a:r>
          </a:p>
          <a:p>
            <a:endParaRPr lang="de-DE" sz="1600" b="1" dirty="0">
              <a:solidFill>
                <a:srgbClr val="00B0F0"/>
              </a:solidFill>
            </a:endParaRPr>
          </a:p>
          <a:p>
            <a:r>
              <a:rPr lang="de-DE" sz="1600" b="1" dirty="0" smtClean="0">
                <a:solidFill>
                  <a:srgbClr val="C00000"/>
                </a:solidFill>
              </a:rPr>
              <a:t>CoE Istanbul </a:t>
            </a:r>
            <a:r>
              <a:rPr lang="de-DE" sz="1600" b="1" dirty="0" err="1" smtClean="0">
                <a:solidFill>
                  <a:srgbClr val="C00000"/>
                </a:solidFill>
              </a:rPr>
              <a:t>Convention</a:t>
            </a:r>
            <a:r>
              <a:rPr lang="de-DE" sz="1600" b="1" dirty="0" smtClean="0">
                <a:solidFill>
                  <a:srgbClr val="C00000"/>
                </a:solidFill>
              </a:rPr>
              <a:t> (2011) </a:t>
            </a:r>
          </a:p>
          <a:p>
            <a:endParaRPr lang="de-DE" sz="1600" b="1" dirty="0">
              <a:solidFill>
                <a:srgbClr val="C00000"/>
              </a:solidFill>
            </a:endParaRPr>
          </a:p>
          <a:p>
            <a:endParaRPr lang="de-DE" sz="1600" b="1" dirty="0" smtClean="0">
              <a:solidFill>
                <a:srgbClr val="C00000"/>
              </a:solidFill>
            </a:endParaRPr>
          </a:p>
          <a:p>
            <a:r>
              <a:rPr lang="de-DE" sz="1600" b="1" dirty="0" smtClean="0">
                <a:solidFill>
                  <a:srgbClr val="C00000"/>
                </a:solidFill>
              </a:rPr>
              <a:t>CEDAW (1979)</a:t>
            </a:r>
          </a:p>
          <a:p>
            <a:endParaRPr lang="de-DE" sz="1600" b="1" dirty="0" smtClean="0">
              <a:solidFill>
                <a:srgbClr val="7030A0"/>
              </a:solidFill>
            </a:endParaRPr>
          </a:p>
          <a:p>
            <a:endParaRPr lang="de-DE" sz="1600" b="1" dirty="0">
              <a:solidFill>
                <a:srgbClr val="7030A0"/>
              </a:solidFill>
            </a:endParaRPr>
          </a:p>
          <a:p>
            <a:r>
              <a:rPr lang="de-DE" sz="1600" b="1" dirty="0" smtClean="0">
                <a:solidFill>
                  <a:srgbClr val="FFC000"/>
                </a:solidFill>
              </a:rPr>
              <a:t>jeweils geltende nationale Gesetze</a:t>
            </a:r>
            <a:endParaRPr lang="de-DE" sz="1600" b="1" dirty="0">
              <a:solidFill>
                <a:srgbClr val="FFC000"/>
              </a:solidFill>
            </a:endParaRPr>
          </a:p>
        </p:txBody>
      </p:sp>
      <p:sp>
        <p:nvSpPr>
          <p:cNvPr id="6" name="Textfeld 5"/>
          <p:cNvSpPr txBox="1"/>
          <p:nvPr/>
        </p:nvSpPr>
        <p:spPr>
          <a:xfrm>
            <a:off x="4724400" y="1352550"/>
            <a:ext cx="4114800" cy="3816429"/>
          </a:xfrm>
          <a:prstGeom prst="rect">
            <a:avLst/>
          </a:prstGeom>
          <a:noFill/>
        </p:spPr>
        <p:txBody>
          <a:bodyPr wrap="square" rtlCol="0">
            <a:spAutoFit/>
          </a:bodyPr>
          <a:lstStyle/>
          <a:p>
            <a:r>
              <a:rPr lang="de-DE" sz="1600" dirty="0" smtClean="0">
                <a:solidFill>
                  <a:srgbClr val="00B050"/>
                </a:solidFill>
              </a:rPr>
              <a:t>u.a. Schutz vor wirtsch. und sexueller Ausbeutung, Recht auf Bildung</a:t>
            </a:r>
          </a:p>
          <a:p>
            <a:endParaRPr lang="de-DE" sz="1600" dirty="0"/>
          </a:p>
          <a:p>
            <a:r>
              <a:rPr lang="de-DE" sz="1600" dirty="0" smtClean="0">
                <a:solidFill>
                  <a:srgbClr val="00B0F0"/>
                </a:solidFill>
              </a:rPr>
              <a:t>u.a. Artikel 16, 26, ggf. auch 3 und 4 (Freiwilligkeit der Eheschließung, Bildung, Wahrung </a:t>
            </a:r>
            <a:r>
              <a:rPr lang="de-DE" sz="1600" dirty="0" err="1" smtClean="0">
                <a:solidFill>
                  <a:srgbClr val="00B0F0"/>
                </a:solidFill>
              </a:rPr>
              <a:t>persönl</a:t>
            </a:r>
            <a:r>
              <a:rPr lang="de-DE" sz="1600" dirty="0" smtClean="0">
                <a:solidFill>
                  <a:srgbClr val="00B0F0"/>
                </a:solidFill>
              </a:rPr>
              <a:t>. Rechte)</a:t>
            </a:r>
          </a:p>
          <a:p>
            <a:endParaRPr lang="de-DE" sz="1600" dirty="0">
              <a:solidFill>
                <a:srgbClr val="00B0F0"/>
              </a:solidFill>
            </a:endParaRPr>
          </a:p>
          <a:p>
            <a:r>
              <a:rPr lang="de-DE" sz="1600" dirty="0" smtClean="0">
                <a:solidFill>
                  <a:srgbClr val="C00000"/>
                </a:solidFill>
              </a:rPr>
              <a:t>Erkennt Zwangsheirat als eine gravierende Form von VAW</a:t>
            </a:r>
          </a:p>
          <a:p>
            <a:endParaRPr lang="de-DE" sz="1600" dirty="0">
              <a:solidFill>
                <a:srgbClr val="00B0F0"/>
              </a:solidFill>
            </a:endParaRPr>
          </a:p>
          <a:p>
            <a:r>
              <a:rPr lang="de-DE" sz="1600" dirty="0" smtClean="0">
                <a:solidFill>
                  <a:srgbClr val="00B0F0"/>
                </a:solidFill>
              </a:rPr>
              <a:t>Artikel 16, „</a:t>
            </a:r>
            <a:r>
              <a:rPr lang="de-DE" sz="1600" dirty="0">
                <a:solidFill>
                  <a:srgbClr val="00B0F0"/>
                </a:solidFill>
              </a:rPr>
              <a:t>T</a:t>
            </a:r>
            <a:r>
              <a:rPr lang="de-DE" sz="1600" dirty="0" smtClean="0">
                <a:solidFill>
                  <a:srgbClr val="00B0F0"/>
                </a:solidFill>
              </a:rPr>
              <a:t>he Bill </a:t>
            </a:r>
            <a:r>
              <a:rPr lang="de-DE" sz="1600" dirty="0" err="1" smtClean="0">
                <a:solidFill>
                  <a:srgbClr val="00B0F0"/>
                </a:solidFill>
              </a:rPr>
              <a:t>of</a:t>
            </a:r>
            <a:r>
              <a:rPr lang="de-DE" sz="1600" dirty="0" smtClean="0">
                <a:solidFill>
                  <a:srgbClr val="00B0F0"/>
                </a:solidFill>
              </a:rPr>
              <a:t> </a:t>
            </a:r>
            <a:r>
              <a:rPr lang="de-DE" sz="1600" dirty="0" err="1" smtClean="0">
                <a:solidFill>
                  <a:srgbClr val="00B0F0"/>
                </a:solidFill>
              </a:rPr>
              <a:t>Rights</a:t>
            </a:r>
            <a:r>
              <a:rPr lang="de-DE" sz="1600" dirty="0" smtClean="0">
                <a:solidFill>
                  <a:srgbClr val="00B0F0"/>
                </a:solidFill>
              </a:rPr>
              <a:t> </a:t>
            </a:r>
            <a:r>
              <a:rPr lang="de-DE" sz="1600" dirty="0" err="1" smtClean="0">
                <a:solidFill>
                  <a:srgbClr val="00B0F0"/>
                </a:solidFill>
              </a:rPr>
              <a:t>for</a:t>
            </a:r>
            <a:r>
              <a:rPr lang="de-DE" sz="1600" dirty="0" smtClean="0">
                <a:solidFill>
                  <a:srgbClr val="00B0F0"/>
                </a:solidFill>
              </a:rPr>
              <a:t> Women“</a:t>
            </a:r>
          </a:p>
          <a:p>
            <a:endParaRPr lang="de-DE" sz="1600" dirty="0">
              <a:solidFill>
                <a:srgbClr val="00B0F0"/>
              </a:solidFill>
            </a:endParaRPr>
          </a:p>
          <a:p>
            <a:r>
              <a:rPr lang="de-DE" sz="1600" dirty="0" smtClean="0">
                <a:solidFill>
                  <a:srgbClr val="FFC000"/>
                </a:solidFill>
              </a:rPr>
              <a:t>Die meisten Länder haben Gesetze, die ein Mindestalter vorgeben, </a:t>
            </a:r>
            <a:r>
              <a:rPr lang="de-DE" sz="1600" dirty="0">
                <a:solidFill>
                  <a:srgbClr val="FFC000"/>
                </a:solidFill>
              </a:rPr>
              <a:t>m</a:t>
            </a:r>
            <a:r>
              <a:rPr lang="de-DE" sz="1600" dirty="0" smtClean="0">
                <a:solidFill>
                  <a:srgbClr val="FFC000"/>
                </a:solidFill>
              </a:rPr>
              <a:t>eistens 18 J. </a:t>
            </a:r>
          </a:p>
          <a:p>
            <a:endParaRPr lang="de-DE" dirty="0"/>
          </a:p>
        </p:txBody>
      </p:sp>
    </p:spTree>
    <p:extLst>
      <p:ext uri="{BB962C8B-B14F-4D97-AF65-F5344CB8AC3E}">
        <p14:creationId xmlns:p14="http://schemas.microsoft.com/office/powerpoint/2010/main" val="236884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310AB27C2DFD489841547AD5DA5CF6" ma:contentTypeVersion="20" ma:contentTypeDescription="Create a new document." ma:contentTypeScope="" ma:versionID="a99ceb5f8992ba5c07d9d470f78f9c68">
  <xsd:schema xmlns:xsd="http://www.w3.org/2001/XMLSchema" xmlns:xs="http://www.w3.org/2001/XMLSchema" xmlns:p="http://schemas.microsoft.com/office/2006/metadata/properties" xmlns:ns2="1648f2b9-7a6f-470c-ab6b-ef6897e5ddd7" xmlns:ns3="dfeb9015-71a4-494b-8681-bf0e88f79a28" targetNamespace="http://schemas.microsoft.com/office/2006/metadata/properties" ma:root="true" ma:fieldsID="f8301e19f1f8d2315c49910f7837ef26" ns2:_="" ns3:_="">
    <xsd:import namespace="1648f2b9-7a6f-470c-ab6b-ef6897e5ddd7"/>
    <xsd:import namespace="dfeb9015-71a4-494b-8681-bf0e88f79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8f2b9-7a6f-470c-ab6b-ef6897e5dd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eb9015-71a4-494b-8681-bf0e88f79a2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C40B7C-7CB6-4E1F-AC71-017B2808533E}">
  <ds:schemaRefs>
    <ds:schemaRef ds:uri="http://schemas.microsoft.com/sharepoint/v3/contenttype/forms"/>
  </ds:schemaRefs>
</ds:datastoreItem>
</file>

<file path=customXml/itemProps2.xml><?xml version="1.0" encoding="utf-8"?>
<ds:datastoreItem xmlns:ds="http://schemas.openxmlformats.org/officeDocument/2006/customXml" ds:itemID="{78554421-EA54-4CE2-8546-72D9F3B82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8f2b9-7a6f-470c-ab6b-ef6897e5ddd7"/>
    <ds:schemaRef ds:uri="dfeb9015-71a4-494b-8681-bf0e88f79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921CC7-540C-4225-B051-0A2F37DF2FD6}">
  <ds:schemaRefs>
    <ds:schemaRef ds:uri="http://purl.org/dc/elements/1.1/"/>
    <ds:schemaRef ds:uri="http://schemas.microsoft.com/office/2006/documentManagement/types"/>
    <ds:schemaRef ds:uri="1648f2b9-7a6f-470c-ab6b-ef6897e5ddd7"/>
    <ds:schemaRef ds:uri="http://schemas.microsoft.com/office/2006/metadata/properties"/>
    <ds:schemaRef ds:uri="http://schemas.microsoft.com/office/infopath/2007/PartnerControls"/>
    <ds:schemaRef ds:uri="dfeb9015-71a4-494b-8681-bf0e88f79a2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2789</Words>
  <Application>Microsoft Office PowerPoint</Application>
  <PresentationFormat>Bildschirmpräsentation (16:9)</PresentationFormat>
  <Paragraphs>280</Paragraphs>
  <Slides>34</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Calibri</vt:lpstr>
      <vt:lpstr>Hypatia Sans Pro</vt:lpstr>
      <vt:lpstr>Lato</vt:lpstr>
      <vt:lpstr>Lato Light</vt:lpstr>
      <vt:lpstr>Lato Semibold</vt:lpstr>
      <vt:lpstr>Office Theme</vt:lpstr>
      <vt:lpstr>Ending Child Marriage </vt:lpstr>
      <vt:lpstr>mutig, innovativ, unerschrocken, entschlossen</vt:lpstr>
      <vt:lpstr>PowerPoint-Präsentation</vt:lpstr>
      <vt:lpstr>PowerPoint-Präsentation</vt:lpstr>
      <vt:lpstr>PowerPoint-Präsentation</vt:lpstr>
      <vt:lpstr>PowerPoint-Präsentation</vt:lpstr>
      <vt:lpstr>PowerPoint-Präsentation</vt:lpstr>
      <vt:lpstr>PowerPoint-Präsentation</vt:lpstr>
      <vt:lpstr>Sogenannte Kinderehen verletzen…</vt:lpstr>
      <vt:lpstr>Kinderehen</vt:lpstr>
      <vt:lpstr>PowerPoint-Präsentation</vt:lpstr>
      <vt:lpstr>Dramatische gesellschaftliche Folgen:</vt:lpstr>
      <vt:lpstr>PowerPoint-Präsentation</vt:lpstr>
      <vt:lpstr>Verbundene Phänomene</vt:lpstr>
      <vt:lpstr>Eins (1) von fünf (5) Mädchen</vt:lpstr>
      <vt:lpstr>Gründe für Kinderehen</vt:lpstr>
      <vt:lpstr>Gesellschaftliche Realität</vt:lpstr>
      <vt:lpstr>Risiko, als Kind „verheiratet“ zu werden..</vt:lpstr>
      <vt:lpstr>ZISVAW Projekt 2018-2020: Schluss mit Kinderehen</vt:lpstr>
      <vt:lpstr>12 Länder im Focus -&gt; 12 Jahre-Horizont</vt:lpstr>
      <vt:lpstr>Beispiele</vt:lpstr>
      <vt:lpstr>Erforderlich: </vt:lpstr>
      <vt:lpstr>PowerPoint-Präsentation</vt:lpstr>
      <vt:lpstr>Erfolgsfaktoren</vt:lpstr>
      <vt:lpstr>Konzertierte Aktion unabdingbar</vt:lpstr>
      <vt:lpstr>PowerPoint-Präsentation</vt:lpstr>
      <vt:lpstr>ADVOCACY: Gemeinsam gegen Kinderehen</vt:lpstr>
      <vt:lpstr>PowerPoint-Präsentation</vt:lpstr>
      <vt:lpstr> Was kann jede Zontian tun?</vt:lpstr>
      <vt:lpstr>Was können Clubs tun?   ZSN Campaign 2019!</vt:lpstr>
      <vt:lpstr>Zonta Says NO-Campaign 2019: Beendigung der Kinderehe</vt:lpstr>
      <vt:lpstr>PowerPoint-Präsentation</vt:lpstr>
      <vt:lpstr>PowerPoint-Präsentation</vt:lpstr>
      <vt:lpstr>PowerPoint-Präsentation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Edrinn</dc:creator>
  <cp:lastModifiedBy>Anita</cp:lastModifiedBy>
  <cp:revision>293</cp:revision>
  <cp:lastPrinted>2019-09-13T17:07:30Z</cp:lastPrinted>
  <dcterms:created xsi:type="dcterms:W3CDTF">2018-01-12T21:14:27Z</dcterms:created>
  <dcterms:modified xsi:type="dcterms:W3CDTF">2019-10-27T12:41:13Z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0x010100DF310AB27C2DFD489841547AD5DA5CF6</vt:lpwstr>
  </property>
</Properties>
</file>