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3" r:id="rId2"/>
    <p:sldId id="264" r:id="rId3"/>
    <p:sldId id="265" r:id="rId4"/>
    <p:sldId id="301" r:id="rId5"/>
    <p:sldId id="300" r:id="rId6"/>
    <p:sldId id="299" r:id="rId7"/>
    <p:sldId id="290" r:id="rId8"/>
    <p:sldId id="296" r:id="rId9"/>
    <p:sldId id="273" r:id="rId10"/>
    <p:sldId id="291" r:id="rId11"/>
    <p:sldId id="274" r:id="rId12"/>
    <p:sldId id="297" r:id="rId13"/>
    <p:sldId id="275" r:id="rId14"/>
    <p:sldId id="294" r:id="rId15"/>
    <p:sldId id="288" r:id="rId16"/>
    <p:sldId id="295" r:id="rId17"/>
    <p:sldId id="292" r:id="rId18"/>
    <p:sldId id="278" r:id="rId19"/>
    <p:sldId id="279" r:id="rId20"/>
    <p:sldId id="280"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9345" autoAdjust="0"/>
  </p:normalViewPr>
  <p:slideViewPr>
    <p:cSldViewPr snapToGrid="0">
      <p:cViewPr>
        <p:scale>
          <a:sx n="95" d="100"/>
          <a:sy n="95" d="100"/>
        </p:scale>
        <p:origin x="-2100" y="-5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0" d="100"/>
          <a:sy n="70" d="100"/>
        </p:scale>
        <p:origin x="-127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B55C4-6881-4705-A540-FEDE940B6C8D}" type="datetimeFigureOut">
              <a:rPr lang="en-US" smtClean="0"/>
              <a:pPr/>
              <a:t>10/23/2014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794B7-DC7D-4D06-8534-524117E31881}" type="slidenum">
              <a:rPr lang="en-US" smtClean="0"/>
              <a:pPr/>
              <a:t>‹Nr.›</a:t>
            </a:fld>
            <a:endParaRPr lang="en-US" dirty="0"/>
          </a:p>
        </p:txBody>
      </p:sp>
    </p:spTree>
    <p:extLst>
      <p:ext uri="{BB962C8B-B14F-4D97-AF65-F5344CB8AC3E}">
        <p14:creationId xmlns:p14="http://schemas.microsoft.com/office/powerpoint/2010/main" xmlns="" val="190787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giving me the opportunity to speak to you today.  I’d like to  </a:t>
            </a:r>
            <a:r>
              <a:rPr lang="en-US" dirty="0" smtClean="0"/>
              <a:t>tell  </a:t>
            </a:r>
            <a:r>
              <a:rPr lang="en-US" dirty="0"/>
              <a:t>you about our foundation, its history and </a:t>
            </a:r>
            <a:r>
              <a:rPr lang="en-US" dirty="0" smtClean="0"/>
              <a:t>mission and our </a:t>
            </a:r>
            <a:r>
              <a:rPr lang="en-US" dirty="0"/>
              <a:t>goals for the current </a:t>
            </a:r>
            <a:r>
              <a:rPr lang="en-US" dirty="0" smtClean="0"/>
              <a:t>biennium.  But </a:t>
            </a:r>
            <a:r>
              <a:rPr lang="en-US" dirty="0"/>
              <a:t>mostly today I want to focus on Zonta’s accomplishments and how your contributions help Zonta change the lives of women and </a:t>
            </a:r>
            <a:r>
              <a:rPr lang="en-US" dirty="0" smtClean="0"/>
              <a:t>girls around </a:t>
            </a:r>
            <a:r>
              <a:rPr lang="en-US" dirty="0"/>
              <a:t>the world.</a:t>
            </a:r>
          </a:p>
        </p:txBody>
      </p:sp>
      <p:sp>
        <p:nvSpPr>
          <p:cNvPr id="4" name="Slide Number Placeholder 3"/>
          <p:cNvSpPr>
            <a:spLocks noGrp="1"/>
          </p:cNvSpPr>
          <p:nvPr>
            <p:ph type="sldNum" sz="quarter" idx="10"/>
          </p:nvPr>
        </p:nvSpPr>
        <p:spPr/>
        <p:txBody>
          <a:bodyPr/>
          <a:lstStyle/>
          <a:p>
            <a:fld id="{260794B7-DC7D-4D06-8534-524117E31881}" type="slidenum">
              <a:rPr lang="en-US" smtClean="0"/>
              <a:pPr/>
              <a:t>1</a:t>
            </a:fld>
            <a:endParaRPr lang="en-US" dirty="0"/>
          </a:p>
        </p:txBody>
      </p:sp>
    </p:spTree>
    <p:extLst>
      <p:ext uri="{BB962C8B-B14F-4D97-AF65-F5344CB8AC3E}">
        <p14:creationId xmlns:p14="http://schemas.microsoft.com/office/powerpoint/2010/main" xmlns="" val="381606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stop centers </a:t>
            </a:r>
            <a:r>
              <a:rPr lang="en-US" dirty="0" smtClean="0"/>
              <a:t> are also a component of this program.  These centers help  </a:t>
            </a:r>
            <a:r>
              <a:rPr lang="en-US" dirty="0"/>
              <a:t>prevent and respond to  victims of domestic and gender-based </a:t>
            </a:r>
            <a:r>
              <a:rPr lang="en-US" dirty="0" smtClean="0"/>
              <a:t>violence. The centers provide the medical, mental health, protection and legal needs of violence survivors throughout the investigation and prosecution of the violent crime.   The centers encourage systematic collaboration among those government, legal and  community service providers who work with the victim. </a:t>
            </a:r>
            <a:endParaRPr lang="en-US" dirty="0"/>
          </a:p>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10</a:t>
            </a:fld>
            <a:endParaRPr lang="en-US" dirty="0"/>
          </a:p>
        </p:txBody>
      </p:sp>
    </p:spTree>
    <p:extLst>
      <p:ext uri="{BB962C8B-B14F-4D97-AF65-F5344CB8AC3E}">
        <p14:creationId xmlns:p14="http://schemas.microsoft.com/office/powerpoint/2010/main" xmlns="" val="244137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11</a:t>
            </a:fld>
            <a:endParaRPr lang="en-US" dirty="0"/>
          </a:p>
        </p:txBody>
      </p:sp>
    </p:spTree>
    <p:extLst>
      <p:ext uri="{BB962C8B-B14F-4D97-AF65-F5344CB8AC3E}">
        <p14:creationId xmlns:p14="http://schemas.microsoft.com/office/powerpoint/2010/main" xmlns="" val="336405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expected that 30,000 adolescents and 45,000 parents will actively engage in preventing and responding to school related gender based violence.</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12</a:t>
            </a:fld>
            <a:endParaRPr lang="en-US" dirty="0"/>
          </a:p>
        </p:txBody>
      </p:sp>
    </p:spTree>
    <p:extLst>
      <p:ext uri="{BB962C8B-B14F-4D97-AF65-F5344CB8AC3E}">
        <p14:creationId xmlns:p14="http://schemas.microsoft.com/office/powerpoint/2010/main" xmlns="" val="1690552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13</a:t>
            </a:fld>
            <a:endParaRPr lang="en-US" dirty="0"/>
          </a:p>
        </p:txBody>
      </p:sp>
    </p:spTree>
    <p:extLst>
      <p:ext uri="{BB962C8B-B14F-4D97-AF65-F5344CB8AC3E}">
        <p14:creationId xmlns:p14="http://schemas.microsoft.com/office/powerpoint/2010/main" xmlns="" val="182854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is the key to prevention.   Adolescent girls will receive literacy and financial literacy training and age appropriate life skills education.  Girls will also be assisted in enrolling in school and have access to mentors and women leaders.</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14</a:t>
            </a:fld>
            <a:endParaRPr lang="en-US" dirty="0"/>
          </a:p>
        </p:txBody>
      </p:sp>
    </p:spTree>
    <p:extLst>
      <p:ext uri="{BB962C8B-B14F-4D97-AF65-F5344CB8AC3E}">
        <p14:creationId xmlns:p14="http://schemas.microsoft.com/office/powerpoint/2010/main" xmlns="" val="58800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non-formal education curriculum for the World Association of Girl Guides and the Girl Scouts aimed at ending violence against women and  girls.  Members of the girl guide/girl scout movement can earn a badge by completing six sessions from a set of age appropriate activities.</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15</a:t>
            </a:fld>
            <a:endParaRPr lang="en-US" dirty="0"/>
          </a:p>
        </p:txBody>
      </p:sp>
    </p:spTree>
    <p:extLst>
      <p:ext uri="{BB962C8B-B14F-4D97-AF65-F5344CB8AC3E}">
        <p14:creationId xmlns:p14="http://schemas.microsoft.com/office/powerpoint/2010/main" xmlns="" val="3867675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2014-1016 biennium, twelve countries will roll out the curriculum through </a:t>
            </a:r>
            <a:r>
              <a:rPr lang="en-US" dirty="0"/>
              <a:t>the girl guide/girl scout </a:t>
            </a:r>
            <a:r>
              <a:rPr lang="en-US" dirty="0" smtClean="0"/>
              <a:t>movement.  It is estimated that 800,000 young people will be involved in the program by 2016.</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16</a:t>
            </a:fld>
            <a:endParaRPr lang="en-US" dirty="0"/>
          </a:p>
        </p:txBody>
      </p:sp>
    </p:spTree>
    <p:extLst>
      <p:ext uri="{BB962C8B-B14F-4D97-AF65-F5344CB8AC3E}">
        <p14:creationId xmlns:p14="http://schemas.microsoft.com/office/powerpoint/2010/main" xmlns="" val="267511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program's inception, Zonta has awarded 1,438 Amelia Earhart Fellowships, totaling more than US$8.6 million, to women from 70 countries.</a:t>
            </a:r>
          </a:p>
        </p:txBody>
      </p:sp>
      <p:sp>
        <p:nvSpPr>
          <p:cNvPr id="4" name="Slide Number Placeholder 3"/>
          <p:cNvSpPr>
            <a:spLocks noGrp="1"/>
          </p:cNvSpPr>
          <p:nvPr>
            <p:ph type="sldNum" sz="quarter" idx="10"/>
          </p:nvPr>
        </p:nvSpPr>
        <p:spPr/>
        <p:txBody>
          <a:bodyPr/>
          <a:lstStyle/>
          <a:p>
            <a:fld id="{260794B7-DC7D-4D06-8534-524117E31881}" type="slidenum">
              <a:rPr lang="en-US" smtClean="0"/>
              <a:pPr/>
              <a:t>17</a:t>
            </a:fld>
            <a:endParaRPr lang="en-US" dirty="0"/>
          </a:p>
        </p:txBody>
      </p:sp>
    </p:spTree>
    <p:extLst>
      <p:ext uri="{BB962C8B-B14F-4D97-AF65-F5344CB8AC3E}">
        <p14:creationId xmlns:p14="http://schemas.microsoft.com/office/powerpoint/2010/main" xmlns="" val="105106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1998 </a:t>
            </a:r>
            <a:r>
              <a:rPr lang="en-US" dirty="0" smtClean="0"/>
              <a:t> </a:t>
            </a:r>
            <a:r>
              <a:rPr lang="en-US" dirty="0"/>
              <a:t>Zonta has awarded 357 scholarships </a:t>
            </a:r>
            <a:r>
              <a:rPr lang="en-US" dirty="0" smtClean="0"/>
              <a:t> totaling almost  US$700,000 to </a:t>
            </a:r>
            <a:r>
              <a:rPr lang="en-US" dirty="0"/>
              <a:t>women from 47 countries</a:t>
            </a:r>
            <a:r>
              <a:rPr lang="en-US" dirty="0" smtClean="0"/>
              <a:t>.</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18</a:t>
            </a:fld>
            <a:endParaRPr lang="en-US" dirty="0"/>
          </a:p>
        </p:txBody>
      </p:sp>
    </p:spTree>
    <p:extLst>
      <p:ext uri="{BB962C8B-B14F-4D97-AF65-F5344CB8AC3E}">
        <p14:creationId xmlns:p14="http://schemas.microsoft.com/office/powerpoint/2010/main" xmlns="" val="3889500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486400" cy="4114800"/>
          </a:xfrm>
        </p:spPr>
        <p:txBody>
          <a:bodyPr/>
          <a:lstStyle/>
          <a:p>
            <a:r>
              <a:rPr lang="en-US" dirty="0"/>
              <a:t>Since the program's inception, Zonta has given 721 awards (includes international awards) totaling US$621,750 to 629 young women from 51 countries</a:t>
            </a:r>
            <a:r>
              <a:rPr lang="en-US" dirty="0" smtClean="0"/>
              <a:t>.</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19</a:t>
            </a:fld>
            <a:endParaRPr lang="en-US" dirty="0"/>
          </a:p>
        </p:txBody>
      </p:sp>
    </p:spTree>
    <p:extLst>
      <p:ext uri="{BB962C8B-B14F-4D97-AF65-F5344CB8AC3E}">
        <p14:creationId xmlns:p14="http://schemas.microsoft.com/office/powerpoint/2010/main" xmlns="" val="26193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are  familiar with our foundation’s mission, but just to reiterate  …….. The Zonta International Foundation supports the approved charitable and educational programs of Zonta International.</a:t>
            </a:r>
          </a:p>
          <a:p>
            <a:endParaRPr lang="en-US" dirty="0"/>
          </a:p>
          <a:p>
            <a:r>
              <a:rPr lang="en-US" dirty="0"/>
              <a:t>The Foundation was established in 1984 and incorporated in 1985.  The Foundation is governed by the officers and </a:t>
            </a:r>
            <a:r>
              <a:rPr lang="en-US" dirty="0" smtClean="0"/>
              <a:t>directors </a:t>
            </a:r>
            <a:r>
              <a:rPr lang="en-US" dirty="0"/>
              <a:t>that  Zonta  members elect at the international convention. </a:t>
            </a:r>
          </a:p>
        </p:txBody>
      </p:sp>
      <p:sp>
        <p:nvSpPr>
          <p:cNvPr id="4" name="Slide Number Placeholder 3"/>
          <p:cNvSpPr>
            <a:spLocks noGrp="1"/>
          </p:cNvSpPr>
          <p:nvPr>
            <p:ph type="sldNum" sz="quarter" idx="10"/>
          </p:nvPr>
        </p:nvSpPr>
        <p:spPr/>
        <p:txBody>
          <a:bodyPr/>
          <a:lstStyle/>
          <a:p>
            <a:fld id="{260794B7-DC7D-4D06-8534-524117E31881}" type="slidenum">
              <a:rPr lang="en-US" smtClean="0"/>
              <a:pPr/>
              <a:t>2</a:t>
            </a:fld>
            <a:endParaRPr lang="en-US" dirty="0"/>
          </a:p>
        </p:txBody>
      </p:sp>
    </p:spTree>
    <p:extLst>
      <p:ext uri="{BB962C8B-B14F-4D97-AF65-F5344CB8AC3E}">
        <p14:creationId xmlns:p14="http://schemas.microsoft.com/office/powerpoint/2010/main" xmlns="" val="871290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make your donation to any of the funds listed above, or you can donate to the Rose Fund which Zonta uses to  support projects that may not be fully funded by donations.  The Rose Fund also supports new program deveopment.</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20</a:t>
            </a:fld>
            <a:endParaRPr lang="en-US" dirty="0"/>
          </a:p>
        </p:txBody>
      </p:sp>
    </p:spTree>
    <p:extLst>
      <p:ext uri="{BB962C8B-B14F-4D97-AF65-F5344CB8AC3E}">
        <p14:creationId xmlns:p14="http://schemas.microsoft.com/office/powerpoint/2010/main" xmlns="" val="2762992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 are many different ways for you to make contributions to the Zonta International Foundation</a:t>
            </a:r>
            <a:r>
              <a:rPr lang="en-US" dirty="0" smtClean="0"/>
              <a:t>.  For more information on how to make donations or the different types of donations please visit the Zonta International Foundation pages on the ZI website.</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21</a:t>
            </a:fld>
            <a:endParaRPr lang="en-US" dirty="0"/>
          </a:p>
        </p:txBody>
      </p:sp>
    </p:spTree>
    <p:extLst>
      <p:ext uri="{BB962C8B-B14F-4D97-AF65-F5344CB8AC3E}">
        <p14:creationId xmlns:p14="http://schemas.microsoft.com/office/powerpoint/2010/main" xmlns="" val="1049764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all you do for Zonta and the Zonta International Foundation.  Hopefully today’s presentation has helped you understand how your contributions help Zonta change the lives of women and children around the world.</a:t>
            </a:r>
          </a:p>
        </p:txBody>
      </p:sp>
      <p:sp>
        <p:nvSpPr>
          <p:cNvPr id="4" name="Slide Number Placeholder 3"/>
          <p:cNvSpPr>
            <a:spLocks noGrp="1"/>
          </p:cNvSpPr>
          <p:nvPr>
            <p:ph type="sldNum" sz="quarter" idx="10"/>
          </p:nvPr>
        </p:nvSpPr>
        <p:spPr/>
        <p:txBody>
          <a:bodyPr/>
          <a:lstStyle/>
          <a:p>
            <a:fld id="{260794B7-DC7D-4D06-8534-524117E31881}" type="slidenum">
              <a:rPr lang="en-US" smtClean="0"/>
              <a:pPr/>
              <a:t>22</a:t>
            </a:fld>
            <a:endParaRPr lang="en-US" dirty="0"/>
          </a:p>
        </p:txBody>
      </p:sp>
    </p:spTree>
    <p:extLst>
      <p:ext uri="{BB962C8B-B14F-4D97-AF65-F5344CB8AC3E}">
        <p14:creationId xmlns:p14="http://schemas.microsoft.com/office/powerpoint/2010/main" xmlns="" val="201319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Foundation’s revenues come from </a:t>
            </a:r>
            <a:r>
              <a:rPr lang="en-US" dirty="0" smtClean="0"/>
              <a:t>donations from Zonta </a:t>
            </a:r>
            <a:r>
              <a:rPr lang="en-US" dirty="0"/>
              <a:t>Clubs,  Zontians, and  friends of Zonta</a:t>
            </a:r>
            <a:r>
              <a:rPr lang="en-US" dirty="0" smtClean="0"/>
              <a:t>.  </a:t>
            </a:r>
          </a:p>
          <a:p>
            <a:endParaRPr lang="en-US" dirty="0"/>
          </a:p>
          <a:p>
            <a:r>
              <a:rPr lang="en-US" dirty="0"/>
              <a:t>Because   dues from Zonta International support the operating costs of the foundation, all of the contributions made to the foundation can go directly into program support</a:t>
            </a:r>
            <a:r>
              <a:rPr lang="en-US" dirty="0" smtClean="0"/>
              <a:t>.</a:t>
            </a:r>
          </a:p>
          <a:p>
            <a:endParaRPr lang="en-US" dirty="0"/>
          </a:p>
          <a:p>
            <a:r>
              <a:rPr lang="en-US" dirty="0" smtClean="0"/>
              <a:t>Just a reminder,  </a:t>
            </a:r>
            <a:r>
              <a:rPr lang="en-US" dirty="0"/>
              <a:t>dues are not donations.</a:t>
            </a:r>
          </a:p>
        </p:txBody>
      </p:sp>
      <p:sp>
        <p:nvSpPr>
          <p:cNvPr id="4" name="Slide Number Placeholder 3"/>
          <p:cNvSpPr>
            <a:spLocks noGrp="1"/>
          </p:cNvSpPr>
          <p:nvPr>
            <p:ph type="sldNum" sz="quarter" idx="10"/>
          </p:nvPr>
        </p:nvSpPr>
        <p:spPr/>
        <p:txBody>
          <a:bodyPr/>
          <a:lstStyle/>
          <a:p>
            <a:fld id="{260794B7-DC7D-4D06-8534-524117E31881}" type="slidenum">
              <a:rPr lang="en-US" smtClean="0"/>
              <a:pPr/>
              <a:t>3</a:t>
            </a:fld>
            <a:endParaRPr lang="en-US" dirty="0"/>
          </a:p>
        </p:txBody>
      </p:sp>
    </p:spTree>
    <p:extLst>
      <p:ext uri="{BB962C8B-B14F-4D97-AF65-F5344CB8AC3E}">
        <p14:creationId xmlns:p14="http://schemas.microsoft.com/office/powerpoint/2010/main" xmlns="" val="347420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current biennium our fundraising goal is US$ </a:t>
            </a:r>
            <a:r>
              <a:rPr lang="en-US" dirty="0" smtClean="0"/>
              <a:t>5,306,000</a:t>
            </a:r>
            <a:r>
              <a:rPr lang="en-US" dirty="0"/>
              <a:t>.  These funds will be allocated to support projects during  the </a:t>
            </a:r>
            <a:r>
              <a:rPr lang="en-US" dirty="0" smtClean="0"/>
              <a:t>2016-2018  </a:t>
            </a:r>
            <a:r>
              <a:rPr lang="en-US" dirty="0"/>
              <a:t>biennium. </a:t>
            </a:r>
            <a:endParaRPr lang="en-US" dirty="0" smtClean="0"/>
          </a:p>
          <a:p>
            <a:endParaRPr lang="en-US" dirty="0"/>
          </a:p>
          <a:p>
            <a:r>
              <a:rPr lang="en-US" dirty="0" smtClean="0"/>
              <a:t>The 2014-2016 fundraising goal is $200,000 more than the US$ 5,101,000 that was raised during the 2012-2014 biennium, so we have some work to do!</a:t>
            </a:r>
            <a:endParaRPr lang="en-US" dirty="0"/>
          </a:p>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4</a:t>
            </a:fld>
            <a:endParaRPr lang="en-US" dirty="0"/>
          </a:p>
        </p:txBody>
      </p:sp>
    </p:spTree>
    <p:extLst>
      <p:ext uri="{BB962C8B-B14F-4D97-AF65-F5344CB8AC3E}">
        <p14:creationId xmlns:p14="http://schemas.microsoft.com/office/powerpoint/2010/main" xmlns="" val="12965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Gender-based discrimination and </a:t>
            </a:r>
            <a:r>
              <a:rPr lang="en-US" dirty="0"/>
              <a:t>violence against women are often rooted in misinterpretations of history, </a:t>
            </a:r>
            <a:r>
              <a:rPr lang="en-US" dirty="0" smtClean="0"/>
              <a:t>inadequate laws</a:t>
            </a:r>
            <a:r>
              <a:rPr lang="en-US" dirty="0"/>
              <a:t>, culture and religion, but they can also be based on social structures </a:t>
            </a:r>
            <a:r>
              <a:rPr lang="en-US" dirty="0" smtClean="0"/>
              <a:t>and traditional </a:t>
            </a:r>
            <a:r>
              <a:rPr lang="en-US" dirty="0"/>
              <a:t>ideas of feminine and masculine identities. S</a:t>
            </a:r>
            <a:r>
              <a:rPr lang="en-US" dirty="0" smtClean="0"/>
              <a:t>ustainable change can </a:t>
            </a:r>
            <a:r>
              <a:rPr lang="en-US" dirty="0"/>
              <a:t>be achieved through awareness and prevention of root causes via education.</a:t>
            </a:r>
          </a:p>
          <a:p>
            <a:endParaRPr lang="en-US" dirty="0"/>
          </a:p>
        </p:txBody>
      </p:sp>
      <p:sp>
        <p:nvSpPr>
          <p:cNvPr id="4" name="Slide Number Placeholder 3"/>
          <p:cNvSpPr>
            <a:spLocks noGrp="1"/>
          </p:cNvSpPr>
          <p:nvPr>
            <p:ph type="sldNum" sz="quarter" idx="10"/>
          </p:nvPr>
        </p:nvSpPr>
        <p:spPr/>
        <p:txBody>
          <a:bodyPr/>
          <a:lstStyle/>
          <a:p>
            <a:fld id="{3470893F-6880-4D56-B488-3D40317E58E9}" type="slidenum">
              <a:rPr lang="da-DK" smtClean="0"/>
              <a:pPr/>
              <a:t>5</a:t>
            </a:fld>
            <a:endParaRPr lang="da-DK"/>
          </a:p>
        </p:txBody>
      </p:sp>
    </p:spTree>
    <p:extLst>
      <p:ext uri="{BB962C8B-B14F-4D97-AF65-F5344CB8AC3E}">
        <p14:creationId xmlns:p14="http://schemas.microsoft.com/office/powerpoint/2010/main" xmlns="" val="210492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2014 Convention, Zontians made </a:t>
            </a:r>
            <a:r>
              <a:rPr lang="en-US" dirty="0" smtClean="0"/>
              <a:t>the </a:t>
            </a:r>
            <a:r>
              <a:rPr lang="en-US" dirty="0"/>
              <a:t>decision </a:t>
            </a:r>
            <a:r>
              <a:rPr lang="en-US" dirty="0" smtClean="0"/>
              <a:t> that </a:t>
            </a:r>
            <a:r>
              <a:rPr lang="en-US" dirty="0"/>
              <a:t>sustainable change</a:t>
            </a:r>
          </a:p>
          <a:p>
            <a:r>
              <a:rPr lang="en-US" dirty="0"/>
              <a:t>can be achieved through awareness and prevention of root causes via education.</a:t>
            </a:r>
          </a:p>
          <a:p>
            <a:endParaRPr lang="en-US" dirty="0" smtClean="0"/>
          </a:p>
          <a:p>
            <a:r>
              <a:rPr lang="en-US" dirty="0" smtClean="0"/>
              <a:t>During </a:t>
            </a:r>
            <a:r>
              <a:rPr lang="en-US" dirty="0"/>
              <a:t>the 2014-2016 Biennium, and with Conviction, Commitment and</a:t>
            </a:r>
          </a:p>
          <a:p>
            <a:r>
              <a:rPr lang="en-US" dirty="0"/>
              <a:t>Courage, we will:</a:t>
            </a:r>
          </a:p>
          <a:p>
            <a:r>
              <a:rPr lang="en-US" dirty="0"/>
              <a:t>• Empower women and help them to reach their full potential through effective</a:t>
            </a:r>
          </a:p>
          <a:p>
            <a:r>
              <a:rPr lang="en-US" dirty="0"/>
              <a:t>mission-focused performance, lasting impact of programs and projects, and</a:t>
            </a:r>
          </a:p>
          <a:p>
            <a:r>
              <a:rPr lang="en-US" dirty="0"/>
              <a:t>membership growth.</a:t>
            </a:r>
          </a:p>
          <a:p>
            <a:r>
              <a:rPr lang="en-US" dirty="0"/>
              <a:t>• Strengthen our leading role in women’s issues through active participation in</a:t>
            </a:r>
          </a:p>
          <a:p>
            <a:r>
              <a:rPr lang="en-US" dirty="0"/>
              <a:t>the Beijing 20 process, launched in May 2014 as a defining framework for</a:t>
            </a:r>
          </a:p>
          <a:p>
            <a:r>
              <a:rPr lang="en-US" dirty="0"/>
              <a:t>change, and in the UN Post-2015 Agenda which represents the intensification</a:t>
            </a:r>
          </a:p>
          <a:p>
            <a:r>
              <a:rPr lang="en-US" dirty="0"/>
              <a:t>of the efforts of the global community to accomplish the eight Millennium</a:t>
            </a:r>
          </a:p>
          <a:p>
            <a:r>
              <a:rPr lang="en-US" dirty="0"/>
              <a:t>Development Goals.</a:t>
            </a:r>
          </a:p>
          <a:p>
            <a:r>
              <a:rPr lang="en-US" dirty="0"/>
              <a:t>• Address root causes and focus on prevention through education to change</a:t>
            </a:r>
          </a:p>
          <a:p>
            <a:r>
              <a:rPr lang="en-US" dirty="0"/>
              <a:t>attitudes in men and women.</a:t>
            </a:r>
          </a:p>
          <a:p>
            <a:endParaRPr lang="en-US" dirty="0"/>
          </a:p>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6</a:t>
            </a:fld>
            <a:endParaRPr lang="en-US" dirty="0"/>
          </a:p>
        </p:txBody>
      </p:sp>
    </p:spTree>
    <p:extLst>
      <p:ext uri="{BB962C8B-B14F-4D97-AF65-F5344CB8AC3E}">
        <p14:creationId xmlns:p14="http://schemas.microsoft.com/office/powerpoint/2010/main" xmlns="" val="55633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cost of  one fistula surgery and post-operative care  is only US$675.  The cost of social rehabilitation for a fistula survivor is US$1,300.</a:t>
            </a:r>
          </a:p>
        </p:txBody>
      </p:sp>
      <p:sp>
        <p:nvSpPr>
          <p:cNvPr id="4" name="Slide Number Placeholder 3"/>
          <p:cNvSpPr>
            <a:spLocks noGrp="1"/>
          </p:cNvSpPr>
          <p:nvPr>
            <p:ph type="sldNum" sz="quarter" idx="10"/>
          </p:nvPr>
        </p:nvSpPr>
        <p:spPr/>
        <p:txBody>
          <a:bodyPr/>
          <a:lstStyle/>
          <a:p>
            <a:fld id="{260794B7-DC7D-4D06-8534-524117E31881}" type="slidenum">
              <a:rPr lang="en-US" smtClean="0"/>
              <a:pPr/>
              <a:t>7</a:t>
            </a:fld>
            <a:endParaRPr lang="en-US" dirty="0"/>
          </a:p>
        </p:txBody>
      </p:sp>
    </p:spTree>
    <p:extLst>
      <p:ext uri="{BB962C8B-B14F-4D97-AF65-F5344CB8AC3E}">
        <p14:creationId xmlns:p14="http://schemas.microsoft.com/office/powerpoint/2010/main" xmlns="" val="112812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increased knowledge and awareness of obstetric fistula created by this program will contribute to a 25% reduction in the incidence of obstetric fistula in the targeted communities.</a:t>
            </a:r>
          </a:p>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8</a:t>
            </a:fld>
            <a:endParaRPr lang="en-US" dirty="0"/>
          </a:p>
        </p:txBody>
      </p:sp>
    </p:spTree>
    <p:extLst>
      <p:ext uri="{BB962C8B-B14F-4D97-AF65-F5344CB8AC3E}">
        <p14:creationId xmlns:p14="http://schemas.microsoft.com/office/powerpoint/2010/main" xmlns="" val="36553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Rwanda’s  goal was  to reduce HIV transmission from HIV infected mothers to their children by 2percent by 2015.  Currently Rwanda has  a1.36 percent  transmission rate among infants of 6 weeks of age. With Zonta’s support , Rwanda is on the right path to a generation born free of HIV .</a:t>
            </a:r>
          </a:p>
        </p:txBody>
      </p:sp>
      <p:sp>
        <p:nvSpPr>
          <p:cNvPr id="4" name="Slide Number Placeholder 3"/>
          <p:cNvSpPr>
            <a:spLocks noGrp="1"/>
          </p:cNvSpPr>
          <p:nvPr>
            <p:ph type="sldNum" sz="quarter" idx="10"/>
          </p:nvPr>
        </p:nvSpPr>
        <p:spPr/>
        <p:txBody>
          <a:bodyPr/>
          <a:lstStyle/>
          <a:p>
            <a:fld id="{260794B7-DC7D-4D06-8534-524117E31881}" type="slidenum">
              <a:rPr lang="en-US" smtClean="0"/>
              <a:pPr/>
              <a:t>9</a:t>
            </a:fld>
            <a:endParaRPr lang="en-US" dirty="0"/>
          </a:p>
        </p:txBody>
      </p:sp>
    </p:spTree>
    <p:extLst>
      <p:ext uri="{BB962C8B-B14F-4D97-AF65-F5344CB8AC3E}">
        <p14:creationId xmlns:p14="http://schemas.microsoft.com/office/powerpoint/2010/main" xmlns="" val="304971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DE4D4FC-C1B1-4AC8-BB82-EA6DAB2A4A27}" type="slidenum">
              <a:rPr lang="en-US" smtClean="0"/>
              <a:pPr/>
              <a:t>‹Nr.›</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2F3D91C-CC45-4B24-9A65-981CD4D44A81}" type="datetimeFigureOut">
              <a:rPr lang="en-US" smtClean="0"/>
              <a:pPr/>
              <a:t>10/23/2014</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4">
                <a:shade val="45000"/>
                <a:satMod val="135000"/>
              </a:schemeClr>
              <a:prstClr val="white"/>
            </a:duotone>
            <a:extLst>
              <a:ext uri="{BEBA8EAE-BF5A-486C-A8C5-ECC9F3942E4B}">
                <a14:imgProps xmlns:a14="http://schemas.microsoft.com/office/drawing/2010/main" xmlns="">
                  <a14:imgLayer r:embed="rId14">
                    <a14:imgEffect>
                      <a14:artisticTexturizer scaling="13"/>
                    </a14:imgEffect>
                    <a14:imgEffect>
                      <a14:colorTemperature colorTemp="4250"/>
                    </a14:imgEffect>
                    <a14:imgEffect>
                      <a14:saturation sat="3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F3D91C-CC45-4B24-9A65-981CD4D44A81}" type="datetimeFigureOut">
              <a:rPr lang="en-US" smtClean="0"/>
              <a:pPr/>
              <a:t>10/23/2014</a:t>
            </a:fld>
            <a:endParaRPr lang="en-US" dirty="0"/>
          </a:p>
        </p:txBody>
      </p:sp>
      <p:pic>
        <p:nvPicPr>
          <p:cNvPr id="15" name="Picture 14"/>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8501476" y="5486400"/>
            <a:ext cx="618861" cy="80033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5.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27" name="Picture 3" descr="C:\Users\ARomano.000\Desktop\ne3w3Rkl-fdvlIEQKv5f-LzIv3-ZA5KAVxazA_0oAsE,Lts2U2JZtdjN2KzPbdhFwhGHMAuVadH_WG9RJ-Pfijw,VbigjQKq-UEZV0eXJ7-pvR7aKqmg98PeRAc4j_vEymw.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160" b="5184"/>
          <a:stretch/>
        </p:blipFill>
        <p:spPr bwMode="auto">
          <a:xfrm>
            <a:off x="0" y="1235149"/>
            <a:ext cx="9144000" cy="5624623"/>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xmlns="" val="0"/>
              </a:ext>
            </a:extLst>
          </a:blip>
          <a:srcRect b="6225"/>
          <a:stretch/>
        </p:blipFill>
        <p:spPr>
          <a:xfrm>
            <a:off x="228596" y="63000"/>
            <a:ext cx="835115" cy="101276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56485" y="63000"/>
            <a:ext cx="835115" cy="1080000"/>
          </a:xfrm>
          <a:prstGeom prst="rect">
            <a:avLst/>
          </a:prstGeom>
        </p:spPr>
      </p:pic>
      <p:sp>
        <p:nvSpPr>
          <p:cNvPr id="12" name="Rectangle 11"/>
          <p:cNvSpPr/>
          <p:nvPr/>
        </p:nvSpPr>
        <p:spPr>
          <a:xfrm>
            <a:off x="1190845" y="57589"/>
            <a:ext cx="6847368" cy="1138773"/>
          </a:xfrm>
          <a:prstGeom prst="rect">
            <a:avLst/>
          </a:prstGeom>
          <a:solidFill>
            <a:schemeClr val="tx1">
              <a:lumMod val="90000"/>
              <a:lumOff val="10000"/>
              <a:alpha val="75000"/>
            </a:schemeClr>
          </a:solidFill>
        </p:spPr>
        <p:txBody>
          <a:bodyPr wrap="square">
            <a:spAutoFit/>
          </a:bodyPr>
          <a:lstStyle/>
          <a:p>
            <a:pPr marL="114300" indent="0" algn="ctr" fontAlgn="auto">
              <a:spcBef>
                <a:spcPts val="0"/>
              </a:spcBef>
              <a:spcAft>
                <a:spcPts val="0"/>
              </a:spcAft>
              <a:buNone/>
              <a:defRPr/>
            </a:pPr>
            <a:r>
              <a:rPr lang="en-US" sz="3400" dirty="0" smtClean="0">
                <a:solidFill>
                  <a:schemeClr val="accent4">
                    <a:lumMod val="20000"/>
                    <a:lumOff val="80000"/>
                  </a:schemeClr>
                </a:solidFill>
              </a:rPr>
              <a:t>Zonta International Foundation</a:t>
            </a:r>
          </a:p>
          <a:p>
            <a:pPr marL="114300" indent="0" algn="ctr" fontAlgn="auto">
              <a:spcBef>
                <a:spcPts val="0"/>
              </a:spcBef>
              <a:spcAft>
                <a:spcPts val="0"/>
              </a:spcAft>
              <a:buNone/>
              <a:defRPr/>
            </a:pPr>
            <a:r>
              <a:rPr lang="en-US" sz="3400" dirty="0" smtClean="0">
                <a:solidFill>
                  <a:schemeClr val="accent4">
                    <a:lumMod val="20000"/>
                    <a:lumOff val="80000"/>
                  </a:schemeClr>
                </a:solidFill>
              </a:rPr>
              <a:t>Verändere ein Leben – HEUTE !</a:t>
            </a:r>
          </a:p>
        </p:txBody>
      </p:sp>
    </p:spTree>
    <p:extLst>
      <p:ext uri="{BB962C8B-B14F-4D97-AF65-F5344CB8AC3E}">
        <p14:creationId xmlns:p14="http://schemas.microsoft.com/office/powerpoint/2010/main" xmlns="" val="2896388060"/>
      </p:ext>
    </p:extLst>
  </p:cSld>
  <p:clrMapOvr>
    <a:masterClrMapping/>
  </p:clrMapOvr>
  <p:transition spd="slow" advClick="0"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Romano.000\Desktop\TS6jqnG3LMqyHHoa867mpjqfL9ZX464S7bz1nCmw0O8,Vpx2itmMBagBXJa3tZATHg1hczTE-GSFobyc2vTjbVo,0zYDuesDgtRdnyVtZAeijnYXutaARFzAZNT3ruJaJ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78887" y="4354960"/>
            <a:ext cx="3281499" cy="2182196"/>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half" idx="1"/>
          </p:nvPr>
        </p:nvSpPr>
        <p:spPr>
          <a:xfrm>
            <a:off x="200650" y="740515"/>
            <a:ext cx="7669756" cy="3496092"/>
          </a:xfrm>
        </p:spPr>
        <p:txBody>
          <a:bodyPr>
            <a:noAutofit/>
          </a:bodyPr>
          <a:lstStyle/>
          <a:p>
            <a:r>
              <a:rPr lang="da-DK" sz="2200" dirty="0" smtClean="0">
                <a:solidFill>
                  <a:schemeClr val="bg1"/>
                </a:solidFill>
              </a:rPr>
              <a:t>Mitarbeiter im Gesundheitswesen über die Übertragungen von Mutter auf Kind aufklären und schulen.</a:t>
            </a:r>
            <a:endParaRPr lang="da-DK" sz="1800" dirty="0" smtClean="0">
              <a:solidFill>
                <a:schemeClr val="bg1"/>
              </a:solidFill>
            </a:endParaRPr>
          </a:p>
          <a:p>
            <a:r>
              <a:rPr lang="da-DK" sz="2200" dirty="0" smtClean="0">
                <a:solidFill>
                  <a:schemeClr val="bg1"/>
                </a:solidFill>
              </a:rPr>
              <a:t>Nachuntersuchungen für Behandelte koordinieren; Jugendliche über die HIV-Prävention informieren.</a:t>
            </a:r>
            <a:endParaRPr lang="en-US" sz="2200" dirty="0">
              <a:solidFill>
                <a:schemeClr val="bg1"/>
              </a:solidFill>
            </a:endParaRPr>
          </a:p>
          <a:p>
            <a:r>
              <a:rPr lang="en-US" sz="2200" dirty="0" smtClean="0">
                <a:solidFill>
                  <a:schemeClr val="bg1"/>
                </a:solidFill>
              </a:rPr>
              <a:t>HIV-relevante Leistungen für Jugendliche anbieten und entsprechende Mittel zur Verfügung stellen.</a:t>
            </a:r>
          </a:p>
          <a:p>
            <a:r>
              <a:rPr lang="en-US" sz="2200" dirty="0" smtClean="0">
                <a:solidFill>
                  <a:schemeClr val="bg1"/>
                </a:solidFill>
              </a:rPr>
              <a:t>Selbstbehauptungskurse für Frauen und Mädchen, damit diese ihr Recht auf Sicherheit und Würde schützen und einfordern können.</a:t>
            </a:r>
            <a:endParaRPr lang="da-DK" sz="2200" dirty="0" smtClean="0">
              <a:solidFill>
                <a:schemeClr val="bg1"/>
              </a:solidFill>
            </a:endParaRPr>
          </a:p>
        </p:txBody>
      </p:sp>
      <p:sp>
        <p:nvSpPr>
          <p:cNvPr id="6" name="Text Placeholder 4"/>
          <p:cNvSpPr txBox="1">
            <a:spLocks/>
          </p:cNvSpPr>
          <p:nvPr/>
        </p:nvSpPr>
        <p:spPr>
          <a:xfrm>
            <a:off x="533400" y="0"/>
            <a:ext cx="7543800" cy="114831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0" indent="0" algn="ctr">
              <a:spcBef>
                <a:spcPts val="0"/>
              </a:spcBef>
              <a:buNone/>
              <a:defRPr/>
            </a:pPr>
            <a:r>
              <a:rPr lang="en-US" sz="3400" dirty="0" smtClean="0">
                <a:solidFill>
                  <a:schemeClr val="bg1"/>
                </a:solidFill>
              </a:rPr>
              <a:t>HIV-Freie Generation in Ruanda</a:t>
            </a:r>
          </a:p>
        </p:txBody>
      </p:sp>
    </p:spTree>
    <p:extLst>
      <p:ext uri="{BB962C8B-B14F-4D97-AF65-F5344CB8AC3E}">
        <p14:creationId xmlns:p14="http://schemas.microsoft.com/office/powerpoint/2010/main" xmlns="" val="28804918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0" y="1137101"/>
            <a:ext cx="8447693" cy="1066800"/>
          </a:xfrm>
        </p:spPr>
        <p:txBody>
          <a:bodyPr/>
          <a:lstStyle/>
          <a:p>
            <a:pPr marL="114300">
              <a:spcBef>
                <a:spcPts val="0"/>
              </a:spcBef>
              <a:defRPr/>
            </a:pPr>
            <a:endParaRPr lang="en-US" sz="3400" b="0" dirty="0" smtClean="0">
              <a:solidFill>
                <a:schemeClr val="bg1"/>
              </a:solidFill>
            </a:endParaRPr>
          </a:p>
          <a:p>
            <a:pPr marL="114300">
              <a:spcBef>
                <a:spcPts val="0"/>
              </a:spcBef>
              <a:defRPr/>
            </a:pPr>
            <a:endParaRPr lang="en-US" sz="3400" b="0" dirty="0">
              <a:solidFill>
                <a:schemeClr val="bg1"/>
              </a:solidFill>
            </a:endParaRPr>
          </a:p>
          <a:p>
            <a:pPr marL="114300">
              <a:spcBef>
                <a:spcPts val="0"/>
              </a:spcBef>
              <a:defRPr/>
            </a:pPr>
            <a:r>
              <a:rPr lang="en-US" sz="3400" b="0" dirty="0" smtClean="0">
                <a:solidFill>
                  <a:schemeClr val="bg1"/>
                </a:solidFill>
              </a:rPr>
              <a:t>Geschlechtergerechte Schulen </a:t>
            </a:r>
          </a:p>
          <a:p>
            <a:pPr marL="114300">
              <a:spcBef>
                <a:spcPts val="0"/>
              </a:spcBef>
              <a:defRPr/>
            </a:pPr>
            <a:r>
              <a:rPr lang="en-US" sz="3400" b="0" dirty="0" smtClean="0">
                <a:solidFill>
                  <a:schemeClr val="bg1"/>
                </a:solidFill>
              </a:rPr>
              <a:t>in Vietnam</a:t>
            </a:r>
          </a:p>
          <a:p>
            <a:pPr marL="114300">
              <a:spcBef>
                <a:spcPts val="0"/>
              </a:spcBef>
              <a:defRPr/>
            </a:pPr>
            <a:r>
              <a:rPr lang="en-US" sz="3400" b="0" dirty="0" smtClean="0">
                <a:solidFill>
                  <a:schemeClr val="bg1"/>
                </a:solidFill>
              </a:rPr>
              <a:t>US$ 644,000</a:t>
            </a:r>
          </a:p>
          <a:p>
            <a:pPr marL="114300">
              <a:spcBef>
                <a:spcPts val="0"/>
              </a:spcBef>
              <a:defRPr/>
            </a:pPr>
            <a:endParaRPr lang="en-US" sz="3400" b="0" dirty="0" smtClean="0">
              <a:solidFill>
                <a:schemeClr val="bg1"/>
              </a:solidFill>
            </a:endParaRPr>
          </a:p>
        </p:txBody>
      </p:sp>
      <p:sp>
        <p:nvSpPr>
          <p:cNvPr id="3" name="Content Placeholder 2"/>
          <p:cNvSpPr>
            <a:spLocks noGrp="1"/>
          </p:cNvSpPr>
          <p:nvPr>
            <p:ph sz="half" idx="2"/>
          </p:nvPr>
        </p:nvSpPr>
        <p:spPr>
          <a:xfrm>
            <a:off x="-1" y="1323832"/>
            <a:ext cx="5061398" cy="4991986"/>
          </a:xfrm>
        </p:spPr>
        <p:txBody>
          <a:bodyPr>
            <a:noAutofit/>
          </a:bodyPr>
          <a:lstStyle/>
          <a:p>
            <a:pPr marL="114300" indent="0" algn="ctr" fontAlgn="auto">
              <a:spcBef>
                <a:spcPts val="0"/>
              </a:spcBef>
              <a:spcAft>
                <a:spcPts val="0"/>
              </a:spcAft>
              <a:buNone/>
              <a:defRPr/>
            </a:pPr>
            <a:endParaRPr lang="en-US" sz="2200" b="1" dirty="0">
              <a:solidFill>
                <a:schemeClr val="bg1"/>
              </a:solidFill>
            </a:endParaRPr>
          </a:p>
          <a:p>
            <a:pPr marL="114300" indent="0">
              <a:spcBef>
                <a:spcPts val="0"/>
              </a:spcBef>
              <a:buNone/>
              <a:defRPr/>
            </a:pPr>
            <a:r>
              <a:rPr lang="da-DK" sz="2200" b="1" dirty="0" smtClean="0">
                <a:solidFill>
                  <a:schemeClr val="bg1"/>
                </a:solidFill>
              </a:rPr>
              <a:t>Ziele:</a:t>
            </a:r>
          </a:p>
          <a:p>
            <a:pPr marL="114300" indent="0">
              <a:spcBef>
                <a:spcPts val="0"/>
              </a:spcBef>
              <a:buNone/>
              <a:defRPr/>
            </a:pPr>
            <a:endParaRPr lang="da-DK" sz="2200" b="1" dirty="0" smtClean="0">
              <a:solidFill>
                <a:schemeClr val="bg1"/>
              </a:solidFill>
            </a:endParaRPr>
          </a:p>
          <a:p>
            <a:pPr>
              <a:spcBef>
                <a:spcPts val="0"/>
              </a:spcBef>
              <a:defRPr/>
            </a:pPr>
            <a:r>
              <a:rPr lang="da-DK" sz="2200" dirty="0" smtClean="0">
                <a:solidFill>
                  <a:schemeClr val="bg1"/>
                </a:solidFill>
              </a:rPr>
              <a:t>Eine schulische Umgebung zu schaffen für heranwachsende Mädchen und Jungen in ganz Hanoi, die frei ist von geschlechtsspezifischer Gewalt</a:t>
            </a:r>
          </a:p>
          <a:p>
            <a:pPr>
              <a:spcBef>
                <a:spcPts val="0"/>
              </a:spcBef>
              <a:defRPr/>
            </a:pPr>
            <a:endParaRPr lang="da-DK" sz="2200" dirty="0" smtClean="0">
              <a:solidFill>
                <a:schemeClr val="bg1"/>
              </a:solidFill>
            </a:endParaRPr>
          </a:p>
          <a:p>
            <a:pPr>
              <a:spcBef>
                <a:spcPts val="0"/>
              </a:spcBef>
              <a:defRPr/>
            </a:pPr>
            <a:r>
              <a:rPr lang="da-DK" sz="2200" dirty="0" smtClean="0">
                <a:solidFill>
                  <a:schemeClr val="bg1"/>
                </a:solidFill>
              </a:rPr>
              <a:t>20 Schulen in Hanoi sind besser in der Lage für beide Geschlechter die gleichen Ausgangs-bedingungen zu schaffen und geschlechtsspezifische Gewalt in der Schule zu vermeiden.</a:t>
            </a:r>
          </a:p>
          <a:p>
            <a:pPr>
              <a:spcBef>
                <a:spcPts val="0"/>
              </a:spcBef>
              <a:defRPr/>
            </a:pPr>
            <a:endParaRPr lang="da-DK" sz="2200" dirty="0">
              <a:solidFill>
                <a:schemeClr val="bg1"/>
              </a:solidFill>
            </a:endParaRPr>
          </a:p>
          <a:p>
            <a:pPr>
              <a:spcBef>
                <a:spcPts val="0"/>
              </a:spcBef>
              <a:defRPr/>
            </a:pPr>
            <a:endParaRPr lang="da-DK" sz="2200" dirty="0" smtClean="0">
              <a:solidFill>
                <a:schemeClr val="bg1"/>
              </a:solidFill>
            </a:endParaRPr>
          </a:p>
          <a:p>
            <a:pPr marL="114300" indent="0" fontAlgn="auto">
              <a:spcBef>
                <a:spcPts val="0"/>
              </a:spcBef>
              <a:spcAft>
                <a:spcPts val="0"/>
              </a:spcAft>
              <a:buNone/>
              <a:defRPr/>
            </a:pPr>
            <a:endParaRPr lang="da-DK" sz="2200" dirty="0">
              <a:solidFill>
                <a:schemeClr val="bg1"/>
              </a:solidFill>
            </a:endParaRPr>
          </a:p>
        </p:txBody>
      </p:sp>
      <p:sp>
        <p:nvSpPr>
          <p:cNvPr id="7" name="Content Placeholder 6"/>
          <p:cNvSpPr>
            <a:spLocks noGrp="1"/>
          </p:cNvSpPr>
          <p:nvPr>
            <p:ph sz="quarter" idx="4"/>
          </p:nvPr>
        </p:nvSpPr>
        <p:spPr>
          <a:xfrm>
            <a:off x="4419600" y="2438400"/>
            <a:ext cx="3657600" cy="3951288"/>
          </a:xfrm>
        </p:spPr>
        <p:txBody>
          <a:bodyPr/>
          <a:lstStyle/>
          <a:p>
            <a:endParaRPr lang="da-DK" sz="1700" dirty="0">
              <a:solidFill>
                <a:schemeClr val="bg1"/>
              </a:solidFill>
            </a:endParaRPr>
          </a:p>
          <a:p>
            <a:endParaRPr lang="en-US" dirty="0"/>
          </a:p>
        </p:txBody>
      </p:sp>
      <p:pic>
        <p:nvPicPr>
          <p:cNvPr id="2051" name="Picture 3" descr="C:\Users\ARomano.000\Desktop\13541090225_0f4f17d029_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931433" y="2477465"/>
            <a:ext cx="3460780" cy="2307186"/>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864263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1899" y="1669312"/>
            <a:ext cx="4274785" cy="2278913"/>
          </a:xfrm>
        </p:spPr>
        <p:txBody>
          <a:bodyPr>
            <a:noAutofit/>
          </a:bodyPr>
          <a:lstStyle/>
          <a:p>
            <a:r>
              <a:rPr lang="da-DK" sz="2200" dirty="0" smtClean="0">
                <a:solidFill>
                  <a:schemeClr val="bg1"/>
                </a:solidFill>
              </a:rPr>
              <a:t>Schüler/innen beteiligen sich aktiv an der Vermeidung und der Reaktion auf geschlechtsbasierte Gewalt in der Schule</a:t>
            </a:r>
          </a:p>
          <a:p>
            <a:pPr marL="114300" indent="0" fontAlgn="auto">
              <a:spcBef>
                <a:spcPts val="0"/>
              </a:spcBef>
              <a:spcAft>
                <a:spcPts val="0"/>
              </a:spcAft>
              <a:buNone/>
              <a:defRPr/>
            </a:pPr>
            <a:endParaRPr lang="da-DK" sz="2200" dirty="0">
              <a:solidFill>
                <a:schemeClr val="bg1"/>
              </a:solidFill>
            </a:endParaRPr>
          </a:p>
        </p:txBody>
      </p:sp>
      <p:pic>
        <p:nvPicPr>
          <p:cNvPr id="4" name="Picture 3" descr="C:\Users\ARomano.000\Desktop\13541941824_fdfb4f92ff_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897" y="1669313"/>
            <a:ext cx="3546329" cy="2361264"/>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1899" y="4550758"/>
            <a:ext cx="7761768" cy="1107996"/>
          </a:xfrm>
          <a:prstGeom prst="rect">
            <a:avLst/>
          </a:prstGeom>
        </p:spPr>
        <p:txBody>
          <a:bodyPr wrap="square">
            <a:spAutoFit/>
          </a:bodyPr>
          <a:lstStyle/>
          <a:p>
            <a:pPr marL="342900" indent="-342900">
              <a:buFont typeface="Arial" panose="020B0604020202020204" pitchFamily="34" charset="0"/>
              <a:buChar char="•"/>
            </a:pPr>
            <a:r>
              <a:rPr lang="da-DK" sz="2200" dirty="0" smtClean="0">
                <a:solidFill>
                  <a:schemeClr val="bg1"/>
                </a:solidFill>
              </a:rPr>
              <a:t>Das Kultusministerium erkennt das Modell an, führt es an anderen Projektschulen ein und unternimmt Schritte zur Integration in das Schulsystem.</a:t>
            </a:r>
            <a:endParaRPr lang="en-US" sz="2200" dirty="0">
              <a:solidFill>
                <a:schemeClr val="bg1"/>
              </a:solidFill>
            </a:endParaRPr>
          </a:p>
        </p:txBody>
      </p:sp>
      <p:sp>
        <p:nvSpPr>
          <p:cNvPr id="7" name="Text Placeholder 4"/>
          <p:cNvSpPr>
            <a:spLocks noGrp="1"/>
          </p:cNvSpPr>
          <p:nvPr>
            <p:ph type="body" idx="1"/>
          </p:nvPr>
        </p:nvSpPr>
        <p:spPr>
          <a:xfrm>
            <a:off x="0" y="444453"/>
            <a:ext cx="8447693" cy="637953"/>
          </a:xfrm>
        </p:spPr>
        <p:txBody>
          <a:bodyPr/>
          <a:lstStyle/>
          <a:p>
            <a:pPr marL="114300">
              <a:spcBef>
                <a:spcPts val="0"/>
              </a:spcBef>
              <a:defRPr/>
            </a:pPr>
            <a:r>
              <a:rPr lang="en-US" sz="3400" b="0" dirty="0" smtClean="0">
                <a:solidFill>
                  <a:schemeClr val="bg1"/>
                </a:solidFill>
              </a:rPr>
              <a:t>Geschlechtergerechte Schulen </a:t>
            </a:r>
          </a:p>
          <a:p>
            <a:pPr marL="114300">
              <a:spcBef>
                <a:spcPts val="0"/>
              </a:spcBef>
              <a:defRPr/>
            </a:pPr>
            <a:r>
              <a:rPr lang="en-US" sz="3400" b="0" dirty="0" smtClean="0">
                <a:solidFill>
                  <a:schemeClr val="bg1"/>
                </a:solidFill>
              </a:rPr>
              <a:t>in Vietnam</a:t>
            </a:r>
          </a:p>
        </p:txBody>
      </p:sp>
    </p:spTree>
    <p:extLst>
      <p:ext uri="{BB962C8B-B14F-4D97-AF65-F5344CB8AC3E}">
        <p14:creationId xmlns:p14="http://schemas.microsoft.com/office/powerpoint/2010/main" xmlns="" val="379546608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8344" y="592623"/>
            <a:ext cx="7910624" cy="1116418"/>
          </a:xfrm>
        </p:spPr>
        <p:txBody>
          <a:bodyPr/>
          <a:lstStyle/>
          <a:p>
            <a:pPr marL="114300">
              <a:spcBef>
                <a:spcPts val="0"/>
              </a:spcBef>
              <a:defRPr/>
            </a:pPr>
            <a:r>
              <a:rPr lang="en-US" sz="3400" b="0" dirty="0" smtClean="0">
                <a:solidFill>
                  <a:schemeClr val="bg1"/>
                </a:solidFill>
              </a:rPr>
              <a:t>Verhinderung von Kinderehen </a:t>
            </a:r>
          </a:p>
          <a:p>
            <a:pPr marL="114300">
              <a:spcBef>
                <a:spcPts val="0"/>
              </a:spcBef>
              <a:defRPr/>
            </a:pPr>
            <a:r>
              <a:rPr lang="en-US" sz="3400" b="0" dirty="0" smtClean="0">
                <a:solidFill>
                  <a:schemeClr val="bg1"/>
                </a:solidFill>
              </a:rPr>
              <a:t>in Niger</a:t>
            </a:r>
          </a:p>
          <a:p>
            <a:pPr marL="114300">
              <a:spcBef>
                <a:spcPts val="0"/>
              </a:spcBef>
              <a:defRPr/>
            </a:pPr>
            <a:r>
              <a:rPr lang="en-US" sz="3400" b="0" dirty="0" smtClean="0"/>
              <a:t>US$ 1,000,000</a:t>
            </a:r>
            <a:endParaRPr lang="en-US" sz="3400" b="0" dirty="0">
              <a:solidFill>
                <a:schemeClr val="bg1"/>
              </a:solidFill>
            </a:endParaRPr>
          </a:p>
        </p:txBody>
      </p:sp>
      <p:sp>
        <p:nvSpPr>
          <p:cNvPr id="3" name="Content Placeholder 2"/>
          <p:cNvSpPr>
            <a:spLocks noGrp="1"/>
          </p:cNvSpPr>
          <p:nvPr>
            <p:ph sz="half" idx="2"/>
          </p:nvPr>
        </p:nvSpPr>
        <p:spPr>
          <a:xfrm>
            <a:off x="127590" y="1691461"/>
            <a:ext cx="4699592" cy="4326565"/>
          </a:xfrm>
        </p:spPr>
        <p:txBody>
          <a:bodyPr>
            <a:noAutofit/>
          </a:bodyPr>
          <a:lstStyle/>
          <a:p>
            <a:pPr marL="114300" indent="0" algn="ctr" fontAlgn="auto">
              <a:spcBef>
                <a:spcPts val="0"/>
              </a:spcBef>
              <a:spcAft>
                <a:spcPts val="0"/>
              </a:spcAft>
              <a:buNone/>
              <a:defRPr/>
            </a:pPr>
            <a:endParaRPr lang="en-US" sz="2200" b="1" dirty="0" smtClean="0">
              <a:solidFill>
                <a:schemeClr val="bg1"/>
              </a:solidFill>
            </a:endParaRPr>
          </a:p>
          <a:p>
            <a:pPr marL="114300" indent="0" fontAlgn="auto">
              <a:spcBef>
                <a:spcPts val="0"/>
              </a:spcBef>
              <a:spcAft>
                <a:spcPts val="0"/>
              </a:spcAft>
              <a:buNone/>
              <a:defRPr/>
            </a:pPr>
            <a:r>
              <a:rPr lang="en-US" sz="2200" b="1" dirty="0" smtClean="0">
                <a:solidFill>
                  <a:schemeClr val="bg1"/>
                </a:solidFill>
              </a:rPr>
              <a:t>Ziele: </a:t>
            </a:r>
          </a:p>
          <a:p>
            <a:pPr marL="114300" indent="0" fontAlgn="auto">
              <a:spcBef>
                <a:spcPts val="0"/>
              </a:spcBef>
              <a:spcAft>
                <a:spcPts val="0"/>
              </a:spcAft>
              <a:buNone/>
              <a:defRPr/>
            </a:pPr>
            <a:endParaRPr lang="en-US" sz="2200" b="1" dirty="0" smtClean="0">
              <a:solidFill>
                <a:schemeClr val="bg1"/>
              </a:solidFill>
            </a:endParaRPr>
          </a:p>
          <a:p>
            <a:pPr>
              <a:spcBef>
                <a:spcPts val="0"/>
              </a:spcBef>
              <a:defRPr/>
            </a:pPr>
            <a:r>
              <a:rPr lang="en-US" sz="2200" dirty="0" smtClean="0">
                <a:solidFill>
                  <a:schemeClr val="bg1"/>
                </a:solidFill>
              </a:rPr>
              <a:t>In vier Regionen von Niger die Zahl der Kinderehen und Frühschwangerschaften reduzieren.</a:t>
            </a:r>
          </a:p>
          <a:p>
            <a:pPr>
              <a:spcBef>
                <a:spcPts val="0"/>
              </a:spcBef>
              <a:defRPr/>
            </a:pPr>
            <a:endParaRPr lang="en-US" sz="2200" dirty="0">
              <a:solidFill>
                <a:schemeClr val="bg1"/>
              </a:solidFill>
            </a:endParaRPr>
          </a:p>
          <a:p>
            <a:pPr>
              <a:spcBef>
                <a:spcPts val="0"/>
              </a:spcBef>
              <a:defRPr/>
            </a:pPr>
            <a:r>
              <a:rPr lang="da-DK" sz="2200" dirty="0" smtClean="0">
                <a:solidFill>
                  <a:schemeClr val="bg1"/>
                </a:solidFill>
              </a:rPr>
              <a:t>Innerhalb von zwei Jahren sollen 25.000 Mädchen erreicht und 400.000 ihrer Mitmenschen vor Ort für das Problem sensibilisiert werden.</a:t>
            </a:r>
          </a:p>
          <a:p>
            <a:pPr marL="114300" indent="0" fontAlgn="auto">
              <a:spcBef>
                <a:spcPts val="0"/>
              </a:spcBef>
              <a:spcAft>
                <a:spcPts val="0"/>
              </a:spcAft>
              <a:buNone/>
              <a:defRPr/>
            </a:pPr>
            <a:endParaRPr lang="en-US" sz="2200" dirty="0">
              <a:solidFill>
                <a:schemeClr val="bg1"/>
              </a:solidFill>
            </a:endParaRPr>
          </a:p>
          <a:p>
            <a:pPr marL="114300" indent="0" fontAlgn="auto">
              <a:spcBef>
                <a:spcPts val="0"/>
              </a:spcBef>
              <a:spcAft>
                <a:spcPts val="0"/>
              </a:spcAft>
              <a:buNone/>
              <a:defRPr/>
            </a:pPr>
            <a:endParaRPr lang="en-US" sz="2200" dirty="0">
              <a:solidFill>
                <a:schemeClr val="bg1"/>
              </a:solidFill>
            </a:endParaRPr>
          </a:p>
          <a:p>
            <a:pPr marL="114300" indent="0" fontAlgn="auto">
              <a:spcBef>
                <a:spcPts val="0"/>
              </a:spcBef>
              <a:spcAft>
                <a:spcPts val="0"/>
              </a:spcAft>
              <a:buNone/>
              <a:defRPr/>
            </a:pPr>
            <a:endParaRPr lang="en-US" sz="2200" dirty="0" smtClean="0">
              <a:solidFill>
                <a:schemeClr val="bg1"/>
              </a:solidFill>
            </a:endParaRPr>
          </a:p>
        </p:txBody>
      </p:sp>
      <p:pic>
        <p:nvPicPr>
          <p:cNvPr id="15362" name="Picture 2" descr="C:\Users\ARomano.000\Desktop\096y_Mc2syaevYsQNzRFXUQ8eNeyyfQ9DsY72VYZFlw.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01608" y="2610293"/>
            <a:ext cx="3286347" cy="2527959"/>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70880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16568" y="92149"/>
            <a:ext cx="8573759" cy="639762"/>
          </a:xfrm>
        </p:spPr>
        <p:txBody>
          <a:bodyPr/>
          <a:lstStyle/>
          <a:p>
            <a:pPr marL="114300">
              <a:spcBef>
                <a:spcPts val="0"/>
              </a:spcBef>
              <a:defRPr/>
            </a:pPr>
            <a:r>
              <a:rPr lang="en-US" sz="3400" b="0" dirty="0">
                <a:solidFill>
                  <a:schemeClr val="bg1"/>
                </a:solidFill>
              </a:rPr>
              <a:t>Verhinderung von Kinderehen </a:t>
            </a:r>
            <a:r>
              <a:rPr lang="en-US" sz="3400" b="0" dirty="0" smtClean="0">
                <a:solidFill>
                  <a:schemeClr val="bg1"/>
                </a:solidFill>
              </a:rPr>
              <a:t>in </a:t>
            </a:r>
            <a:r>
              <a:rPr lang="en-US" sz="3400" b="0" dirty="0">
                <a:solidFill>
                  <a:schemeClr val="bg1"/>
                </a:solidFill>
              </a:rPr>
              <a:t>Niger</a:t>
            </a:r>
          </a:p>
        </p:txBody>
      </p:sp>
      <p:sp>
        <p:nvSpPr>
          <p:cNvPr id="7" name="Content Placeholder 6"/>
          <p:cNvSpPr>
            <a:spLocks noGrp="1"/>
          </p:cNvSpPr>
          <p:nvPr>
            <p:ph sz="quarter" idx="4"/>
          </p:nvPr>
        </p:nvSpPr>
        <p:spPr>
          <a:xfrm>
            <a:off x="122274" y="873645"/>
            <a:ext cx="5684968" cy="5888665"/>
          </a:xfrm>
        </p:spPr>
        <p:txBody>
          <a:bodyPr>
            <a:noAutofit/>
          </a:bodyPr>
          <a:lstStyle/>
          <a:p>
            <a:pPr marL="114300" indent="0">
              <a:buNone/>
            </a:pPr>
            <a:r>
              <a:rPr lang="da-DK" sz="2500" dirty="0" smtClean="0">
                <a:solidFill>
                  <a:schemeClr val="bg1"/>
                </a:solidFill>
              </a:rPr>
              <a:t>Die Mädchen werden: </a:t>
            </a:r>
            <a:endParaRPr lang="da-DK" sz="2500" dirty="0">
              <a:solidFill>
                <a:schemeClr val="bg1"/>
              </a:solidFill>
            </a:endParaRPr>
          </a:p>
          <a:p>
            <a:pPr marL="114300" indent="0">
              <a:buNone/>
            </a:pPr>
            <a:endParaRPr lang="en-US" sz="1400" dirty="0">
              <a:solidFill>
                <a:schemeClr val="bg1"/>
              </a:solidFill>
            </a:endParaRPr>
          </a:p>
          <a:p>
            <a:r>
              <a:rPr lang="da-DK" sz="2200" dirty="0" smtClean="0">
                <a:solidFill>
                  <a:schemeClr val="bg1"/>
                </a:solidFill>
              </a:rPr>
              <a:t>Gesundheitliche, soziale und wirtschaftliche Stärken entwickeln</a:t>
            </a:r>
            <a:endParaRPr lang="da-DK" sz="2200" dirty="0">
              <a:solidFill>
                <a:schemeClr val="bg1"/>
              </a:solidFill>
            </a:endParaRPr>
          </a:p>
          <a:p>
            <a:endParaRPr lang="en-US" sz="1400" dirty="0">
              <a:solidFill>
                <a:schemeClr val="bg1"/>
              </a:solidFill>
            </a:endParaRPr>
          </a:p>
          <a:p>
            <a:r>
              <a:rPr lang="da-DK" sz="2200" dirty="0" smtClean="0">
                <a:solidFill>
                  <a:schemeClr val="bg1"/>
                </a:solidFill>
              </a:rPr>
              <a:t>Ihre Recht kennenlernen und diese besser durchsetzen</a:t>
            </a:r>
            <a:endParaRPr lang="da-DK" sz="2200" dirty="0">
              <a:solidFill>
                <a:schemeClr val="bg1"/>
              </a:solidFill>
            </a:endParaRPr>
          </a:p>
          <a:p>
            <a:endParaRPr lang="en-US" sz="1400" dirty="0">
              <a:solidFill>
                <a:schemeClr val="bg1"/>
              </a:solidFill>
            </a:endParaRPr>
          </a:p>
          <a:p>
            <a:r>
              <a:rPr lang="da-DK" sz="2200" dirty="0" smtClean="0">
                <a:solidFill>
                  <a:schemeClr val="bg1"/>
                </a:solidFill>
              </a:rPr>
              <a:t>Sicherer leben können und besser</a:t>
            </a:r>
          </a:p>
          <a:p>
            <a:pPr marL="114300" indent="0">
              <a:buNone/>
            </a:pPr>
            <a:r>
              <a:rPr lang="da-DK" sz="2200" dirty="0">
                <a:solidFill>
                  <a:schemeClr val="bg1"/>
                </a:solidFill>
              </a:rPr>
              <a:t> </a:t>
            </a:r>
            <a:r>
              <a:rPr lang="da-DK" sz="2200" dirty="0" smtClean="0">
                <a:solidFill>
                  <a:schemeClr val="bg1"/>
                </a:solidFill>
              </a:rPr>
              <a:t>  vor Gewalt geschützt sein</a:t>
            </a:r>
            <a:endParaRPr lang="da-DK" sz="2200" dirty="0">
              <a:solidFill>
                <a:schemeClr val="bg1"/>
              </a:solidFill>
            </a:endParaRPr>
          </a:p>
          <a:p>
            <a:endParaRPr lang="en-US" sz="1400" dirty="0">
              <a:solidFill>
                <a:schemeClr val="bg1"/>
              </a:solidFill>
            </a:endParaRPr>
          </a:p>
          <a:p>
            <a:r>
              <a:rPr lang="da-DK" sz="2200" dirty="0" smtClean="0">
                <a:solidFill>
                  <a:schemeClr val="bg1"/>
                </a:solidFill>
              </a:rPr>
              <a:t>Mit diesen Basistools als Erwachsene ein erfüllteres Leben führen</a:t>
            </a:r>
            <a:endParaRPr lang="da-DK" sz="2200" dirty="0">
              <a:solidFill>
                <a:schemeClr val="bg1"/>
              </a:solidFill>
            </a:endParaRPr>
          </a:p>
          <a:p>
            <a:endParaRPr lang="en-US" sz="1400" dirty="0">
              <a:solidFill>
                <a:schemeClr val="bg1"/>
              </a:solidFill>
            </a:endParaRPr>
          </a:p>
          <a:p>
            <a:r>
              <a:rPr lang="da-DK" sz="2200" dirty="0" smtClean="0">
                <a:solidFill>
                  <a:schemeClr val="bg1"/>
                </a:solidFill>
              </a:rPr>
              <a:t>In der Lage sein aktiv an der Entwicklung ihrer Gemeinschaft teil zu nehmen</a:t>
            </a:r>
            <a:endParaRPr lang="da-DK" sz="2200" dirty="0">
              <a:solidFill>
                <a:schemeClr val="bg1"/>
              </a:solidFill>
            </a:endParaRPr>
          </a:p>
          <a:p>
            <a:endParaRPr lang="en-US" sz="2200" dirty="0"/>
          </a:p>
        </p:txBody>
      </p:sp>
      <p:pic>
        <p:nvPicPr>
          <p:cNvPr id="14338" name="Picture 2" descr="C:\Users\ARomano.000\Desktop\OtkQR2XRyeOPIKNjrklSFzKCjoPq69DOaLVJsr2Sjr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7937" y="1525028"/>
            <a:ext cx="2995694" cy="3200400"/>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298786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599" y="0"/>
            <a:ext cx="8174799" cy="1360968"/>
          </a:xfrm>
        </p:spPr>
        <p:txBody>
          <a:bodyPr/>
          <a:lstStyle/>
          <a:p>
            <a:r>
              <a:rPr lang="en-US" sz="3400" b="0" dirty="0" smtClean="0">
                <a:solidFill>
                  <a:schemeClr val="bg1"/>
                </a:solidFill>
              </a:rPr>
              <a:t>Stimmen gegen Gewalt</a:t>
            </a:r>
          </a:p>
          <a:p>
            <a:r>
              <a:rPr lang="en-US" sz="3400" b="0" dirty="0" smtClean="0"/>
              <a:t>US$ 986,000</a:t>
            </a:r>
            <a:endParaRPr lang="en-US" sz="3400" b="0" dirty="0" smtClean="0">
              <a:solidFill>
                <a:schemeClr val="bg1"/>
              </a:solidFill>
            </a:endParaRPr>
          </a:p>
        </p:txBody>
      </p:sp>
      <p:sp>
        <p:nvSpPr>
          <p:cNvPr id="3" name="Content Placeholder 2"/>
          <p:cNvSpPr>
            <a:spLocks noGrp="1"/>
          </p:cNvSpPr>
          <p:nvPr>
            <p:ph sz="half" idx="2"/>
          </p:nvPr>
        </p:nvSpPr>
        <p:spPr>
          <a:xfrm>
            <a:off x="132906" y="1447800"/>
            <a:ext cx="7912210" cy="4037961"/>
          </a:xfrm>
        </p:spPr>
        <p:txBody>
          <a:bodyPr>
            <a:noAutofit/>
          </a:bodyPr>
          <a:lstStyle/>
          <a:p>
            <a:pPr marL="114300" indent="0">
              <a:spcBef>
                <a:spcPts val="0"/>
              </a:spcBef>
              <a:buNone/>
              <a:defRPr/>
            </a:pPr>
            <a:r>
              <a:rPr lang="da-DK" sz="2200" b="1" dirty="0" smtClean="0">
                <a:solidFill>
                  <a:schemeClr val="bg1"/>
                </a:solidFill>
              </a:rPr>
              <a:t>Ziele:</a:t>
            </a:r>
          </a:p>
          <a:p>
            <a:pPr marL="114300" indent="0">
              <a:spcBef>
                <a:spcPts val="0"/>
              </a:spcBef>
              <a:buNone/>
              <a:defRPr/>
            </a:pPr>
            <a:endParaRPr lang="da-DK" sz="2200" b="1" dirty="0" smtClean="0">
              <a:solidFill>
                <a:schemeClr val="bg1"/>
              </a:solidFill>
            </a:endParaRPr>
          </a:p>
          <a:p>
            <a:pPr>
              <a:spcBef>
                <a:spcPts val="0"/>
              </a:spcBef>
              <a:defRPr/>
            </a:pPr>
            <a:r>
              <a:rPr lang="da-DK" sz="2200" dirty="0" smtClean="0">
                <a:solidFill>
                  <a:schemeClr val="bg1"/>
                </a:solidFill>
              </a:rPr>
              <a:t>Verhinderung und Reduzierung</a:t>
            </a:r>
          </a:p>
          <a:p>
            <a:pPr marL="114300" indent="0">
              <a:spcBef>
                <a:spcPts val="0"/>
              </a:spcBef>
              <a:buNone/>
              <a:defRPr/>
            </a:pPr>
            <a:r>
              <a:rPr lang="da-DK" sz="2200" dirty="0" smtClean="0">
                <a:solidFill>
                  <a:schemeClr val="bg1"/>
                </a:solidFill>
              </a:rPr>
              <a:t>von Geschlechterdiskriminierung</a:t>
            </a:r>
          </a:p>
          <a:p>
            <a:pPr marL="114300" indent="0">
              <a:spcBef>
                <a:spcPts val="0"/>
              </a:spcBef>
              <a:buNone/>
              <a:defRPr/>
            </a:pPr>
            <a:r>
              <a:rPr lang="da-DK" sz="2200" dirty="0" smtClean="0">
                <a:solidFill>
                  <a:schemeClr val="bg1"/>
                </a:solidFill>
              </a:rPr>
              <a:t>und Gewalt gegen Frauen und </a:t>
            </a:r>
          </a:p>
          <a:p>
            <a:pPr marL="114300" indent="0">
              <a:spcBef>
                <a:spcPts val="0"/>
              </a:spcBef>
              <a:buNone/>
              <a:defRPr/>
            </a:pPr>
            <a:r>
              <a:rPr lang="da-DK" sz="2200" dirty="0" smtClean="0">
                <a:solidFill>
                  <a:schemeClr val="bg1"/>
                </a:solidFill>
              </a:rPr>
              <a:t>Mädchen </a:t>
            </a:r>
            <a:r>
              <a:rPr lang="da-DK" sz="2200" dirty="0">
                <a:solidFill>
                  <a:schemeClr val="bg1"/>
                </a:solidFill>
              </a:rPr>
              <a:t>durch </a:t>
            </a:r>
            <a:r>
              <a:rPr lang="da-DK" sz="2200" dirty="0" smtClean="0">
                <a:solidFill>
                  <a:schemeClr val="bg1"/>
                </a:solidFill>
              </a:rPr>
              <a:t>außerschulische</a:t>
            </a:r>
          </a:p>
          <a:p>
            <a:pPr marL="114300" indent="0">
              <a:spcBef>
                <a:spcPts val="0"/>
              </a:spcBef>
              <a:buNone/>
              <a:defRPr/>
            </a:pPr>
            <a:r>
              <a:rPr lang="da-DK" sz="2200" dirty="0" smtClean="0">
                <a:solidFill>
                  <a:schemeClr val="bg1"/>
                </a:solidFill>
              </a:rPr>
              <a:t>Aufklärungsarbeit </a:t>
            </a:r>
          </a:p>
          <a:p>
            <a:pPr marL="114300" indent="0">
              <a:spcBef>
                <a:spcPts val="0"/>
              </a:spcBef>
              <a:buNone/>
              <a:defRPr/>
            </a:pPr>
            <a:endParaRPr lang="da-DK" sz="2200" dirty="0">
              <a:solidFill>
                <a:schemeClr val="bg1"/>
              </a:solidFill>
            </a:endParaRPr>
          </a:p>
          <a:p>
            <a:pPr>
              <a:spcBef>
                <a:spcPts val="0"/>
              </a:spcBef>
              <a:defRPr/>
            </a:pPr>
            <a:r>
              <a:rPr lang="da-DK" sz="2200" dirty="0" smtClean="0">
                <a:solidFill>
                  <a:schemeClr val="bg1"/>
                </a:solidFill>
              </a:rPr>
              <a:t> </a:t>
            </a:r>
            <a:r>
              <a:rPr lang="da-DK" sz="2200" dirty="0">
                <a:solidFill>
                  <a:schemeClr val="bg1"/>
                </a:solidFill>
              </a:rPr>
              <a:t>Einbindung </a:t>
            </a:r>
            <a:r>
              <a:rPr lang="da-DK" sz="2200" dirty="0" smtClean="0">
                <a:solidFill>
                  <a:schemeClr val="bg1"/>
                </a:solidFill>
              </a:rPr>
              <a:t>von Jugendlichen </a:t>
            </a:r>
          </a:p>
          <a:p>
            <a:pPr marL="114300" indent="0">
              <a:spcBef>
                <a:spcPts val="0"/>
              </a:spcBef>
              <a:buNone/>
              <a:defRPr/>
            </a:pPr>
            <a:r>
              <a:rPr lang="da-DK" sz="2200" dirty="0" smtClean="0">
                <a:solidFill>
                  <a:schemeClr val="bg1"/>
                </a:solidFill>
              </a:rPr>
              <a:t>in der Aufklärung Gleichaltriger über diese Themen</a:t>
            </a:r>
            <a:endParaRPr lang="da-DK" sz="2200" dirty="0">
              <a:solidFill>
                <a:schemeClr val="bg1"/>
              </a:solidFill>
            </a:endParaRPr>
          </a:p>
          <a:p>
            <a:pPr>
              <a:spcBef>
                <a:spcPts val="0"/>
              </a:spcBef>
              <a:defRPr/>
            </a:pPr>
            <a:endParaRPr lang="da-DK" sz="2200" dirty="0" smtClean="0">
              <a:solidFill>
                <a:schemeClr val="bg1"/>
              </a:solidFill>
            </a:endParaRPr>
          </a:p>
        </p:txBody>
      </p:sp>
      <p:pic>
        <p:nvPicPr>
          <p:cNvPr id="16386" name="Picture 2" descr="C:\Users\ARomano.000\Desktop\nJGh56mZqhTCeVx8d-WLjD9Dlg2mSbc4nmej6GXtsW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6414" y="2054924"/>
            <a:ext cx="3440882" cy="2292488"/>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8599" y="4354159"/>
            <a:ext cx="8128592" cy="430887"/>
          </a:xfrm>
          <a:prstGeom prst="rect">
            <a:avLst/>
          </a:prstGeom>
        </p:spPr>
        <p:txBody>
          <a:bodyPr wrap="square">
            <a:spAutoFit/>
          </a:bodyPr>
          <a:lstStyle/>
          <a:p>
            <a:pPr>
              <a:spcBef>
                <a:spcPts val="0"/>
              </a:spcBef>
              <a:defRPr/>
            </a:pPr>
            <a:r>
              <a:rPr lang="da-DK" sz="2200" dirty="0" smtClean="0">
                <a:solidFill>
                  <a:schemeClr val="bg1"/>
                </a:solidFill>
              </a:rPr>
              <a:t> </a:t>
            </a:r>
            <a:endParaRPr lang="da-DK" sz="2200" dirty="0">
              <a:solidFill>
                <a:schemeClr val="bg1"/>
              </a:solidFill>
            </a:endParaRPr>
          </a:p>
        </p:txBody>
      </p:sp>
      <p:sp>
        <p:nvSpPr>
          <p:cNvPr id="4" name="Rectangle 3"/>
          <p:cNvSpPr/>
          <p:nvPr/>
        </p:nvSpPr>
        <p:spPr>
          <a:xfrm>
            <a:off x="228599" y="5084711"/>
            <a:ext cx="7432158" cy="769441"/>
          </a:xfrm>
          <a:prstGeom prst="rect">
            <a:avLst/>
          </a:prstGeom>
        </p:spPr>
        <p:txBody>
          <a:bodyPr wrap="square">
            <a:spAutoFit/>
          </a:bodyPr>
          <a:lstStyle/>
          <a:p>
            <a:pPr marL="342900" indent="-342900">
              <a:spcBef>
                <a:spcPts val="0"/>
              </a:spcBef>
              <a:buFont typeface="Arial" panose="020B0604020202020204" pitchFamily="34" charset="0"/>
              <a:buChar char="•"/>
              <a:defRPr/>
            </a:pPr>
            <a:r>
              <a:rPr lang="da-DK" sz="2200" dirty="0" smtClean="0">
                <a:solidFill>
                  <a:schemeClr val="bg1"/>
                </a:solidFill>
              </a:rPr>
              <a:t>Von den Teilnehmern ausgearbeitete </a:t>
            </a:r>
          </a:p>
          <a:p>
            <a:pPr>
              <a:spcBef>
                <a:spcPts val="0"/>
              </a:spcBef>
              <a:defRPr/>
            </a:pPr>
            <a:r>
              <a:rPr lang="da-DK" sz="2200" dirty="0" smtClean="0">
                <a:solidFill>
                  <a:schemeClr val="bg1"/>
                </a:solidFill>
              </a:rPr>
              <a:t>Handlungspläne für die Einführung des Lehrplans</a:t>
            </a:r>
            <a:endParaRPr lang="da-DK" sz="2200" dirty="0">
              <a:solidFill>
                <a:schemeClr val="bg1"/>
              </a:solidFill>
            </a:endParaRPr>
          </a:p>
        </p:txBody>
      </p:sp>
    </p:spTree>
    <p:extLst>
      <p:ext uri="{BB962C8B-B14F-4D97-AF65-F5344CB8AC3E}">
        <p14:creationId xmlns:p14="http://schemas.microsoft.com/office/powerpoint/2010/main" xmlns="" val="81017146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67832" y="154171"/>
            <a:ext cx="7467600" cy="639762"/>
          </a:xfrm>
        </p:spPr>
        <p:txBody>
          <a:bodyPr/>
          <a:lstStyle/>
          <a:p>
            <a:r>
              <a:rPr lang="en-US" sz="3400" b="0" dirty="0" smtClean="0">
                <a:solidFill>
                  <a:schemeClr val="bg1"/>
                </a:solidFill>
              </a:rPr>
              <a:t>Stimmen gegen Gewalt</a:t>
            </a:r>
            <a:endParaRPr lang="en-US" sz="3400" b="0" dirty="0"/>
          </a:p>
        </p:txBody>
      </p:sp>
      <p:sp>
        <p:nvSpPr>
          <p:cNvPr id="7" name="Content Placeholder 6"/>
          <p:cNvSpPr>
            <a:spLocks noGrp="1"/>
          </p:cNvSpPr>
          <p:nvPr>
            <p:ph sz="quarter" idx="4"/>
          </p:nvPr>
        </p:nvSpPr>
        <p:spPr>
          <a:xfrm>
            <a:off x="4256033" y="914399"/>
            <a:ext cx="4017201" cy="5805377"/>
          </a:xfrm>
        </p:spPr>
        <p:txBody>
          <a:bodyPr>
            <a:noAutofit/>
          </a:bodyPr>
          <a:lstStyle/>
          <a:p>
            <a:endParaRPr lang="en-US" sz="2200" dirty="0" smtClean="0">
              <a:solidFill>
                <a:schemeClr val="bg1"/>
              </a:solidFill>
            </a:endParaRPr>
          </a:p>
          <a:p>
            <a:endParaRPr lang="en-US" sz="2200" dirty="0">
              <a:solidFill>
                <a:schemeClr val="bg1"/>
              </a:solidFill>
            </a:endParaRPr>
          </a:p>
          <a:p>
            <a:pPr marL="114300" indent="0">
              <a:buNone/>
            </a:pPr>
            <a:endParaRPr lang="en-US" sz="2200" dirty="0">
              <a:solidFill>
                <a:schemeClr val="bg1"/>
              </a:solidFill>
            </a:endParaRPr>
          </a:p>
          <a:p>
            <a:pPr marL="114300" indent="0">
              <a:buNone/>
            </a:pPr>
            <a:r>
              <a:rPr lang="da-DK" sz="2200" dirty="0" smtClean="0">
                <a:solidFill>
                  <a:schemeClr val="bg1"/>
                </a:solidFill>
              </a:rPr>
              <a:t>Verstärkte Einbindung und Engagement von Jugenlichen im Kampf gegen Geschlechter-Stereotypen sowie Diskriminierung und Gewalt gegen Mädchen und Frauen</a:t>
            </a:r>
          </a:p>
          <a:p>
            <a:pPr marL="114300" indent="0">
              <a:buNone/>
            </a:pPr>
            <a:endParaRPr lang="en-US" sz="2200" dirty="0">
              <a:solidFill>
                <a:schemeClr val="bg1"/>
              </a:solidFill>
            </a:endParaRPr>
          </a:p>
          <a:p>
            <a:pPr marL="114300" indent="0" fontAlgn="auto">
              <a:spcBef>
                <a:spcPts val="0"/>
              </a:spcBef>
              <a:spcAft>
                <a:spcPts val="0"/>
              </a:spcAft>
              <a:buNone/>
              <a:defRPr/>
            </a:pPr>
            <a:endParaRPr lang="en-US" sz="2200" b="1" dirty="0"/>
          </a:p>
          <a:p>
            <a:endParaRPr lang="en-US" sz="2200" dirty="0"/>
          </a:p>
        </p:txBody>
      </p:sp>
      <p:pic>
        <p:nvPicPr>
          <p:cNvPr id="17410" name="Picture 2" descr="C:\Users\ARomano.000\Desktop\FJuMk-03DRHVurXGptY9qb1zasPTeY8h-dNxjz1Qjb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577" y="2161954"/>
            <a:ext cx="4025661" cy="2667000"/>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67209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 Diaz Artiles - Centrifuge Ame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52" r="7510" b="851"/>
          <a:stretch/>
        </p:blipFill>
        <p:spPr bwMode="auto">
          <a:xfrm>
            <a:off x="0" y="1"/>
            <a:ext cx="8460431"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C00000"/>
                </a:solidFill>
                <a:miter lim="800000"/>
                <a:headEnd/>
                <a:tailEnd/>
              </a14:hiddenLine>
            </a:ext>
          </a:extLst>
        </p:spPr>
      </p:pic>
      <p:sp>
        <p:nvSpPr>
          <p:cNvPr id="2" name="Rectangle 1"/>
          <p:cNvSpPr/>
          <p:nvPr/>
        </p:nvSpPr>
        <p:spPr>
          <a:xfrm>
            <a:off x="152400" y="-1772"/>
            <a:ext cx="8382000" cy="1138773"/>
          </a:xfrm>
          <a:prstGeom prst="rect">
            <a:avLst/>
          </a:prstGeom>
        </p:spPr>
        <p:txBody>
          <a:bodyPr wrap="square">
            <a:spAutoFit/>
          </a:bodyPr>
          <a:lstStyle/>
          <a:p>
            <a:pPr algn="ctr">
              <a:buNone/>
              <a:defRPr/>
            </a:pPr>
            <a:r>
              <a:rPr lang="en-US" sz="3400" dirty="0" smtClean="0">
                <a:solidFill>
                  <a:srgbClr val="FFFFFF"/>
                </a:solidFill>
              </a:rPr>
              <a:t>Amelia </a:t>
            </a:r>
            <a:r>
              <a:rPr lang="en-US" sz="3400" dirty="0">
                <a:solidFill>
                  <a:srgbClr val="FFFFFF"/>
                </a:solidFill>
              </a:rPr>
              <a:t>Earhart Fellowship Fund </a:t>
            </a:r>
            <a:endParaRPr lang="en-US" sz="3400" dirty="0" smtClean="0">
              <a:solidFill>
                <a:srgbClr val="FFFFFF"/>
              </a:solidFill>
            </a:endParaRPr>
          </a:p>
          <a:p>
            <a:pPr algn="ctr">
              <a:buNone/>
              <a:defRPr/>
            </a:pPr>
            <a:r>
              <a:rPr lang="en-US" sz="3400" dirty="0" smtClean="0">
                <a:solidFill>
                  <a:srgbClr val="FFFFFF"/>
                </a:solidFill>
              </a:rPr>
              <a:t>US $700,000</a:t>
            </a:r>
            <a:endParaRPr lang="en-US" sz="3400" dirty="0">
              <a:solidFill>
                <a:srgbClr val="FFFFFF"/>
              </a:solidFill>
            </a:endParaRPr>
          </a:p>
        </p:txBody>
      </p:sp>
      <p:sp>
        <p:nvSpPr>
          <p:cNvPr id="6" name="Rectangle 5"/>
          <p:cNvSpPr/>
          <p:nvPr/>
        </p:nvSpPr>
        <p:spPr>
          <a:xfrm>
            <a:off x="-1" y="5869434"/>
            <a:ext cx="8460431" cy="523220"/>
          </a:xfrm>
          <a:prstGeom prst="rect">
            <a:avLst/>
          </a:prstGeom>
          <a:solidFill>
            <a:schemeClr val="bg1">
              <a:lumMod val="50000"/>
              <a:alpha val="75000"/>
            </a:schemeClr>
          </a:solidFill>
        </p:spPr>
        <p:txBody>
          <a:bodyPr wrap="square">
            <a:spAutoFit/>
          </a:bodyPr>
          <a:lstStyle/>
          <a:p>
            <a:pPr marL="114300" indent="0" algn="ctr" fontAlgn="auto">
              <a:spcBef>
                <a:spcPts val="0"/>
              </a:spcBef>
              <a:spcAft>
                <a:spcPts val="0"/>
              </a:spcAft>
              <a:buNone/>
              <a:defRPr/>
            </a:pPr>
            <a:r>
              <a:rPr lang="en-US" sz="2800" dirty="0" smtClean="0">
                <a:solidFill>
                  <a:srgbClr val="FFFFFF"/>
                </a:solidFill>
              </a:rPr>
              <a:t>35 Stipendien jährlich in Höhe von US$ 10.000</a:t>
            </a:r>
            <a:endParaRPr lang="en-US" sz="2800" dirty="0">
              <a:solidFill>
                <a:srgbClr val="FFFFFF"/>
              </a:solidFill>
            </a:endParaRPr>
          </a:p>
        </p:txBody>
      </p:sp>
    </p:spTree>
    <p:extLst>
      <p:ext uri="{BB962C8B-B14F-4D97-AF65-F5344CB8AC3E}">
        <p14:creationId xmlns:p14="http://schemas.microsoft.com/office/powerpoint/2010/main" xmlns="" val="16623399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543800" cy="1661993"/>
          </a:xfrm>
          <a:prstGeom prst="rect">
            <a:avLst/>
          </a:prstGeom>
        </p:spPr>
        <p:txBody>
          <a:bodyPr wrap="square">
            <a:spAutoFit/>
          </a:bodyPr>
          <a:lstStyle/>
          <a:p>
            <a:pPr algn="ctr">
              <a:buNone/>
              <a:defRPr/>
            </a:pPr>
            <a:r>
              <a:rPr lang="en-US" sz="3400" dirty="0" smtClean="0">
                <a:solidFill>
                  <a:schemeClr val="bg1"/>
                </a:solidFill>
              </a:rPr>
              <a:t>Jane </a:t>
            </a:r>
            <a:r>
              <a:rPr lang="en-US" sz="3400" dirty="0">
                <a:solidFill>
                  <a:schemeClr val="bg1"/>
                </a:solidFill>
              </a:rPr>
              <a:t>M. Klausman Women in Business Scholarship </a:t>
            </a:r>
            <a:r>
              <a:rPr lang="en-US" sz="3400" dirty="0" smtClean="0">
                <a:solidFill>
                  <a:schemeClr val="bg1"/>
                </a:solidFill>
              </a:rPr>
              <a:t>Fund</a:t>
            </a:r>
          </a:p>
          <a:p>
            <a:pPr algn="ctr">
              <a:buNone/>
              <a:defRPr/>
            </a:pPr>
            <a:r>
              <a:rPr lang="en-US" sz="3400" dirty="0" smtClean="0">
                <a:solidFill>
                  <a:schemeClr val="bg1"/>
                </a:solidFill>
              </a:rPr>
              <a:t>US$232,000 </a:t>
            </a:r>
            <a:endParaRPr lang="en-US" sz="3400" dirty="0">
              <a:solidFill>
                <a:schemeClr val="bg1"/>
              </a:solidFill>
            </a:endParaRPr>
          </a:p>
        </p:txBody>
      </p:sp>
      <p:sp>
        <p:nvSpPr>
          <p:cNvPr id="5" name="Rectangle 4"/>
          <p:cNvSpPr/>
          <p:nvPr/>
        </p:nvSpPr>
        <p:spPr>
          <a:xfrm>
            <a:off x="0" y="5657671"/>
            <a:ext cx="8458200" cy="830997"/>
          </a:xfrm>
          <a:prstGeom prst="rect">
            <a:avLst/>
          </a:prstGeom>
          <a:solidFill>
            <a:schemeClr val="bg1">
              <a:lumMod val="50000"/>
              <a:alpha val="75000"/>
            </a:schemeClr>
          </a:solidFill>
        </p:spPr>
        <p:txBody>
          <a:bodyPr wrap="square">
            <a:spAutoFit/>
          </a:bodyPr>
          <a:lstStyle/>
          <a:p>
            <a:pPr marL="571500" indent="-457200" fontAlgn="auto">
              <a:spcBef>
                <a:spcPts val="0"/>
              </a:spcBef>
              <a:spcAft>
                <a:spcPts val="0"/>
              </a:spcAft>
              <a:buFont typeface="Arial" panose="020B0604020202020204" pitchFamily="34" charset="0"/>
              <a:buChar char="•"/>
              <a:defRPr/>
            </a:pPr>
            <a:r>
              <a:rPr lang="en-US" sz="2400" dirty="0" smtClean="0">
                <a:solidFill>
                  <a:srgbClr val="FFFFFF"/>
                </a:solidFill>
              </a:rPr>
              <a:t>12 internationale Stipendien im Wert von US$7,000</a:t>
            </a:r>
          </a:p>
          <a:p>
            <a:pPr marL="571500" indent="-457200" fontAlgn="auto">
              <a:spcBef>
                <a:spcPts val="0"/>
              </a:spcBef>
              <a:spcAft>
                <a:spcPts val="0"/>
              </a:spcAft>
              <a:buFont typeface="Arial" panose="020B0604020202020204" pitchFamily="34" charset="0"/>
              <a:buChar char="•"/>
              <a:defRPr/>
            </a:pPr>
            <a:r>
              <a:rPr lang="en-US" sz="2400" dirty="0" smtClean="0">
                <a:solidFill>
                  <a:srgbClr val="FFFFFF"/>
                </a:solidFill>
              </a:rPr>
              <a:t>32 District/Area Stipendien im Wert von of US$1,000</a:t>
            </a:r>
            <a:endParaRPr lang="en-US" sz="2400" dirty="0">
              <a:solidFill>
                <a:srgbClr val="FFFFFF"/>
              </a:solidFill>
            </a:endParaRPr>
          </a:p>
        </p:txBody>
      </p:sp>
      <p:pic>
        <p:nvPicPr>
          <p:cNvPr id="7" name="Picture 6"/>
          <p:cNvPicPr/>
          <p:nvPr/>
        </p:nvPicPr>
        <p:blipFill rotWithShape="1">
          <a:blip r:embed="rId3" cstate="print">
            <a:extLst>
              <a:ext uri="{28A0092B-C50C-407E-A947-70E740481C1C}">
                <a14:useLocalDpi xmlns:a14="http://schemas.microsoft.com/office/drawing/2010/main" xmlns="" val="0"/>
              </a:ext>
            </a:extLst>
          </a:blip>
          <a:srcRect l="12160"/>
          <a:stretch/>
        </p:blipFill>
        <p:spPr bwMode="auto">
          <a:xfrm>
            <a:off x="0" y="2424238"/>
            <a:ext cx="2764365" cy="3232298"/>
          </a:xfrm>
          <a:prstGeom prst="rect">
            <a:avLst/>
          </a:prstGeom>
          <a:noFill/>
          <a:ln w="19050">
            <a:noFill/>
          </a:ln>
        </p:spPr>
      </p:pic>
      <p:pic>
        <p:nvPicPr>
          <p:cNvPr id="8" name="Picture 7"/>
          <p:cNvPicPr/>
          <p:nvPr/>
        </p:nvPicPr>
        <p:blipFill rotWithShape="1">
          <a:blip r:embed="rId4" cstate="print">
            <a:extLst>
              <a:ext uri="{28A0092B-C50C-407E-A947-70E740481C1C}">
                <a14:useLocalDpi xmlns:a14="http://schemas.microsoft.com/office/drawing/2010/main" xmlns="" val="0"/>
              </a:ext>
            </a:extLst>
          </a:blip>
          <a:srcRect l="7715"/>
          <a:stretch/>
        </p:blipFill>
        <p:spPr bwMode="auto">
          <a:xfrm>
            <a:off x="2530548" y="2424238"/>
            <a:ext cx="3216683" cy="3232298"/>
          </a:xfrm>
          <a:prstGeom prst="rect">
            <a:avLst/>
          </a:prstGeom>
          <a:noFill/>
          <a:ln w="19050">
            <a:noFill/>
          </a:ln>
        </p:spPr>
      </p:pic>
      <p:pic>
        <p:nvPicPr>
          <p:cNvPr id="9" name="Picture 8"/>
          <p:cNvPicPr/>
          <p:nvPr/>
        </p:nvPicPr>
        <p:blipFill rotWithShape="1">
          <a:blip r:embed="rId5" cstate="print">
            <a:extLst>
              <a:ext uri="{28A0092B-C50C-407E-A947-70E740481C1C}">
                <a14:useLocalDpi xmlns:a14="http://schemas.microsoft.com/office/drawing/2010/main" xmlns="" val="0"/>
              </a:ext>
            </a:extLst>
          </a:blip>
          <a:srcRect l="4894" r="5241"/>
          <a:stretch/>
        </p:blipFill>
        <p:spPr bwMode="auto">
          <a:xfrm>
            <a:off x="5449186" y="2424238"/>
            <a:ext cx="3009014" cy="3232297"/>
          </a:xfrm>
          <a:prstGeom prst="rect">
            <a:avLst/>
          </a:prstGeom>
          <a:noFill/>
          <a:ln w="19050">
            <a:noFill/>
          </a:ln>
        </p:spPr>
      </p:pic>
    </p:spTree>
    <p:extLst>
      <p:ext uri="{BB962C8B-B14F-4D97-AF65-F5344CB8AC3E}">
        <p14:creationId xmlns:p14="http://schemas.microsoft.com/office/powerpoint/2010/main" xmlns="" val="2170587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24-Daniella Mraovic- Active-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36" r="17396"/>
          <a:stretch/>
        </p:blipFill>
        <p:spPr bwMode="auto">
          <a:xfrm>
            <a:off x="1845800" y="1499805"/>
            <a:ext cx="5114557" cy="41387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800000"/>
                </a:solidFill>
                <a:miter lim="800000"/>
                <a:headEnd/>
                <a:tailEnd/>
              </a14:hiddenLine>
            </a:ext>
          </a:extLst>
        </p:spPr>
      </p:pic>
      <p:sp>
        <p:nvSpPr>
          <p:cNvPr id="5" name="Text Placeholder 4"/>
          <p:cNvSpPr>
            <a:spLocks noGrp="1"/>
          </p:cNvSpPr>
          <p:nvPr>
            <p:ph type="body" idx="1"/>
          </p:nvPr>
        </p:nvSpPr>
        <p:spPr>
          <a:xfrm>
            <a:off x="1" y="148862"/>
            <a:ext cx="8475022" cy="1231605"/>
          </a:xfrm>
        </p:spPr>
        <p:txBody>
          <a:bodyPr/>
          <a:lstStyle/>
          <a:p>
            <a:pPr>
              <a:defRPr/>
            </a:pPr>
            <a:r>
              <a:rPr lang="en-US" sz="3400" b="0" dirty="0" smtClean="0">
                <a:solidFill>
                  <a:schemeClr val="bg1"/>
                </a:solidFill>
              </a:rPr>
              <a:t>Young Women in Public Affairs Award</a:t>
            </a:r>
          </a:p>
          <a:p>
            <a:pPr>
              <a:defRPr/>
            </a:pPr>
            <a:r>
              <a:rPr lang="en-US" sz="3400" b="0" dirty="0" smtClean="0">
                <a:solidFill>
                  <a:schemeClr val="bg1"/>
                </a:solidFill>
              </a:rPr>
              <a:t>US$ 144,000</a:t>
            </a:r>
            <a:endParaRPr lang="en-US" sz="3400" b="0" dirty="0">
              <a:solidFill>
                <a:schemeClr val="bg1"/>
              </a:solidFill>
            </a:endParaRPr>
          </a:p>
        </p:txBody>
      </p:sp>
      <p:sp>
        <p:nvSpPr>
          <p:cNvPr id="6" name="Rectangle 5"/>
          <p:cNvSpPr/>
          <p:nvPr/>
        </p:nvSpPr>
        <p:spPr>
          <a:xfrm>
            <a:off x="16823" y="6027003"/>
            <a:ext cx="8458200" cy="707886"/>
          </a:xfrm>
          <a:prstGeom prst="rect">
            <a:avLst/>
          </a:prstGeom>
          <a:solidFill>
            <a:schemeClr val="bg1">
              <a:lumMod val="50000"/>
              <a:alpha val="75000"/>
            </a:schemeClr>
          </a:solidFill>
        </p:spPr>
        <p:txBody>
          <a:bodyPr wrap="square">
            <a:spAutoFit/>
          </a:bodyPr>
          <a:lstStyle/>
          <a:p>
            <a:pPr marL="571500" indent="-457200">
              <a:buFont typeface="Arial" panose="020B0604020202020204" pitchFamily="34" charset="0"/>
              <a:buChar char="•"/>
              <a:defRPr/>
            </a:pPr>
            <a:r>
              <a:rPr lang="en-US" sz="2000" dirty="0" smtClean="0">
                <a:solidFill>
                  <a:srgbClr val="FFFFFF"/>
                </a:solidFill>
              </a:rPr>
              <a:t>Zehn internationale Awards im Wert von US$4,000</a:t>
            </a:r>
          </a:p>
          <a:p>
            <a:pPr marL="571500" indent="-457200" fontAlgn="auto">
              <a:spcBef>
                <a:spcPts val="0"/>
              </a:spcBef>
              <a:spcAft>
                <a:spcPts val="0"/>
              </a:spcAft>
              <a:buFont typeface="Arial" panose="020B0604020202020204" pitchFamily="34" charset="0"/>
              <a:buChar char="•"/>
              <a:defRPr/>
            </a:pPr>
            <a:r>
              <a:rPr lang="en-US" sz="2000" dirty="0" smtClean="0">
                <a:solidFill>
                  <a:srgbClr val="FFFFFF"/>
                </a:solidFill>
              </a:rPr>
              <a:t>32 District/Area Awards im Wert von US$1,000</a:t>
            </a:r>
          </a:p>
        </p:txBody>
      </p:sp>
    </p:spTree>
    <p:extLst>
      <p:ext uri="{BB962C8B-B14F-4D97-AF65-F5344CB8AC3E}">
        <p14:creationId xmlns:p14="http://schemas.microsoft.com/office/powerpoint/2010/main" xmlns="" val="96500305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omano.000\Desktop\hFMfA4esks7psAgJwWaBFU6oKCdzXeuetde0gTgS84U,GNnW3r_I1q_4MEIh4o_n-ICflSZYIsoG7bLdmDWA2bo,FXBNe3hMSkwrpExZwEhjC03d7s59YvLc8VAB36NUclc.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988" r="14672" b="5405"/>
          <a:stretch/>
        </p:blipFill>
        <p:spPr bwMode="auto">
          <a:xfrm>
            <a:off x="0" y="0"/>
            <a:ext cx="8458200" cy="6879495"/>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0" y="5473005"/>
            <a:ext cx="8458200" cy="1384995"/>
          </a:xfrm>
          <a:prstGeom prst="rect">
            <a:avLst/>
          </a:prstGeom>
          <a:solidFill>
            <a:schemeClr val="bg1">
              <a:lumMod val="50000"/>
              <a:alpha val="75000"/>
            </a:schemeClr>
          </a:solidFill>
        </p:spPr>
        <p:txBody>
          <a:bodyPr wrap="square">
            <a:spAutoFit/>
          </a:bodyPr>
          <a:lstStyle/>
          <a:p>
            <a:pPr marL="114300" indent="0" algn="ctr" fontAlgn="auto">
              <a:spcBef>
                <a:spcPts val="0"/>
              </a:spcBef>
              <a:spcAft>
                <a:spcPts val="0"/>
              </a:spcAft>
              <a:buNone/>
              <a:defRPr/>
            </a:pPr>
            <a:r>
              <a:rPr lang="en-US" sz="2800" dirty="0">
                <a:solidFill>
                  <a:schemeClr val="accent4">
                    <a:lumMod val="20000"/>
                    <a:lumOff val="80000"/>
                  </a:schemeClr>
                </a:solidFill>
              </a:rPr>
              <a:t>Zonta </a:t>
            </a:r>
            <a:r>
              <a:rPr lang="en-US" sz="2800" dirty="0" smtClean="0">
                <a:solidFill>
                  <a:schemeClr val="accent4">
                    <a:lumMod val="20000"/>
                    <a:lumOff val="80000"/>
                  </a:schemeClr>
                </a:solidFill>
              </a:rPr>
              <a:t>International Foundation finanziert</a:t>
            </a:r>
          </a:p>
          <a:p>
            <a:pPr marL="114300" indent="0" algn="ctr" fontAlgn="auto">
              <a:spcBef>
                <a:spcPts val="0"/>
              </a:spcBef>
              <a:spcAft>
                <a:spcPts val="0"/>
              </a:spcAft>
              <a:buNone/>
              <a:defRPr/>
            </a:pPr>
            <a:r>
              <a:rPr lang="en-US" sz="2800" dirty="0" smtClean="0">
                <a:solidFill>
                  <a:schemeClr val="accent4">
                    <a:lumMod val="20000"/>
                    <a:lumOff val="80000"/>
                  </a:schemeClr>
                </a:solidFill>
              </a:rPr>
              <a:t>gemeinnützige und weiterbildende Projekte von Zonta </a:t>
            </a:r>
            <a:r>
              <a:rPr lang="en-US" sz="2800" dirty="0">
                <a:solidFill>
                  <a:schemeClr val="accent4">
                    <a:lumMod val="20000"/>
                    <a:lumOff val="80000"/>
                  </a:schemeClr>
                </a:solidFill>
              </a:rPr>
              <a:t>International</a:t>
            </a:r>
          </a:p>
        </p:txBody>
      </p:sp>
    </p:spTree>
    <p:extLst>
      <p:ext uri="{BB962C8B-B14F-4D97-AF65-F5344CB8AC3E}">
        <p14:creationId xmlns:p14="http://schemas.microsoft.com/office/powerpoint/2010/main" xmlns="" val="358497522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rotWithShape="1">
          <a:blip r:embed="rId3" cstate="print"/>
          <a:srcRect t="114" b="8201"/>
          <a:stretch/>
        </p:blipFill>
        <p:spPr bwMode="auto">
          <a:xfrm>
            <a:off x="4656543" y="2924650"/>
            <a:ext cx="3285977" cy="266098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381000" y="152400"/>
            <a:ext cx="7660333" cy="762000"/>
          </a:xfrm>
        </p:spPr>
        <p:txBody>
          <a:bodyPr>
            <a:normAutofit/>
          </a:bodyPr>
          <a:lstStyle/>
          <a:p>
            <a:pPr marL="114300" indent="0" algn="ctr" fontAlgn="auto">
              <a:spcBef>
                <a:spcPts val="0"/>
              </a:spcBef>
              <a:spcAft>
                <a:spcPts val="0"/>
              </a:spcAft>
              <a:buNone/>
              <a:defRPr/>
            </a:pPr>
            <a:r>
              <a:rPr lang="en-US" sz="4000" dirty="0" smtClean="0">
                <a:solidFill>
                  <a:schemeClr val="bg1"/>
                </a:solidFill>
              </a:rPr>
              <a:t>Spenden</a:t>
            </a:r>
          </a:p>
          <a:p>
            <a:pPr marL="114300" indent="0" algn="ctr" fontAlgn="auto">
              <a:spcBef>
                <a:spcPts val="0"/>
              </a:spcBef>
              <a:spcAft>
                <a:spcPts val="0"/>
              </a:spcAft>
              <a:buNone/>
              <a:defRPr/>
            </a:pPr>
            <a:endParaRPr lang="en-US" sz="4000" dirty="0" smtClean="0">
              <a:solidFill>
                <a:schemeClr val="bg1"/>
              </a:solidFill>
            </a:endParaRPr>
          </a:p>
          <a:p>
            <a:pPr marL="114300" indent="0" algn="ctr" fontAlgn="auto">
              <a:spcBef>
                <a:spcPts val="0"/>
              </a:spcBef>
              <a:spcAft>
                <a:spcPts val="0"/>
              </a:spcAft>
              <a:buNone/>
              <a:defRPr/>
            </a:pPr>
            <a:endParaRPr lang="en-US" sz="4000" dirty="0" smtClean="0"/>
          </a:p>
        </p:txBody>
      </p:sp>
      <p:sp>
        <p:nvSpPr>
          <p:cNvPr id="2" name="Rectangle 1"/>
          <p:cNvSpPr/>
          <p:nvPr/>
        </p:nvSpPr>
        <p:spPr>
          <a:xfrm>
            <a:off x="455494" y="5851450"/>
            <a:ext cx="7772400" cy="769441"/>
          </a:xfrm>
          <a:prstGeom prst="rect">
            <a:avLst/>
          </a:prstGeom>
        </p:spPr>
        <p:txBody>
          <a:bodyPr wrap="square">
            <a:spAutoFit/>
          </a:bodyPr>
          <a:lstStyle/>
          <a:p>
            <a:pPr algn="ctr"/>
            <a:r>
              <a:rPr lang="en-US" sz="2200" dirty="0" smtClean="0"/>
              <a:t>Spenden an den Rose Fond kommen allen Projekten zu</a:t>
            </a:r>
            <a:r>
              <a:rPr lang="en-US" sz="2200" dirty="0"/>
              <a:t>g</a:t>
            </a:r>
            <a:r>
              <a:rPr lang="en-US" sz="2200" dirty="0" smtClean="0"/>
              <a:t>ute. </a:t>
            </a:r>
            <a:endParaRPr lang="en-US" sz="2200" dirty="0"/>
          </a:p>
        </p:txBody>
      </p:sp>
      <p:sp>
        <p:nvSpPr>
          <p:cNvPr id="6" name="Rectangle 5"/>
          <p:cNvSpPr/>
          <p:nvPr/>
        </p:nvSpPr>
        <p:spPr>
          <a:xfrm>
            <a:off x="150692" y="953387"/>
            <a:ext cx="7685501" cy="2800767"/>
          </a:xfrm>
          <a:prstGeom prst="rect">
            <a:avLst/>
          </a:prstGeom>
        </p:spPr>
        <p:txBody>
          <a:bodyPr wrap="square">
            <a:spAutoFit/>
          </a:bodyPr>
          <a:lstStyle/>
          <a:p>
            <a:r>
              <a:rPr lang="en-US" sz="2200" dirty="0" smtClean="0"/>
              <a:t>Spenden Sie an:</a:t>
            </a:r>
          </a:p>
          <a:p>
            <a:endParaRPr lang="en-US" sz="2200" dirty="0"/>
          </a:p>
          <a:p>
            <a:pPr marL="342900" indent="-342900">
              <a:buFontTx/>
              <a:buChar char="-"/>
            </a:pPr>
            <a:r>
              <a:rPr lang="en-US" sz="2200" dirty="0" smtClean="0"/>
              <a:t>Amelia Earhart Fellowship</a:t>
            </a:r>
          </a:p>
          <a:p>
            <a:pPr marL="342900" indent="-342900">
              <a:buFontTx/>
              <a:buChar char="-"/>
            </a:pPr>
            <a:r>
              <a:rPr lang="en-US" sz="2200" dirty="0" smtClean="0"/>
              <a:t>Jane M. Klausman Women in Business Scholarship</a:t>
            </a:r>
          </a:p>
          <a:p>
            <a:pPr marL="342900" indent="-342900">
              <a:buFontTx/>
              <a:buChar char="-"/>
            </a:pPr>
            <a:r>
              <a:rPr lang="en-US" sz="2200" dirty="0" smtClean="0"/>
              <a:t>Young Women in Public Affairs</a:t>
            </a:r>
          </a:p>
          <a:p>
            <a:pPr marL="342900" indent="-342900">
              <a:buFontTx/>
              <a:buChar char="-"/>
            </a:pPr>
            <a:r>
              <a:rPr lang="en-US" sz="2200" dirty="0" smtClean="0"/>
              <a:t>International Service</a:t>
            </a:r>
          </a:p>
          <a:p>
            <a:pPr marL="342900" indent="-342900">
              <a:buFontTx/>
              <a:buChar char="-"/>
            </a:pPr>
            <a:r>
              <a:rPr lang="en-US" sz="2200" dirty="0" smtClean="0"/>
              <a:t>ZISVAW</a:t>
            </a:r>
          </a:p>
          <a:p>
            <a:pPr marL="342900" indent="-342900">
              <a:buFontTx/>
              <a:buChar char="-"/>
            </a:pPr>
            <a:r>
              <a:rPr lang="en-US" sz="2200" dirty="0" smtClean="0"/>
              <a:t>Rose</a:t>
            </a:r>
            <a:endParaRPr lang="en-US" sz="2200" dirty="0"/>
          </a:p>
        </p:txBody>
      </p:sp>
    </p:spTree>
    <p:extLst>
      <p:ext uri="{BB962C8B-B14F-4D97-AF65-F5344CB8AC3E}">
        <p14:creationId xmlns:p14="http://schemas.microsoft.com/office/powerpoint/2010/main" xmlns="" val="58876997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Romano.000\Desktop\gyU7cbxyv_lmU3wgPAqvA7uFOxseOSS_8lT7LN06FcU,qiCit27vy9Wl3C_FzS93kxAKQyE2PwAQ9QlTnv6gxtg.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3" r="17446"/>
          <a:stretch/>
        </p:blipFill>
        <p:spPr bwMode="auto">
          <a:xfrm>
            <a:off x="0" y="0"/>
            <a:ext cx="84963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45895" y="3328493"/>
            <a:ext cx="8343900" cy="1938992"/>
          </a:xfrm>
          <a:prstGeom prst="rect">
            <a:avLst/>
          </a:prstGeom>
        </p:spPr>
        <p:txBody>
          <a:bodyPr wrap="square">
            <a:spAutoFit/>
          </a:bodyPr>
          <a:lstStyle/>
          <a:p>
            <a:pPr marL="114300" indent="0" algn="ctr">
              <a:buNone/>
              <a:defRPr/>
            </a:pPr>
            <a:r>
              <a:rPr lang="en-US" sz="4000" dirty="0" smtClean="0">
                <a:solidFill>
                  <a:srgbClr val="FFFFFF"/>
                </a:solidFill>
              </a:rPr>
              <a:t>Danke</a:t>
            </a:r>
          </a:p>
          <a:p>
            <a:pPr marL="114300" indent="0" algn="ctr">
              <a:buNone/>
              <a:defRPr/>
            </a:pPr>
            <a:r>
              <a:rPr lang="en-US" sz="4000" dirty="0">
                <a:solidFill>
                  <a:srgbClr val="FFFFFF"/>
                </a:solidFill>
              </a:rPr>
              <a:t>f</a:t>
            </a:r>
            <a:r>
              <a:rPr lang="en-US" sz="4000" dirty="0" smtClean="0">
                <a:solidFill>
                  <a:srgbClr val="FFFFFF"/>
                </a:solidFill>
              </a:rPr>
              <a:t>ür </a:t>
            </a:r>
          </a:p>
          <a:p>
            <a:pPr marL="114300" indent="0" algn="ctr">
              <a:buNone/>
              <a:defRPr/>
            </a:pPr>
            <a:r>
              <a:rPr lang="en-US" sz="4000" dirty="0" smtClean="0">
                <a:solidFill>
                  <a:srgbClr val="FFFFFF"/>
                </a:solidFill>
              </a:rPr>
              <a:t>Ihre Spende</a:t>
            </a:r>
          </a:p>
        </p:txBody>
      </p:sp>
    </p:spTree>
    <p:extLst>
      <p:ext uri="{BB962C8B-B14F-4D97-AF65-F5344CB8AC3E}">
        <p14:creationId xmlns:p14="http://schemas.microsoft.com/office/powerpoint/2010/main" xmlns="" val="203054726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b="6225"/>
          <a:stretch/>
        </p:blipFill>
        <p:spPr>
          <a:xfrm>
            <a:off x="228596" y="63000"/>
            <a:ext cx="835115" cy="101276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56485" y="63000"/>
            <a:ext cx="835115" cy="1080000"/>
          </a:xfrm>
          <a:prstGeom prst="rect">
            <a:avLst/>
          </a:prstGeom>
        </p:spPr>
      </p:pic>
      <p:pic>
        <p:nvPicPr>
          <p:cNvPr id="3074" name="Picture 2" descr="C:\Users\ARomano.000\Desktop\13541620775_e22864d1ed_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704" t="12239" r="14041" b="14950"/>
          <a:stretch/>
        </p:blipFill>
        <p:spPr bwMode="auto">
          <a:xfrm>
            <a:off x="-1" y="1461981"/>
            <a:ext cx="9144000" cy="539601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190845" y="121387"/>
            <a:ext cx="6847368" cy="1138773"/>
          </a:xfrm>
          <a:prstGeom prst="rect">
            <a:avLst/>
          </a:prstGeom>
          <a:solidFill>
            <a:schemeClr val="tx1">
              <a:lumMod val="90000"/>
              <a:lumOff val="10000"/>
              <a:alpha val="75000"/>
            </a:schemeClr>
          </a:solidFill>
        </p:spPr>
        <p:txBody>
          <a:bodyPr wrap="square">
            <a:spAutoFit/>
          </a:bodyPr>
          <a:lstStyle/>
          <a:p>
            <a:pPr marL="114300" indent="0" algn="ctr" fontAlgn="auto">
              <a:spcBef>
                <a:spcPts val="0"/>
              </a:spcBef>
              <a:spcAft>
                <a:spcPts val="0"/>
              </a:spcAft>
              <a:buNone/>
              <a:defRPr/>
            </a:pPr>
            <a:r>
              <a:rPr lang="en-US" sz="3400" dirty="0" smtClean="0">
                <a:solidFill>
                  <a:schemeClr val="accent4">
                    <a:lumMod val="20000"/>
                    <a:lumOff val="80000"/>
                  </a:schemeClr>
                </a:solidFill>
              </a:rPr>
              <a:t>Zonta International Foundation</a:t>
            </a:r>
          </a:p>
          <a:p>
            <a:pPr marL="114300" indent="0" algn="ctr" fontAlgn="auto">
              <a:spcBef>
                <a:spcPts val="0"/>
              </a:spcBef>
              <a:spcAft>
                <a:spcPts val="0"/>
              </a:spcAft>
              <a:buNone/>
              <a:defRPr/>
            </a:pPr>
            <a:r>
              <a:rPr lang="en-US" sz="3400" dirty="0" smtClean="0">
                <a:solidFill>
                  <a:schemeClr val="accent4">
                    <a:lumMod val="20000"/>
                    <a:lumOff val="80000"/>
                  </a:schemeClr>
                </a:solidFill>
              </a:rPr>
              <a:t>Verändere ein Leben – HEUTE!</a:t>
            </a:r>
          </a:p>
        </p:txBody>
      </p:sp>
    </p:spTree>
    <p:extLst>
      <p:ext uri="{BB962C8B-B14F-4D97-AF65-F5344CB8AC3E}">
        <p14:creationId xmlns:p14="http://schemas.microsoft.com/office/powerpoint/2010/main" xmlns="" val="36896179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4" y="685800"/>
            <a:ext cx="8126568" cy="3810000"/>
          </a:xfrm>
        </p:spPr>
        <p:txBody>
          <a:bodyPr>
            <a:noAutofit/>
          </a:bodyPr>
          <a:lstStyle/>
          <a:p>
            <a:pPr>
              <a:spcBef>
                <a:spcPts val="0"/>
              </a:spcBef>
              <a:defRPr/>
            </a:pPr>
            <a:r>
              <a:rPr lang="en-US" sz="2800" dirty="0" smtClean="0">
                <a:solidFill>
                  <a:schemeClr val="bg1"/>
                </a:solidFill>
              </a:rPr>
              <a:t>Spenden an die Zonta</a:t>
            </a:r>
            <a:r>
              <a:rPr lang="en-US" sz="2800" dirty="0">
                <a:solidFill>
                  <a:schemeClr val="bg1"/>
                </a:solidFill>
              </a:rPr>
              <a:t> International Foundation </a:t>
            </a:r>
            <a:r>
              <a:rPr lang="en-US" sz="2800" dirty="0" smtClean="0">
                <a:solidFill>
                  <a:schemeClr val="bg1"/>
                </a:solidFill>
              </a:rPr>
              <a:t>fließen vollumfänglich in die Förderung von Projekten und deren Weiterentwicklung. </a:t>
            </a:r>
            <a:endParaRPr lang="en-US" sz="2800" dirty="0">
              <a:solidFill>
                <a:schemeClr val="bg1"/>
              </a:solidFill>
            </a:endParaRPr>
          </a:p>
          <a:p>
            <a:pPr marL="114300" indent="0">
              <a:spcBef>
                <a:spcPts val="0"/>
              </a:spcBef>
              <a:buNone/>
              <a:defRPr/>
            </a:pPr>
            <a:endParaRPr lang="en-US" sz="2800" dirty="0" smtClean="0">
              <a:solidFill>
                <a:schemeClr val="bg1"/>
              </a:solidFill>
            </a:endParaRPr>
          </a:p>
          <a:p>
            <a:pPr>
              <a:spcBef>
                <a:spcPts val="0"/>
              </a:spcBef>
              <a:defRPr/>
            </a:pPr>
            <a:r>
              <a:rPr lang="en-US" sz="2800" dirty="0" smtClean="0">
                <a:solidFill>
                  <a:schemeClr val="bg1"/>
                </a:solidFill>
              </a:rPr>
              <a:t>Jeder Mitgliedsbeitrag an Zonta International finanziert die operativen Kosten der Zonta International Foundation. </a:t>
            </a:r>
          </a:p>
          <a:p>
            <a:pPr algn="ctr">
              <a:spcBef>
                <a:spcPts val="0"/>
              </a:spcBef>
              <a:defRPr/>
            </a:pPr>
            <a:endParaRPr lang="en-US" sz="2800" b="1" dirty="0">
              <a:solidFill>
                <a:schemeClr val="bg1"/>
              </a:solidFill>
            </a:endParaRPr>
          </a:p>
        </p:txBody>
      </p:sp>
      <p:pic>
        <p:nvPicPr>
          <p:cNvPr id="5122" name="Picture 2" descr="C:\Users\ARomano.000\Desktop\9jxpqZghrh-osqDZZ1r0Cbvyt38h9CQW-YTmVgIJJX4,OEPYM_4UrOq4W-r7s_15bIi93Y3ja4dNaIsQ2O7Z_6k,3ol1ABSx4vJ1He0gfQV2oNd39XnvgYRH-YZai1Hp1kM.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99" t="825"/>
          <a:stretch/>
        </p:blipFill>
        <p:spPr bwMode="auto">
          <a:xfrm>
            <a:off x="0" y="4956215"/>
            <a:ext cx="2831837"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Pepper Group\ZISVAW 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2193"/>
          <a:stretch/>
        </p:blipFill>
        <p:spPr bwMode="auto">
          <a:xfrm>
            <a:off x="2819399" y="4956215"/>
            <a:ext cx="2950788" cy="19240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Fanchiand, Christine_ Action -300 dpi"/>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897" b="8633"/>
          <a:stretch/>
        </p:blipFill>
        <p:spPr bwMode="auto">
          <a:xfrm>
            <a:off x="5725904" y="4952502"/>
            <a:ext cx="2732296" cy="192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C00000"/>
                </a:solidFill>
                <a:miter lim="800000"/>
                <a:headEnd/>
                <a:tailEnd/>
              </a14:hiddenLine>
            </a:ext>
          </a:extLst>
        </p:spPr>
      </p:pic>
    </p:spTree>
    <p:extLst>
      <p:ext uri="{BB962C8B-B14F-4D97-AF65-F5344CB8AC3E}">
        <p14:creationId xmlns:p14="http://schemas.microsoft.com/office/powerpoint/2010/main" xmlns="" val="273549117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391400" cy="1371600"/>
          </a:xfrm>
        </p:spPr>
        <p:txBody>
          <a:bodyPr>
            <a:normAutofit/>
          </a:bodyPr>
          <a:lstStyle/>
          <a:p>
            <a:pPr marL="114300" indent="0" algn="ctr" fontAlgn="auto">
              <a:spcBef>
                <a:spcPts val="0"/>
              </a:spcBef>
              <a:spcAft>
                <a:spcPts val="0"/>
              </a:spcAft>
              <a:buNone/>
              <a:defRPr/>
            </a:pPr>
            <a:r>
              <a:rPr lang="en-US" sz="2800" dirty="0" smtClean="0">
                <a:solidFill>
                  <a:schemeClr val="bg1"/>
                </a:solidFill>
              </a:rPr>
              <a:t>2014-2016 Spendenziel</a:t>
            </a:r>
          </a:p>
          <a:p>
            <a:pPr marL="114300" indent="0" algn="ctr" fontAlgn="auto">
              <a:spcBef>
                <a:spcPts val="0"/>
              </a:spcBef>
              <a:spcAft>
                <a:spcPts val="0"/>
              </a:spcAft>
              <a:buNone/>
              <a:defRPr/>
            </a:pPr>
            <a:r>
              <a:rPr lang="en-US" sz="2800" dirty="0" smtClean="0">
                <a:solidFill>
                  <a:schemeClr val="bg1"/>
                </a:solidFill>
              </a:rPr>
              <a:t>US$5,306,000 (ca. 4.180.000€)</a:t>
            </a:r>
            <a:endParaRPr lang="en-US" sz="2800" dirty="0">
              <a:solidFill>
                <a:schemeClr val="bg1"/>
              </a:solidFill>
            </a:endParaRP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147" t="2794" r="5896" b="4097"/>
          <a:stretch/>
        </p:blipFill>
        <p:spPr bwMode="auto">
          <a:xfrm>
            <a:off x="1180564" y="1529313"/>
            <a:ext cx="6444000" cy="4502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52400" y="6252826"/>
            <a:ext cx="7221849" cy="338554"/>
          </a:xfrm>
          <a:prstGeom prst="rect">
            <a:avLst/>
          </a:prstGeom>
          <a:noFill/>
        </p:spPr>
        <p:txBody>
          <a:bodyPr wrap="none" rtlCol="0">
            <a:spAutoFit/>
          </a:bodyPr>
          <a:lstStyle/>
          <a:p>
            <a:r>
              <a:rPr lang="da-DK" sz="1600" b="1" dirty="0" smtClean="0"/>
              <a:t>ZISVAW: </a:t>
            </a:r>
            <a:r>
              <a:rPr lang="da-DK" sz="1600" dirty="0" smtClean="0"/>
              <a:t>Zonta International Strategies to End Violence Against Women</a:t>
            </a:r>
          </a:p>
        </p:txBody>
      </p:sp>
      <p:sp>
        <p:nvSpPr>
          <p:cNvPr id="4" name="Textfeld 3"/>
          <p:cNvSpPr txBox="1"/>
          <p:nvPr/>
        </p:nvSpPr>
        <p:spPr>
          <a:xfrm>
            <a:off x="4005333" y="2034867"/>
            <a:ext cx="1287887" cy="923330"/>
          </a:xfrm>
          <a:prstGeom prst="rect">
            <a:avLst/>
          </a:prstGeom>
          <a:noFill/>
        </p:spPr>
        <p:txBody>
          <a:bodyPr wrap="square" rtlCol="0">
            <a:spAutoFit/>
          </a:bodyPr>
          <a:lstStyle/>
          <a:p>
            <a:r>
              <a:rPr lang="de-DE" dirty="0" smtClean="0"/>
              <a:t>Ca. 158.000€</a:t>
            </a:r>
          </a:p>
          <a:p>
            <a:endParaRPr lang="de-DE" dirty="0"/>
          </a:p>
        </p:txBody>
      </p:sp>
      <p:sp>
        <p:nvSpPr>
          <p:cNvPr id="5" name="Textfeld 4"/>
          <p:cNvSpPr txBox="1"/>
          <p:nvPr/>
        </p:nvSpPr>
        <p:spPr>
          <a:xfrm>
            <a:off x="2511380" y="3464417"/>
            <a:ext cx="1712890" cy="369332"/>
          </a:xfrm>
          <a:prstGeom prst="rect">
            <a:avLst/>
          </a:prstGeom>
          <a:noFill/>
        </p:spPr>
        <p:txBody>
          <a:bodyPr wrap="square" rtlCol="0">
            <a:spAutoFit/>
          </a:bodyPr>
          <a:lstStyle/>
          <a:p>
            <a:r>
              <a:rPr lang="de-DE" dirty="0" smtClean="0"/>
              <a:t>Ca.850.000€</a:t>
            </a:r>
            <a:endParaRPr lang="de-DE" dirty="0"/>
          </a:p>
        </p:txBody>
      </p:sp>
      <p:sp>
        <p:nvSpPr>
          <p:cNvPr id="7" name="Textfeld 6"/>
          <p:cNvSpPr txBox="1"/>
          <p:nvPr/>
        </p:nvSpPr>
        <p:spPr>
          <a:xfrm>
            <a:off x="5432737" y="3833749"/>
            <a:ext cx="2066545" cy="369332"/>
          </a:xfrm>
          <a:prstGeom prst="rect">
            <a:avLst/>
          </a:prstGeom>
          <a:noFill/>
        </p:spPr>
        <p:txBody>
          <a:bodyPr wrap="square" rtlCol="0">
            <a:spAutoFit/>
          </a:bodyPr>
          <a:lstStyle/>
          <a:p>
            <a:r>
              <a:rPr lang="de-DE" dirty="0" smtClean="0"/>
              <a:t>Ca.1.615.000€</a:t>
            </a:r>
            <a:endParaRPr lang="de-DE" dirty="0"/>
          </a:p>
        </p:txBody>
      </p:sp>
      <p:sp>
        <p:nvSpPr>
          <p:cNvPr id="8" name="Textfeld 7"/>
          <p:cNvSpPr txBox="1"/>
          <p:nvPr/>
        </p:nvSpPr>
        <p:spPr>
          <a:xfrm>
            <a:off x="3530019" y="4688930"/>
            <a:ext cx="1745089" cy="369332"/>
          </a:xfrm>
          <a:prstGeom prst="rect">
            <a:avLst/>
          </a:prstGeom>
          <a:noFill/>
        </p:spPr>
        <p:txBody>
          <a:bodyPr wrap="square" rtlCol="0">
            <a:spAutoFit/>
          </a:bodyPr>
          <a:lstStyle/>
          <a:p>
            <a:r>
              <a:rPr lang="de-DE" dirty="0" smtClean="0"/>
              <a:t>Ca.1.567.000€</a:t>
            </a:r>
            <a:endParaRPr lang="de-DE" dirty="0"/>
          </a:p>
        </p:txBody>
      </p:sp>
    </p:spTree>
    <p:extLst>
      <p:ext uri="{BB962C8B-B14F-4D97-AF65-F5344CB8AC3E}">
        <p14:creationId xmlns:p14="http://schemas.microsoft.com/office/powerpoint/2010/main" xmlns="" val="343295773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Romano.000\Desktop\13541620775_e22864d1ed_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704" t="12239" r="14041" b="14950"/>
          <a:stretch/>
        </p:blipFill>
        <p:spPr bwMode="auto">
          <a:xfrm>
            <a:off x="2839605" y="4201203"/>
            <a:ext cx="4523809" cy="266957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ARomano.000\Desktop\13541944984_39ebbb892c_o.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17875" b="20171"/>
          <a:stretch/>
        </p:blipFill>
        <p:spPr bwMode="auto">
          <a:xfrm>
            <a:off x="3097228" y="-14046"/>
            <a:ext cx="3182490" cy="206232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Romano.000\Desktop\MliNDhK7EiPs9AWx-ygbzFsRVFw76mGmVvOm8WS1E98.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587" r="31846" b="8677"/>
          <a:stretch/>
        </p:blipFill>
        <p:spPr bwMode="auto">
          <a:xfrm>
            <a:off x="5859286" y="4195168"/>
            <a:ext cx="3284714" cy="2662832"/>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pic>
        <p:nvPicPr>
          <p:cNvPr id="22" name="Picture 2" descr="C:\Users\ARomano.000\Desktop\IMG_2439.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31999" t="33964" r="12662" b="311"/>
          <a:stretch/>
        </p:blipFill>
        <p:spPr bwMode="auto">
          <a:xfrm>
            <a:off x="717" y="4200615"/>
            <a:ext cx="2977117" cy="2651934"/>
          </a:xfrm>
          <a:prstGeom prst="rect">
            <a:avLst/>
          </a:prstGeom>
          <a:noFill/>
          <a:ln>
            <a:solidFill>
              <a:schemeClr val="tx1"/>
            </a:solidFill>
          </a:ln>
          <a:scene3d>
            <a:camera prst="obliqueTopLeft"/>
            <a:lightRig rig="threePt" dir="t"/>
          </a:scene3d>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717" y="2048280"/>
            <a:ext cx="9172158" cy="2369880"/>
          </a:xfrm>
          <a:prstGeom prst="rect">
            <a:avLst/>
          </a:prstGeom>
          <a:solidFill>
            <a:schemeClr val="bg1">
              <a:lumMod val="50000"/>
              <a:alpha val="75000"/>
            </a:schemeClr>
          </a:solidFill>
        </p:spPr>
        <p:txBody>
          <a:bodyPr wrap="square">
            <a:spAutoFit/>
          </a:bodyPr>
          <a:lstStyle/>
          <a:p>
            <a:pPr marL="114300" indent="0" algn="ctr" fontAlgn="auto">
              <a:spcBef>
                <a:spcPts val="0"/>
              </a:spcBef>
              <a:spcAft>
                <a:spcPts val="0"/>
              </a:spcAft>
              <a:buNone/>
              <a:defRPr/>
            </a:pPr>
            <a:endParaRPr lang="en-US" sz="2800" dirty="0" smtClean="0">
              <a:solidFill>
                <a:schemeClr val="accent4">
                  <a:lumMod val="20000"/>
                  <a:lumOff val="80000"/>
                </a:schemeClr>
              </a:solidFill>
            </a:endParaRPr>
          </a:p>
          <a:p>
            <a:pPr marL="114300" indent="0" algn="ctr" fontAlgn="auto">
              <a:spcBef>
                <a:spcPts val="0"/>
              </a:spcBef>
              <a:spcAft>
                <a:spcPts val="0"/>
              </a:spcAft>
              <a:buNone/>
              <a:defRPr/>
            </a:pPr>
            <a:r>
              <a:rPr lang="en-US" sz="4000" dirty="0" smtClean="0">
                <a:solidFill>
                  <a:schemeClr val="accent4">
                    <a:lumMod val="20000"/>
                    <a:lumOff val="80000"/>
                  </a:schemeClr>
                </a:solidFill>
              </a:rPr>
              <a:t>2014 - 2016</a:t>
            </a:r>
          </a:p>
          <a:p>
            <a:pPr marL="114300" algn="ctr">
              <a:defRPr/>
            </a:pPr>
            <a:r>
              <a:rPr lang="en-US" sz="2800" dirty="0">
                <a:solidFill>
                  <a:schemeClr val="accent4">
                    <a:lumMod val="20000"/>
                    <a:lumOff val="80000"/>
                  </a:schemeClr>
                </a:solidFill>
              </a:rPr>
              <a:t>Gesundheitsvorsorge, </a:t>
            </a:r>
            <a:r>
              <a:rPr lang="en-US" sz="2800" dirty="0" smtClean="0">
                <a:solidFill>
                  <a:schemeClr val="accent4">
                    <a:lumMod val="20000"/>
                    <a:lumOff val="80000"/>
                  </a:schemeClr>
                </a:solidFill>
              </a:rPr>
              <a:t>Aufklärung,</a:t>
            </a:r>
            <a:endParaRPr lang="en-US" sz="2800" dirty="0">
              <a:solidFill>
                <a:schemeClr val="accent4">
                  <a:lumMod val="20000"/>
                  <a:lumOff val="80000"/>
                </a:schemeClr>
              </a:solidFill>
            </a:endParaRPr>
          </a:p>
          <a:p>
            <a:pPr marL="114300" indent="0" algn="ctr" fontAlgn="auto">
              <a:spcBef>
                <a:spcPts val="0"/>
              </a:spcBef>
              <a:spcAft>
                <a:spcPts val="0"/>
              </a:spcAft>
              <a:buNone/>
              <a:defRPr/>
            </a:pPr>
            <a:r>
              <a:rPr lang="en-US" sz="2800" dirty="0" smtClean="0">
                <a:solidFill>
                  <a:schemeClr val="accent4">
                    <a:lumMod val="20000"/>
                    <a:lumOff val="80000"/>
                  </a:schemeClr>
                </a:solidFill>
              </a:rPr>
              <a:t>Ausbildung, Weiterbildung, Stipendien </a:t>
            </a:r>
            <a:endParaRPr lang="en-US" sz="1400" dirty="0" smtClean="0">
              <a:solidFill>
                <a:schemeClr val="accent4">
                  <a:lumMod val="20000"/>
                  <a:lumOff val="80000"/>
                </a:schemeClr>
              </a:solidFill>
            </a:endParaRPr>
          </a:p>
          <a:p>
            <a:pPr marL="114300" indent="0" algn="ctr" fontAlgn="auto">
              <a:spcBef>
                <a:spcPts val="0"/>
              </a:spcBef>
              <a:spcAft>
                <a:spcPts val="0"/>
              </a:spcAft>
              <a:buNone/>
              <a:defRPr/>
            </a:pPr>
            <a:endParaRPr lang="en-US" sz="2400" dirty="0">
              <a:solidFill>
                <a:schemeClr val="accent4">
                  <a:lumMod val="20000"/>
                  <a:lumOff val="80000"/>
                </a:schemeClr>
              </a:solidFill>
            </a:endParaRPr>
          </a:p>
        </p:txBody>
      </p:sp>
      <p:pic>
        <p:nvPicPr>
          <p:cNvPr id="1026" name="Picture 2" descr="C:\Users\aromano\Desktop\Z_D7XZi-zQ4omk0IdT_5vatJkJ4dXXYmW_ES3GwAulY.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8" y="-14044"/>
            <a:ext cx="3096510" cy="206232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romano\Desktop\0sGIoaI2575VfxCxEKYeEKkNHWLeSosKcj4fZs-fgQI,BDLjYCsrj5JEJmMTtlMTc3BuYeveVWVUxnWgGDp73E8.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79718" y="0"/>
            <a:ext cx="2971397" cy="197899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413825622"/>
      </p:ext>
    </p:extLst>
  </p:cSld>
  <p:clrMapOvr>
    <a:masterClrMapping/>
  </p:clrMapOvr>
  <mc:AlternateContent xmlns:mc="http://schemas.openxmlformats.org/markup-compatibility/2006">
    <mc:Choice xmlns:p14="http://schemas.microsoft.com/office/powerpoint/2010/main" xmlns="" Requires="p14">
      <p:transition spd="med" p14:dur="700" advTm="30983">
        <p:fade/>
      </p:transition>
    </mc:Choice>
    <mc:Fallback>
      <p:transition spd="med" advTm="30983">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99" y="-551774"/>
            <a:ext cx="9196999" cy="5502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p:nvPr/>
        </p:nvPicPr>
        <p:blipFill rotWithShape="1">
          <a:blip r:embed="rId4" cstate="print">
            <a:extLst>
              <a:ext uri="{28A0092B-C50C-407E-A947-70E740481C1C}">
                <a14:useLocalDpi xmlns:a14="http://schemas.microsoft.com/office/drawing/2010/main" xmlns="" val="0"/>
              </a:ext>
            </a:extLst>
          </a:blip>
          <a:srcRect b="55171"/>
          <a:stretch/>
        </p:blipFill>
        <p:spPr bwMode="auto">
          <a:xfrm>
            <a:off x="6648" y="5420522"/>
            <a:ext cx="8449694" cy="1451126"/>
          </a:xfrm>
          <a:prstGeom prst="rect">
            <a:avLst/>
          </a:prstGeom>
          <a:noFill/>
        </p:spPr>
      </p:pic>
      <p:sp>
        <p:nvSpPr>
          <p:cNvPr id="2" name="Rectangle 1"/>
          <p:cNvSpPr/>
          <p:nvPr/>
        </p:nvSpPr>
        <p:spPr>
          <a:xfrm>
            <a:off x="218364" y="34841"/>
            <a:ext cx="7971671" cy="1200329"/>
          </a:xfrm>
          <a:prstGeom prst="rect">
            <a:avLst/>
          </a:prstGeom>
        </p:spPr>
        <p:txBody>
          <a:bodyPr wrap="square">
            <a:spAutoFit/>
          </a:bodyPr>
          <a:lstStyle/>
          <a:p>
            <a:pPr algn="ctr"/>
            <a:r>
              <a:rPr lang="en-US" sz="2400" dirty="0"/>
              <a:t> </a:t>
            </a:r>
          </a:p>
          <a:p>
            <a:pPr algn="ctr"/>
            <a:r>
              <a:rPr lang="en-US" sz="2400" dirty="0"/>
              <a:t>International Service &amp; </a:t>
            </a:r>
            <a:r>
              <a:rPr lang="en-US" sz="2400" dirty="0" smtClean="0"/>
              <a:t>ZISVAW</a:t>
            </a:r>
            <a:endParaRPr lang="en-US" sz="2400" dirty="0"/>
          </a:p>
          <a:p>
            <a:pPr algn="ctr"/>
            <a:r>
              <a:rPr lang="en-US" sz="2400" dirty="0"/>
              <a:t>Projekte 2014‐2016 </a:t>
            </a:r>
          </a:p>
        </p:txBody>
      </p:sp>
      <p:graphicFrame>
        <p:nvGraphicFramePr>
          <p:cNvPr id="4" name="Tabelle 3"/>
          <p:cNvGraphicFramePr>
            <a:graphicFrameLocks noGrp="1"/>
          </p:cNvGraphicFramePr>
          <p:nvPr>
            <p:extLst>
              <p:ext uri="{D42A27DB-BD31-4B8C-83A1-F6EECF244321}">
                <p14:modId xmlns:p14="http://schemas.microsoft.com/office/powerpoint/2010/main" xmlns="" val="1634017569"/>
              </p:ext>
            </p:extLst>
          </p:nvPr>
        </p:nvGraphicFramePr>
        <p:xfrm>
          <a:off x="153969" y="1744511"/>
          <a:ext cx="8183387" cy="3328154"/>
        </p:xfrm>
        <a:graphic>
          <a:graphicData uri="http://schemas.openxmlformats.org/drawingml/2006/table">
            <a:tbl>
              <a:tblPr firstRow="1" bandRow="1">
                <a:tableStyleId>{5C22544A-7EE6-4342-B048-85BDC9FD1C3A}</a:tableStyleId>
              </a:tblPr>
              <a:tblGrid>
                <a:gridCol w="2244784"/>
                <a:gridCol w="1025490"/>
                <a:gridCol w="3294019"/>
                <a:gridCol w="1619094"/>
              </a:tblGrid>
              <a:tr h="218886">
                <a:tc>
                  <a:txBody>
                    <a:bodyPr/>
                    <a:lstStyle/>
                    <a:p>
                      <a:r>
                        <a:rPr lang="de-DE" sz="1100" dirty="0" smtClean="0"/>
                        <a:t>Fonds</a:t>
                      </a:r>
                      <a:endParaRPr lang="de-DE" sz="1100" dirty="0"/>
                    </a:p>
                  </a:txBody>
                  <a:tcPr/>
                </a:tc>
                <a:tc>
                  <a:txBody>
                    <a:bodyPr/>
                    <a:lstStyle/>
                    <a:p>
                      <a:r>
                        <a:rPr lang="de-DE" sz="1100" dirty="0" smtClean="0"/>
                        <a:t>Agentur</a:t>
                      </a:r>
                      <a:endParaRPr lang="de-DE" sz="1100" dirty="0"/>
                    </a:p>
                  </a:txBody>
                  <a:tcPr/>
                </a:tc>
                <a:tc>
                  <a:txBody>
                    <a:bodyPr/>
                    <a:lstStyle/>
                    <a:p>
                      <a:r>
                        <a:rPr lang="de-DE" sz="1100" dirty="0" smtClean="0"/>
                        <a:t>Kurzbezeichnung</a:t>
                      </a:r>
                      <a:endParaRPr lang="de-DE" sz="1100" dirty="0"/>
                    </a:p>
                  </a:txBody>
                  <a:tcPr/>
                </a:tc>
                <a:tc>
                  <a:txBody>
                    <a:bodyPr/>
                    <a:lstStyle/>
                    <a:p>
                      <a:r>
                        <a:rPr lang="de-DE" sz="1100" dirty="0" smtClean="0"/>
                        <a:t>USD (€)</a:t>
                      </a:r>
                      <a:endParaRPr lang="de-DE" sz="1100" dirty="0"/>
                    </a:p>
                  </a:txBody>
                  <a:tcPr/>
                </a:tc>
              </a:tr>
              <a:tr h="312694">
                <a:tc>
                  <a:txBody>
                    <a:bodyPr/>
                    <a:lstStyle/>
                    <a:p>
                      <a:r>
                        <a:rPr lang="de-DE" sz="1100" dirty="0" smtClean="0"/>
                        <a:t>International Service</a:t>
                      </a:r>
                    </a:p>
                    <a:p>
                      <a:r>
                        <a:rPr lang="de-DE" sz="1100" baseline="0" dirty="0" smtClean="0"/>
                        <a:t> </a:t>
                      </a:r>
                      <a:endParaRPr lang="de-DE" sz="1100" dirty="0"/>
                    </a:p>
                  </a:txBody>
                  <a:tcPr/>
                </a:tc>
                <a:tc>
                  <a:txBody>
                    <a:bodyPr/>
                    <a:lstStyle/>
                    <a:p>
                      <a:r>
                        <a:rPr lang="de-DE" sz="1100" dirty="0" smtClean="0"/>
                        <a:t>UNFPA</a:t>
                      </a:r>
                      <a:endParaRPr lang="de-DE" sz="1100" dirty="0"/>
                    </a:p>
                  </a:txBody>
                  <a:tcPr/>
                </a:tc>
                <a:tc>
                  <a:txBody>
                    <a:bodyPr/>
                    <a:lstStyle/>
                    <a:p>
                      <a:r>
                        <a:rPr lang="de-DE" sz="1100" dirty="0" smtClean="0"/>
                        <a:t>Kampf gegen die Geburtsfistel in Liberia</a:t>
                      </a:r>
                      <a:endParaRPr lang="de-DE" sz="1100" dirty="0"/>
                    </a:p>
                  </a:txBody>
                  <a:tcPr/>
                </a:tc>
                <a:tc>
                  <a:txBody>
                    <a:bodyPr/>
                    <a:lstStyle/>
                    <a:p>
                      <a:pPr algn="r"/>
                      <a:r>
                        <a:rPr lang="de-DE" sz="1100" dirty="0" smtClean="0"/>
                        <a:t>600.000 (475.000)</a:t>
                      </a:r>
                      <a:endParaRPr lang="de-DE" sz="1100" dirty="0"/>
                    </a:p>
                  </a:txBody>
                  <a:tcPr/>
                </a:tc>
              </a:tr>
              <a:tr h="312694">
                <a:tc>
                  <a:txBody>
                    <a:bodyPr/>
                    <a:lstStyle/>
                    <a:p>
                      <a:r>
                        <a:rPr lang="de-DE" sz="1100" dirty="0" smtClean="0"/>
                        <a:t>Int.</a:t>
                      </a:r>
                      <a:r>
                        <a:rPr lang="de-DE" sz="1100" baseline="0" dirty="0" smtClean="0"/>
                        <a:t> Service</a:t>
                      </a:r>
                    </a:p>
                  </a:txBody>
                  <a:tcPr/>
                </a:tc>
                <a:tc>
                  <a:txBody>
                    <a:bodyPr/>
                    <a:lstStyle/>
                    <a:p>
                      <a:r>
                        <a:rPr lang="de-DE" sz="1100" dirty="0" smtClean="0"/>
                        <a:t>UNICEF</a:t>
                      </a:r>
                      <a:endParaRPr lang="de-DE" sz="1100" dirty="0"/>
                    </a:p>
                  </a:txBody>
                  <a:tcPr/>
                </a:tc>
                <a:tc>
                  <a:txBody>
                    <a:bodyPr/>
                    <a:lstStyle/>
                    <a:p>
                      <a:r>
                        <a:rPr lang="de-DE" sz="1100" dirty="0" smtClean="0"/>
                        <a:t>HIV-freie Generation in Ruanda</a:t>
                      </a:r>
                      <a:endParaRPr lang="de-DE" sz="1100" dirty="0"/>
                    </a:p>
                  </a:txBody>
                  <a:tcPr/>
                </a:tc>
                <a:tc>
                  <a:txBody>
                    <a:bodyPr/>
                    <a:lstStyle/>
                    <a:p>
                      <a:pPr algn="r"/>
                      <a:r>
                        <a:rPr lang="de-DE" sz="1100" dirty="0" smtClean="0"/>
                        <a:t>800.000 (633.000)</a:t>
                      </a:r>
                      <a:endParaRPr lang="de-DE" sz="1100" dirty="0"/>
                    </a:p>
                  </a:txBody>
                  <a:tcPr/>
                </a:tc>
              </a:tr>
              <a:tr h="406503">
                <a:tc>
                  <a:txBody>
                    <a:bodyPr/>
                    <a:lstStyle/>
                    <a:p>
                      <a:r>
                        <a:rPr lang="de-DE" sz="1100" dirty="0" smtClean="0"/>
                        <a:t>Int. Service</a:t>
                      </a:r>
                      <a:endParaRPr lang="de-DE" sz="1100" dirty="0"/>
                    </a:p>
                  </a:txBody>
                  <a:tcPr/>
                </a:tc>
                <a:tc>
                  <a:txBody>
                    <a:bodyPr/>
                    <a:lstStyle/>
                    <a:p>
                      <a:r>
                        <a:rPr lang="de-DE" sz="1100" dirty="0" smtClean="0"/>
                        <a:t>UNTF</a:t>
                      </a:r>
                      <a:endParaRPr lang="de-DE" sz="1100" dirty="0"/>
                    </a:p>
                  </a:txBody>
                  <a:tcPr/>
                </a:tc>
                <a:tc>
                  <a:txBody>
                    <a:bodyPr/>
                    <a:lstStyle/>
                    <a:p>
                      <a:r>
                        <a:rPr lang="de-DE" sz="1100" dirty="0" smtClean="0"/>
                        <a:t>Geschlechtergerechte Schulen in Vietnam</a:t>
                      </a:r>
                      <a:endParaRPr lang="de-DE" sz="1100" dirty="0"/>
                    </a:p>
                  </a:txBody>
                  <a:tcPr/>
                </a:tc>
                <a:tc>
                  <a:txBody>
                    <a:bodyPr/>
                    <a:lstStyle/>
                    <a:p>
                      <a:pPr algn="r"/>
                      <a:r>
                        <a:rPr lang="de-DE" sz="1100" dirty="0" smtClean="0"/>
                        <a:t>644.000 (509.000)</a:t>
                      </a:r>
                      <a:endParaRPr lang="de-DE" sz="1100" dirty="0"/>
                    </a:p>
                  </a:txBody>
                  <a:tcPr/>
                </a:tc>
              </a:tr>
              <a:tr h="406503">
                <a:tc>
                  <a:txBody>
                    <a:bodyPr/>
                    <a:lstStyle/>
                    <a:p>
                      <a:r>
                        <a:rPr lang="de-DE" sz="1100" dirty="0" smtClean="0"/>
                        <a:t>ZISVAW</a:t>
                      </a:r>
                      <a:endParaRPr lang="de-DE" sz="1100" dirty="0"/>
                    </a:p>
                  </a:txBody>
                  <a:tcPr/>
                </a:tc>
                <a:tc>
                  <a:txBody>
                    <a:bodyPr/>
                    <a:lstStyle/>
                    <a:p>
                      <a:r>
                        <a:rPr lang="de-DE" sz="1100" dirty="0" smtClean="0"/>
                        <a:t>UNFPA</a:t>
                      </a:r>
                      <a:endParaRPr lang="de-DE" sz="1100" dirty="0"/>
                    </a:p>
                  </a:txBody>
                  <a:tcPr/>
                </a:tc>
                <a:tc>
                  <a:txBody>
                    <a:bodyPr/>
                    <a:lstStyle/>
                    <a:p>
                      <a:r>
                        <a:rPr lang="de-DE" sz="1100" dirty="0" smtClean="0"/>
                        <a:t>Verhinderung von Kinderehen </a:t>
                      </a:r>
                      <a:r>
                        <a:rPr lang="de-DE" sz="1100" baseline="0" dirty="0" smtClean="0"/>
                        <a:t>in Niger</a:t>
                      </a:r>
                      <a:endParaRPr lang="de-DE" sz="1100" dirty="0"/>
                    </a:p>
                  </a:txBody>
                  <a:tcPr/>
                </a:tc>
                <a:tc>
                  <a:txBody>
                    <a:bodyPr/>
                    <a:lstStyle/>
                    <a:p>
                      <a:pPr algn="r"/>
                      <a:r>
                        <a:rPr lang="de-DE" sz="1100" dirty="0" smtClean="0"/>
                        <a:t>1.000.000 (790.000)</a:t>
                      </a:r>
                      <a:endParaRPr lang="de-DE" sz="1100" dirty="0"/>
                    </a:p>
                  </a:txBody>
                  <a:tcPr/>
                </a:tc>
              </a:tr>
              <a:tr h="312694">
                <a:tc>
                  <a:txBody>
                    <a:bodyPr/>
                    <a:lstStyle/>
                    <a:p>
                      <a:r>
                        <a:rPr lang="de-DE" sz="1100" dirty="0" smtClean="0"/>
                        <a:t>ZISVAW</a:t>
                      </a:r>
                      <a:endParaRPr lang="de-DE" sz="1100" dirty="0"/>
                    </a:p>
                  </a:txBody>
                  <a:tcPr/>
                </a:tc>
                <a:tc>
                  <a:txBody>
                    <a:bodyPr/>
                    <a:lstStyle/>
                    <a:p>
                      <a:r>
                        <a:rPr lang="de-DE" sz="1100" dirty="0" smtClean="0"/>
                        <a:t>UN</a:t>
                      </a:r>
                      <a:r>
                        <a:rPr lang="de-DE" sz="1100" baseline="0" dirty="0" smtClean="0"/>
                        <a:t> WOMEN</a:t>
                      </a:r>
                      <a:endParaRPr lang="de-DE" sz="1100" dirty="0"/>
                    </a:p>
                  </a:txBody>
                  <a:tcPr/>
                </a:tc>
                <a:tc>
                  <a:txBody>
                    <a:bodyPr/>
                    <a:lstStyle/>
                    <a:p>
                      <a:r>
                        <a:rPr lang="de-DE" sz="1100" dirty="0" smtClean="0"/>
                        <a:t>Stimmen gegen Gewalt in 12 Ländern</a:t>
                      </a:r>
                      <a:endParaRPr lang="de-DE" sz="1100" dirty="0"/>
                    </a:p>
                  </a:txBody>
                  <a:tcPr/>
                </a:tc>
                <a:tc>
                  <a:txBody>
                    <a:bodyPr/>
                    <a:lstStyle/>
                    <a:p>
                      <a:pPr algn="r"/>
                      <a:r>
                        <a:rPr lang="de-DE" sz="1100" dirty="0" smtClean="0"/>
                        <a:t>986.000 (780.000)</a:t>
                      </a:r>
                      <a:endParaRPr lang="de-DE" sz="1100" dirty="0"/>
                    </a:p>
                  </a:txBody>
                  <a:tcPr/>
                </a:tc>
              </a:tr>
              <a:tr h="125078">
                <a:tc>
                  <a:txBody>
                    <a:bodyPr/>
                    <a:lstStyle/>
                    <a:p>
                      <a:r>
                        <a:rPr lang="de-DE" sz="1100" dirty="0" smtClean="0"/>
                        <a:t>Amelia Erhart Fellowship</a:t>
                      </a:r>
                      <a:endParaRPr lang="de-DE" sz="1100" dirty="0"/>
                    </a:p>
                  </a:txBody>
                  <a:tcPr/>
                </a:tc>
                <a:tc>
                  <a:txBody>
                    <a:bodyPr/>
                    <a:lstStyle/>
                    <a:p>
                      <a:endParaRPr lang="de-DE" sz="1100" dirty="0"/>
                    </a:p>
                  </a:txBody>
                  <a:tcPr/>
                </a:tc>
                <a:tc>
                  <a:txBody>
                    <a:bodyPr/>
                    <a:lstStyle/>
                    <a:p>
                      <a:endParaRPr lang="de-DE" sz="1100" dirty="0"/>
                    </a:p>
                  </a:txBody>
                  <a:tcPr/>
                </a:tc>
                <a:tc>
                  <a:txBody>
                    <a:bodyPr/>
                    <a:lstStyle/>
                    <a:p>
                      <a:pPr algn="r"/>
                      <a:r>
                        <a:rPr lang="de-DE" sz="1100" dirty="0" smtClean="0"/>
                        <a:t>232.000 (183.000)</a:t>
                      </a:r>
                      <a:endParaRPr lang="de-DE" sz="1100" dirty="0"/>
                    </a:p>
                  </a:txBody>
                  <a:tcPr/>
                </a:tc>
              </a:tr>
              <a:tr h="312694">
                <a:tc>
                  <a:txBody>
                    <a:bodyPr/>
                    <a:lstStyle/>
                    <a:p>
                      <a:r>
                        <a:rPr lang="de-DE" sz="1100" dirty="0" smtClean="0"/>
                        <a:t>Jane M. Klausman Women in </a:t>
                      </a:r>
                    </a:p>
                    <a:p>
                      <a:r>
                        <a:rPr lang="de-DE" sz="1100" dirty="0" smtClean="0"/>
                        <a:t>Business Scholarship</a:t>
                      </a:r>
                      <a:endParaRPr lang="de-DE" sz="1100" dirty="0"/>
                    </a:p>
                  </a:txBody>
                  <a:tcPr/>
                </a:tc>
                <a:tc>
                  <a:txBody>
                    <a:bodyPr/>
                    <a:lstStyle/>
                    <a:p>
                      <a:endParaRPr lang="de-DE" sz="1100" dirty="0"/>
                    </a:p>
                  </a:txBody>
                  <a:tcPr/>
                </a:tc>
                <a:tc>
                  <a:txBody>
                    <a:bodyPr/>
                    <a:lstStyle/>
                    <a:p>
                      <a:endParaRPr lang="de-DE" sz="1100" dirty="0"/>
                    </a:p>
                  </a:txBody>
                  <a:tcPr/>
                </a:tc>
                <a:tc>
                  <a:txBody>
                    <a:bodyPr/>
                    <a:lstStyle/>
                    <a:p>
                      <a:pPr algn="r"/>
                      <a:r>
                        <a:rPr lang="de-DE" sz="1100" dirty="0" smtClean="0"/>
                        <a:t>144.000 (114.000)</a:t>
                      </a:r>
                      <a:endParaRPr lang="de-DE" sz="1100" dirty="0"/>
                    </a:p>
                  </a:txBody>
                  <a:tcPr/>
                </a:tc>
              </a:tr>
              <a:tr h="125078">
                <a:tc>
                  <a:txBody>
                    <a:bodyPr/>
                    <a:lstStyle/>
                    <a:p>
                      <a:r>
                        <a:rPr lang="de-DE" sz="1100" dirty="0" smtClean="0"/>
                        <a:t>Rose Fund</a:t>
                      </a:r>
                      <a:endParaRPr lang="de-DE" sz="1100" dirty="0"/>
                    </a:p>
                  </a:txBody>
                  <a:tcPr/>
                </a:tc>
                <a:tc>
                  <a:txBody>
                    <a:bodyPr/>
                    <a:lstStyle/>
                    <a:p>
                      <a:endParaRPr lang="de-DE" sz="1100" dirty="0"/>
                    </a:p>
                  </a:txBody>
                  <a:tcPr/>
                </a:tc>
                <a:tc>
                  <a:txBody>
                    <a:bodyPr/>
                    <a:lstStyle/>
                    <a:p>
                      <a:endParaRPr lang="de-DE" sz="1100" dirty="0"/>
                    </a:p>
                  </a:txBody>
                  <a:tcPr/>
                </a:tc>
                <a:tc>
                  <a:txBody>
                    <a:bodyPr/>
                    <a:lstStyle/>
                    <a:p>
                      <a:pPr algn="r"/>
                      <a:r>
                        <a:rPr lang="de-DE" sz="1100" dirty="0" smtClean="0"/>
                        <a:t>200.000 (158.000)</a:t>
                      </a:r>
                      <a:endParaRPr lang="de-DE" sz="1100" dirty="0"/>
                    </a:p>
                  </a:txBody>
                  <a:tcPr/>
                </a:tc>
              </a:tr>
              <a:tr h="125078">
                <a:tc>
                  <a:txBody>
                    <a:bodyPr/>
                    <a:lstStyle/>
                    <a:p>
                      <a:r>
                        <a:rPr lang="de-DE" sz="1100" dirty="0" smtClean="0"/>
                        <a:t>TOTAL</a:t>
                      </a:r>
                      <a:endParaRPr lang="de-DE" sz="1100" dirty="0"/>
                    </a:p>
                  </a:txBody>
                  <a:tcPr/>
                </a:tc>
                <a:tc>
                  <a:txBody>
                    <a:bodyPr/>
                    <a:lstStyle/>
                    <a:p>
                      <a:endParaRPr lang="de-DE" sz="1100" dirty="0"/>
                    </a:p>
                  </a:txBody>
                  <a:tcPr/>
                </a:tc>
                <a:tc>
                  <a:txBody>
                    <a:bodyPr/>
                    <a:lstStyle/>
                    <a:p>
                      <a:endParaRPr lang="de-DE" sz="1100" dirty="0"/>
                    </a:p>
                  </a:txBody>
                  <a:tcPr/>
                </a:tc>
                <a:tc>
                  <a:txBody>
                    <a:bodyPr/>
                    <a:lstStyle/>
                    <a:p>
                      <a:pPr algn="r"/>
                      <a:r>
                        <a:rPr lang="de-DE" sz="1100" dirty="0" smtClean="0"/>
                        <a:t>5.306.000 (4.200.000)</a:t>
                      </a:r>
                      <a:endParaRPr lang="de-DE" sz="1100" dirty="0"/>
                    </a:p>
                  </a:txBody>
                  <a:tcPr/>
                </a:tc>
              </a:tr>
            </a:tbl>
          </a:graphicData>
        </a:graphic>
      </p:graphicFrame>
    </p:spTree>
    <p:extLst>
      <p:ext uri="{BB962C8B-B14F-4D97-AF65-F5344CB8AC3E}">
        <p14:creationId xmlns:p14="http://schemas.microsoft.com/office/powerpoint/2010/main" xmlns="" val="7104991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52400" y="1449572"/>
            <a:ext cx="7946199"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fontAlgn="auto">
              <a:spcBef>
                <a:spcPts val="0"/>
              </a:spcBef>
              <a:spcAft>
                <a:spcPts val="0"/>
              </a:spcAft>
              <a:buNone/>
              <a:defRPr/>
            </a:pPr>
            <a:endParaRPr lang="en-US" sz="3200" dirty="0" smtClean="0">
              <a:solidFill>
                <a:schemeClr val="bg1"/>
              </a:solidFill>
            </a:endParaRPr>
          </a:p>
          <a:p>
            <a:pPr marL="114300" indent="0" algn="ctr">
              <a:spcBef>
                <a:spcPts val="0"/>
              </a:spcBef>
              <a:buFont typeface="Arial" pitchFamily="34" charset="0"/>
              <a:buNone/>
              <a:defRPr/>
            </a:pPr>
            <a:endParaRPr lang="en-US" sz="3200" b="1" dirty="0" smtClean="0"/>
          </a:p>
        </p:txBody>
      </p:sp>
      <p:sp>
        <p:nvSpPr>
          <p:cNvPr id="5" name="Content Placeholder 4"/>
          <p:cNvSpPr>
            <a:spLocks noGrp="1"/>
          </p:cNvSpPr>
          <p:nvPr>
            <p:ph sz="half" idx="2"/>
          </p:nvPr>
        </p:nvSpPr>
        <p:spPr>
          <a:xfrm>
            <a:off x="-69422" y="886500"/>
            <a:ext cx="4461115" cy="1955145"/>
          </a:xfrm>
        </p:spPr>
        <p:txBody>
          <a:bodyPr>
            <a:noAutofit/>
          </a:bodyPr>
          <a:lstStyle/>
          <a:p>
            <a:pPr marL="114300" indent="0">
              <a:spcBef>
                <a:spcPts val="0"/>
              </a:spcBef>
              <a:buNone/>
              <a:defRPr/>
            </a:pPr>
            <a:r>
              <a:rPr lang="en-US" sz="2200" dirty="0" smtClean="0">
                <a:solidFill>
                  <a:schemeClr val="bg1"/>
                </a:solidFill>
              </a:rPr>
              <a:t>Ziele:</a:t>
            </a:r>
          </a:p>
          <a:p>
            <a:pPr>
              <a:spcBef>
                <a:spcPts val="0"/>
              </a:spcBef>
              <a:defRPr/>
            </a:pPr>
            <a:r>
              <a:rPr lang="en-US" sz="2200" dirty="0" smtClean="0">
                <a:solidFill>
                  <a:schemeClr val="bg1"/>
                </a:solidFill>
              </a:rPr>
              <a:t>Eliminierung der Geburtsfistel, Reduzierung der Müttersterblichkeit, der </a:t>
            </a:r>
            <a:r>
              <a:rPr lang="en-US" sz="2200" dirty="0" err="1" smtClean="0">
                <a:solidFill>
                  <a:schemeClr val="bg1"/>
                </a:solidFill>
              </a:rPr>
              <a:t>Krankenziffern</a:t>
            </a:r>
            <a:r>
              <a:rPr lang="en-US" sz="2200" dirty="0" smtClean="0">
                <a:solidFill>
                  <a:schemeClr val="bg1"/>
                </a:solidFill>
              </a:rPr>
              <a:t>, Kampagnen gegen sexuelle Gewalt an Frauen in Liberia</a:t>
            </a:r>
          </a:p>
          <a:p>
            <a:pPr>
              <a:spcBef>
                <a:spcPts val="0"/>
              </a:spcBef>
              <a:defRPr/>
            </a:pPr>
            <a:r>
              <a:rPr lang="en-US" sz="2200" dirty="0" smtClean="0">
                <a:solidFill>
                  <a:schemeClr val="bg1"/>
                </a:solidFill>
              </a:rPr>
              <a:t>Verbesserung des Gesundheits- und sozio-ökonomischen Status von über 400 Frauen und Mädchen durch qualitative chirurgische und nicht-chirurgische Behandlung von obstetrischen und traumatischen Fisteln</a:t>
            </a:r>
            <a:endParaRPr lang="en-US" sz="2200" b="1" dirty="0">
              <a:solidFill>
                <a:schemeClr val="bg1"/>
              </a:solidFill>
            </a:endParaRPr>
          </a:p>
        </p:txBody>
      </p:sp>
      <p:sp>
        <p:nvSpPr>
          <p:cNvPr id="2" name="Rectangle 1"/>
          <p:cNvSpPr/>
          <p:nvPr/>
        </p:nvSpPr>
        <p:spPr>
          <a:xfrm>
            <a:off x="-360608" y="5307"/>
            <a:ext cx="9118242" cy="1077218"/>
          </a:xfrm>
          <a:prstGeom prst="rect">
            <a:avLst/>
          </a:prstGeom>
        </p:spPr>
        <p:txBody>
          <a:bodyPr wrap="square">
            <a:spAutoFit/>
          </a:bodyPr>
          <a:lstStyle/>
          <a:p>
            <a:pPr marL="114300" indent="0" algn="ctr">
              <a:spcBef>
                <a:spcPts val="0"/>
              </a:spcBef>
              <a:buFont typeface="Arial" pitchFamily="34" charset="0"/>
              <a:buNone/>
              <a:defRPr/>
            </a:pPr>
            <a:r>
              <a:rPr lang="en-US" sz="3200" dirty="0" smtClean="0">
                <a:solidFill>
                  <a:schemeClr val="bg1"/>
                </a:solidFill>
              </a:rPr>
              <a:t>Kampf gegen die Geburtsfistel in Liberia</a:t>
            </a:r>
          </a:p>
          <a:p>
            <a:pPr marL="114300" indent="0" algn="ctr">
              <a:spcBef>
                <a:spcPts val="0"/>
              </a:spcBef>
              <a:buFont typeface="Arial" pitchFamily="34" charset="0"/>
              <a:buNone/>
              <a:defRPr/>
            </a:pPr>
            <a:r>
              <a:rPr lang="en-US" sz="3200" dirty="0" smtClean="0">
                <a:solidFill>
                  <a:schemeClr val="bg1"/>
                </a:solidFill>
              </a:rPr>
              <a:t>US$ 600,000</a:t>
            </a:r>
          </a:p>
        </p:txBody>
      </p:sp>
      <p:pic>
        <p:nvPicPr>
          <p:cNvPr id="7" name="Picture 3" descr="C:\Users\ARomano.000\Desktop\6_f4srFkWCV9_CusyqYljbUS4UABSQtsg-PbUqGijdg,UN0FiMJC86JH7eRfoadUXOO6pz4sC8OAE3vnpGEtzR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30584" y="2286000"/>
            <a:ext cx="4062948" cy="2705987"/>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441907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52400" y="1449572"/>
            <a:ext cx="7946199"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fontAlgn="auto">
              <a:spcBef>
                <a:spcPts val="0"/>
              </a:spcBef>
              <a:spcAft>
                <a:spcPts val="0"/>
              </a:spcAft>
              <a:buNone/>
              <a:defRPr/>
            </a:pPr>
            <a:endParaRPr lang="en-US" sz="3200" dirty="0" smtClean="0">
              <a:solidFill>
                <a:schemeClr val="bg1"/>
              </a:solidFill>
            </a:endParaRPr>
          </a:p>
          <a:p>
            <a:pPr marL="114300" indent="0" algn="ctr">
              <a:spcBef>
                <a:spcPts val="0"/>
              </a:spcBef>
              <a:buFont typeface="Arial" pitchFamily="34" charset="0"/>
              <a:buNone/>
              <a:defRPr/>
            </a:pPr>
            <a:endParaRPr lang="en-US" sz="3200" b="1" dirty="0" smtClean="0"/>
          </a:p>
        </p:txBody>
      </p:sp>
      <p:sp>
        <p:nvSpPr>
          <p:cNvPr id="5" name="Content Placeholder 4"/>
          <p:cNvSpPr>
            <a:spLocks noGrp="1"/>
          </p:cNvSpPr>
          <p:nvPr>
            <p:ph sz="half" idx="2"/>
          </p:nvPr>
        </p:nvSpPr>
        <p:spPr>
          <a:xfrm>
            <a:off x="244549" y="1334338"/>
            <a:ext cx="3794649" cy="1135912"/>
          </a:xfrm>
        </p:spPr>
        <p:txBody>
          <a:bodyPr>
            <a:noAutofit/>
          </a:bodyPr>
          <a:lstStyle/>
          <a:p>
            <a:pPr marL="114300" indent="0">
              <a:spcBef>
                <a:spcPts val="0"/>
              </a:spcBef>
              <a:buNone/>
              <a:defRPr/>
            </a:pPr>
            <a:r>
              <a:rPr lang="en-US" sz="2200" dirty="0" smtClean="0">
                <a:solidFill>
                  <a:schemeClr val="bg1"/>
                </a:solidFill>
              </a:rPr>
              <a:t>100 Überlebende werden </a:t>
            </a:r>
            <a:r>
              <a:rPr lang="en-US" sz="2200" dirty="0" err="1" smtClean="0">
                <a:solidFill>
                  <a:schemeClr val="bg1"/>
                </a:solidFill>
              </a:rPr>
              <a:t>bis</a:t>
            </a:r>
            <a:r>
              <a:rPr lang="en-US" sz="2200" dirty="0" smtClean="0">
                <a:solidFill>
                  <a:schemeClr val="bg1"/>
                </a:solidFill>
              </a:rPr>
              <a:t> 2016 wieder in ihre Herkunftsgemeinden eingegliedert</a:t>
            </a:r>
            <a:endParaRPr lang="en-US" sz="2200" dirty="0">
              <a:solidFill>
                <a:schemeClr val="bg1"/>
              </a:solidFill>
            </a:endParaRPr>
          </a:p>
          <a:p>
            <a:pPr>
              <a:spcBef>
                <a:spcPts val="0"/>
              </a:spcBef>
              <a:defRPr/>
            </a:pPr>
            <a:endParaRPr lang="en-US" sz="2200" dirty="0">
              <a:solidFill>
                <a:schemeClr val="bg1"/>
              </a:solidFill>
            </a:endParaRPr>
          </a:p>
          <a:p>
            <a:pPr>
              <a:spcBef>
                <a:spcPts val="0"/>
              </a:spcBef>
              <a:defRPr/>
            </a:pPr>
            <a:endParaRPr lang="en-US" sz="2200" dirty="0">
              <a:solidFill>
                <a:schemeClr val="bg1"/>
              </a:solidFill>
            </a:endParaRPr>
          </a:p>
        </p:txBody>
      </p:sp>
      <p:pic>
        <p:nvPicPr>
          <p:cNvPr id="1028" name="Picture 4" descr="C:\Users\ARomano.000\Desktop\uY0H2MRSUFN9AVjm_nSLj_MRxey1eXwk8l-z8ZUw3J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6985" y="3051544"/>
            <a:ext cx="3401208" cy="3198628"/>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pic>
        <p:nvPicPr>
          <p:cNvPr id="1027" name="Picture 3" descr="C:\Users\ARomano.000\Desktop\d14ajsnlcL0xpMKS0g1ATRSaV7ref_ZuVkNNm_LoDi0,l8uVsGm_p3o9E7oL8nkK1SX1fudJKgu9bkFh6jlWBa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1858" y="1449572"/>
            <a:ext cx="3602701" cy="2400300"/>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004551" y="5307"/>
            <a:ext cx="9502336" cy="1200329"/>
          </a:xfrm>
          <a:prstGeom prst="rect">
            <a:avLst/>
          </a:prstGeom>
        </p:spPr>
        <p:txBody>
          <a:bodyPr wrap="square">
            <a:spAutoFit/>
          </a:bodyPr>
          <a:lstStyle/>
          <a:p>
            <a:pPr marL="114300" indent="0" algn="ctr">
              <a:spcBef>
                <a:spcPts val="0"/>
              </a:spcBef>
              <a:buFont typeface="Arial" pitchFamily="34" charset="0"/>
              <a:buNone/>
              <a:defRPr/>
            </a:pPr>
            <a:r>
              <a:rPr lang="en-US" sz="3600" dirty="0" smtClean="0">
                <a:solidFill>
                  <a:schemeClr val="bg1"/>
                </a:solidFill>
              </a:rPr>
              <a:t>Kampf gegen die Geburtsfistel</a:t>
            </a:r>
          </a:p>
          <a:p>
            <a:pPr marL="114300" indent="0" algn="ctr">
              <a:spcBef>
                <a:spcPts val="0"/>
              </a:spcBef>
              <a:buFont typeface="Arial" pitchFamily="34" charset="0"/>
              <a:buNone/>
              <a:defRPr/>
            </a:pPr>
            <a:r>
              <a:rPr lang="en-US" sz="3600" dirty="0" smtClean="0">
                <a:solidFill>
                  <a:schemeClr val="bg1"/>
                </a:solidFill>
              </a:rPr>
              <a:t> </a:t>
            </a:r>
            <a:r>
              <a:rPr lang="en-US" sz="3600" dirty="0">
                <a:solidFill>
                  <a:schemeClr val="bg1"/>
                </a:solidFill>
              </a:rPr>
              <a:t>in Liberia</a:t>
            </a:r>
          </a:p>
        </p:txBody>
      </p:sp>
    </p:spTree>
    <p:extLst>
      <p:ext uri="{BB962C8B-B14F-4D97-AF65-F5344CB8AC3E}">
        <p14:creationId xmlns:p14="http://schemas.microsoft.com/office/powerpoint/2010/main" xmlns="" val="427447746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3400" y="0"/>
            <a:ext cx="7543800" cy="1148316"/>
          </a:xfrm>
        </p:spPr>
        <p:txBody>
          <a:bodyPr/>
          <a:lstStyle/>
          <a:p>
            <a:pPr marL="114300">
              <a:spcBef>
                <a:spcPts val="0"/>
              </a:spcBef>
              <a:defRPr/>
            </a:pPr>
            <a:r>
              <a:rPr lang="en-US" sz="3400" b="0" dirty="0" smtClean="0">
                <a:solidFill>
                  <a:schemeClr val="bg1"/>
                </a:solidFill>
              </a:rPr>
              <a:t>HIV-Freie </a:t>
            </a:r>
            <a:r>
              <a:rPr lang="en-US" sz="3400" b="0" dirty="0">
                <a:solidFill>
                  <a:schemeClr val="bg1"/>
                </a:solidFill>
              </a:rPr>
              <a:t>Generation in </a:t>
            </a:r>
            <a:r>
              <a:rPr lang="en-US" sz="3400" b="0" dirty="0" smtClean="0">
                <a:solidFill>
                  <a:schemeClr val="bg1"/>
                </a:solidFill>
              </a:rPr>
              <a:t>Ruanda</a:t>
            </a:r>
            <a:endParaRPr lang="en-US" sz="3400" b="0" dirty="0">
              <a:solidFill>
                <a:schemeClr val="bg1"/>
              </a:solidFill>
            </a:endParaRPr>
          </a:p>
          <a:p>
            <a:pPr marL="114300">
              <a:spcBef>
                <a:spcPts val="0"/>
              </a:spcBef>
              <a:defRPr/>
            </a:pPr>
            <a:r>
              <a:rPr lang="en-US" sz="3400" b="0" dirty="0" smtClean="0">
                <a:solidFill>
                  <a:schemeClr val="bg1"/>
                </a:solidFill>
              </a:rPr>
              <a:t>US$ 800,000</a:t>
            </a:r>
          </a:p>
        </p:txBody>
      </p:sp>
      <p:sp>
        <p:nvSpPr>
          <p:cNvPr id="3" name="Content Placeholder 2"/>
          <p:cNvSpPr>
            <a:spLocks noGrp="1"/>
          </p:cNvSpPr>
          <p:nvPr>
            <p:ph sz="half" idx="2"/>
          </p:nvPr>
        </p:nvSpPr>
        <p:spPr>
          <a:xfrm>
            <a:off x="105255" y="1377078"/>
            <a:ext cx="5168493" cy="4751377"/>
          </a:xfrm>
        </p:spPr>
        <p:txBody>
          <a:bodyPr>
            <a:noAutofit/>
          </a:bodyPr>
          <a:lstStyle/>
          <a:p>
            <a:pPr marL="114300" indent="0">
              <a:spcBef>
                <a:spcPts val="0"/>
              </a:spcBef>
              <a:buNone/>
              <a:defRPr/>
            </a:pPr>
            <a:r>
              <a:rPr lang="da-DK" sz="2200" dirty="0" smtClean="0">
                <a:solidFill>
                  <a:schemeClr val="bg1"/>
                </a:solidFill>
              </a:rPr>
              <a:t>Ziele:</a:t>
            </a:r>
          </a:p>
          <a:p>
            <a:pPr marL="114300" indent="0">
              <a:spcBef>
                <a:spcPts val="0"/>
              </a:spcBef>
              <a:buNone/>
              <a:defRPr/>
            </a:pPr>
            <a:endParaRPr lang="da-DK" sz="2200" dirty="0" smtClean="0">
              <a:solidFill>
                <a:schemeClr val="bg1"/>
              </a:solidFill>
            </a:endParaRPr>
          </a:p>
          <a:p>
            <a:pPr>
              <a:spcBef>
                <a:spcPts val="0"/>
              </a:spcBef>
              <a:defRPr/>
            </a:pPr>
            <a:r>
              <a:rPr lang="de-DE" sz="2200" dirty="0" smtClean="0">
                <a:solidFill>
                  <a:schemeClr val="bg1"/>
                </a:solidFill>
              </a:rPr>
              <a:t>Dazu beitragen, dass die Nation frei von AIDS und neuen HIV-Infektionen bei Kindern, Jugendlichen, Frauen und Familien ist </a:t>
            </a:r>
          </a:p>
          <a:p>
            <a:pPr>
              <a:spcBef>
                <a:spcPts val="0"/>
              </a:spcBef>
              <a:defRPr/>
            </a:pPr>
            <a:endParaRPr lang="de-DE" sz="2200" dirty="0" smtClean="0">
              <a:solidFill>
                <a:schemeClr val="bg1"/>
              </a:solidFill>
            </a:endParaRPr>
          </a:p>
          <a:p>
            <a:pPr>
              <a:spcBef>
                <a:spcPts val="0"/>
              </a:spcBef>
              <a:defRPr/>
            </a:pPr>
            <a:r>
              <a:rPr lang="de-DE" sz="2200" dirty="0" smtClean="0">
                <a:solidFill>
                  <a:schemeClr val="bg1"/>
                </a:solidFill>
              </a:rPr>
              <a:t>den landesweiten Ausbau zentraler Anlaufstellen unterstützen und in lokale Prävention von Gewalt gegen Frauen und Kinder zu investieren</a:t>
            </a:r>
            <a:r>
              <a:rPr lang="da-DK" sz="2200" dirty="0" smtClean="0">
                <a:solidFill>
                  <a:schemeClr val="bg1"/>
                </a:solidFill>
              </a:rPr>
              <a:t>.</a:t>
            </a:r>
            <a:endParaRPr lang="en-US" sz="2200" b="1" dirty="0" smtClean="0">
              <a:solidFill>
                <a:schemeClr val="bg1"/>
              </a:solidFill>
            </a:endParaRPr>
          </a:p>
        </p:txBody>
      </p:sp>
      <p:pic>
        <p:nvPicPr>
          <p:cNvPr id="1026" name="Picture 2" descr="C:\Users\ARomano.000\Desktop\tqHrieIMEnfiTss_SM0EeM9Upi_YpxmjIC9ouraiQMc,jHXHiRZ2OaGrDMSRosBJZvLmWTb8tduwLFXUIGc-1qQ.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69752" y="2647666"/>
            <a:ext cx="3262956" cy="21699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5406052"/>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5.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pt 2014 powerpoint">
  <a:themeElements>
    <a:clrScheme name="Zonta PowerPoint">
      <a:dk1>
        <a:srgbClr val="481211"/>
      </a:dk1>
      <a:lt1>
        <a:srgbClr val="7C1315"/>
      </a:lt1>
      <a:dk2>
        <a:srgbClr val="7C1315"/>
      </a:dk2>
      <a:lt2>
        <a:srgbClr val="E2C8A0"/>
      </a:lt2>
      <a:accent1>
        <a:srgbClr val="BB462F"/>
      </a:accent1>
      <a:accent2>
        <a:srgbClr val="BB462F"/>
      </a:accent2>
      <a:accent3>
        <a:srgbClr val="BB462F"/>
      </a:accent3>
      <a:accent4>
        <a:srgbClr val="95A39D"/>
      </a:accent4>
      <a:accent5>
        <a:srgbClr val="F79226"/>
      </a:accent5>
      <a:accent6>
        <a:srgbClr val="FFFF00"/>
      </a:accent6>
      <a:hlink>
        <a:srgbClr val="F79226"/>
      </a:hlink>
      <a:folHlink>
        <a:srgbClr val="78656D"/>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Sept 2014 powerpoint</Template>
  <TotalTime>0</TotalTime>
  <Words>1705</Words>
  <Application>Microsoft Office PowerPoint</Application>
  <PresentationFormat>Bildschirmpräsentation (4:3)</PresentationFormat>
  <Paragraphs>225</Paragraphs>
  <Slides>22</Slides>
  <Notes>22</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Sept 2014 powerpoint</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Zonta International Foundation   Your Gift Changes Lives</dc:title>
  <dc:creator>Bonnie Wolinski</dc:creator>
  <cp:lastModifiedBy>BGK</cp:lastModifiedBy>
  <cp:revision>332</cp:revision>
  <dcterms:created xsi:type="dcterms:W3CDTF">2014-08-20T21:07:32Z</dcterms:created>
  <dcterms:modified xsi:type="dcterms:W3CDTF">2014-10-23T07:13:58Z</dcterms:modified>
</cp:coreProperties>
</file>