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5" r:id="rId4"/>
    <p:sldId id="289" r:id="rId5"/>
    <p:sldId id="287" r:id="rId6"/>
    <p:sldId id="283" r:id="rId7"/>
    <p:sldId id="284" r:id="rId8"/>
    <p:sldId id="285" r:id="rId9"/>
    <p:sldId id="292" r:id="rId10"/>
    <p:sldId id="286" r:id="rId11"/>
    <p:sldId id="268" r:id="rId12"/>
    <p:sldId id="269" r:id="rId13"/>
    <p:sldId id="275" r:id="rId14"/>
    <p:sldId id="276" r:id="rId15"/>
    <p:sldId id="293" r:id="rId16"/>
    <p:sldId id="294" r:id="rId17"/>
    <p:sldId id="297" r:id="rId18"/>
    <p:sldId id="298" r:id="rId19"/>
    <p:sldId id="267"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528"/>
    <a:srgbClr val="E18431"/>
    <a:srgbClr val="A9A8A9"/>
    <a:srgbClr val="005F71"/>
    <a:srgbClr val="F5BD47"/>
    <a:srgbClr val="8EBDC3"/>
    <a:srgbClr val="FED692"/>
    <a:srgbClr val="D1A5A1"/>
    <a:srgbClr val="9D514D"/>
    <a:srgbClr val="999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4660"/>
  </p:normalViewPr>
  <p:slideViewPr>
    <p:cSldViewPr snapToGrid="0" snapToObjects="1">
      <p:cViewPr>
        <p:scale>
          <a:sx n="100" d="100"/>
          <a:sy n="100" d="100"/>
        </p:scale>
        <p:origin x="16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00" d="100"/>
          <a:sy n="200" d="100"/>
        </p:scale>
        <p:origin x="570" y="4536"/>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a:ln>
          <a:noFill/>
        </a:ln>
      </dgm:spPr>
      <dgm:t>
        <a:bodyPr/>
        <a:lstStyle/>
        <a:p>
          <a:pPr rtl="0"/>
          <a:r>
            <a:rPr lang="en-GB" sz="2400" dirty="0" smtClean="0"/>
            <a:t>The Council of Europe (CoE) Convention on Action against Trafficking in Human Beings.</a:t>
          </a:r>
          <a:endParaRPr lang="en-GB" sz="2400" dirty="0"/>
        </a:p>
      </dgm:t>
    </dgm:pt>
    <dgm:pt modelId="{DF8A1C7A-20C8-4814-83BB-5A9552B6D096}" type="parTrans" cxnId="{52DCD096-42B4-4B8C-96A6-79355BAFF95A}">
      <dgm:prSet/>
      <dgm:spPr/>
      <dgm:t>
        <a:bodyPr/>
        <a:lstStyle/>
        <a:p>
          <a:endParaRPr lang="en-GB"/>
        </a:p>
      </dgm:t>
    </dgm:pt>
    <dgm:pt modelId="{0C554D0C-AD89-43EC-9755-84FB4B5CDBBF}" type="sib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NeighborX="-1104" custLinFactNeighborY="-1492">
        <dgm:presLayoutVars>
          <dgm:chMax val="0"/>
          <dgm:bulletEnabled val="1"/>
        </dgm:presLayoutVars>
      </dgm:prSet>
      <dgm:spPr/>
      <dgm:t>
        <a:bodyPr/>
        <a:lstStyle/>
        <a:p>
          <a:endParaRPr lang="en-GB"/>
        </a:p>
      </dgm:t>
    </dgm:pt>
  </dgm:ptLst>
  <dgm:cxnLst>
    <dgm:cxn modelId="{F5D5DF1B-438B-4E15-AE4B-D1EEDF07C603}" type="presOf" srcId="{5A50B6D4-A5B3-43D2-A28F-B31A3F8437BE}" destId="{F8FE68B4-BBCA-4B6E-AB90-EBCA131D76F9}" srcOrd="0" destOrd="0" presId="urn:microsoft.com/office/officeart/2005/8/layout/vList2"/>
    <dgm:cxn modelId="{57F2E1D6-E6DB-4DCD-AED8-000B084BB514}" type="presOf" srcId="{319782B0-42D8-4005-94F2-8003C97D1E7B}" destId="{7D61B887-53C8-4F5E-8A0B-A49F13630852}"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B0703239-8B85-49FE-AB30-3398E30FF188}"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D92367-B1A8-4ACB-9871-6F9F1A570FA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AF3D9912-FCBF-4018-AB3C-940FF66DBA46}">
      <dgm:prSet phldrT="[Text]"/>
      <dgm:spPr>
        <a:solidFill>
          <a:srgbClr val="802528"/>
        </a:solidFill>
        <a:ln>
          <a:noFill/>
        </a:ln>
      </dgm:spPr>
      <dgm:t>
        <a:bodyPr/>
        <a:lstStyle/>
        <a:p>
          <a:r>
            <a:rPr lang="en-GB" dirty="0" smtClean="0"/>
            <a:t>Group of Experts on Action against Trafficking in Human Beings (GRETA)</a:t>
          </a:r>
          <a:endParaRPr lang="en-GB" dirty="0"/>
        </a:p>
      </dgm:t>
    </dgm:pt>
    <dgm:pt modelId="{46FFE51D-99E9-4B4C-9A59-9A9651130A13}" type="parTrans" cxnId="{38474730-FAFF-4659-B487-7E4A49AD147F}">
      <dgm:prSet/>
      <dgm:spPr/>
      <dgm:t>
        <a:bodyPr/>
        <a:lstStyle/>
        <a:p>
          <a:endParaRPr lang="en-GB"/>
        </a:p>
      </dgm:t>
    </dgm:pt>
    <dgm:pt modelId="{9BFFE85B-4BE3-4601-B5D1-89EB64A7D374}" type="sibTrans" cxnId="{38474730-FAFF-4659-B487-7E4A49AD147F}">
      <dgm:prSet/>
      <dgm:spPr/>
      <dgm:t>
        <a:bodyPr/>
        <a:lstStyle/>
        <a:p>
          <a:endParaRPr lang="en-GB"/>
        </a:p>
      </dgm:t>
    </dgm:pt>
    <dgm:pt modelId="{98038349-E954-4D7B-B91E-85B8CAAC7935}">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D1A5A1"/>
        </a:solidFill>
        <a:ln>
          <a:noFill/>
        </a:ln>
      </dgm:spPr>
      <dgm:t>
        <a:bodyPr/>
        <a:lstStyle/>
        <a:p>
          <a:r>
            <a:rPr lang="en-GB" dirty="0" smtClean="0"/>
            <a:t>An independent expert body.</a:t>
          </a:r>
          <a:endParaRPr lang="en-GB" dirty="0"/>
        </a:p>
      </dgm:t>
    </dgm:pt>
    <dgm:pt modelId="{B0E251D2-1C78-44A3-81E5-CEA2C2239F4A}" type="parTrans" cxnId="{58CC8F35-DAF4-4F04-BCE9-BE1DAD9E8CA2}">
      <dgm:prSet/>
      <dgm:spPr/>
      <dgm:t>
        <a:bodyPr/>
        <a:lstStyle/>
        <a:p>
          <a:endParaRPr lang="en-GB"/>
        </a:p>
      </dgm:t>
    </dgm:pt>
    <dgm:pt modelId="{03FF10B7-9E1D-4B27-B74F-85DE7A222573}" type="sibTrans" cxnId="{58CC8F35-DAF4-4F04-BCE9-BE1DAD9E8CA2}">
      <dgm:prSet/>
      <dgm:spPr/>
      <dgm:t>
        <a:bodyPr/>
        <a:lstStyle/>
        <a:p>
          <a:endParaRPr lang="en-GB"/>
        </a:p>
      </dgm:t>
    </dgm:pt>
    <dgm:pt modelId="{3B9C446C-9083-4F52-8BF5-EDDDDE9C29CF}">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D1A5A1"/>
        </a:solidFill>
        <a:ln>
          <a:noFill/>
        </a:ln>
      </dgm:spPr>
      <dgm:t>
        <a:bodyPr/>
        <a:lstStyle/>
        <a:p>
          <a:r>
            <a:rPr lang="en-GB" dirty="0" smtClean="0"/>
            <a:t>Political  body composed of official representatives of the States Parties of the Convention.</a:t>
          </a:r>
          <a:endParaRPr lang="en-GB" dirty="0"/>
        </a:p>
      </dgm:t>
    </dgm:pt>
    <dgm:pt modelId="{D8790DA9-06EC-454F-8DF8-FA495333A4DB}" type="parTrans" cxnId="{DC11661A-2D6F-4F2B-BD6F-803338CC53CE}">
      <dgm:prSet/>
      <dgm:spPr/>
      <dgm:t>
        <a:bodyPr/>
        <a:lstStyle/>
        <a:p>
          <a:endParaRPr lang="en-GB"/>
        </a:p>
      </dgm:t>
    </dgm:pt>
    <dgm:pt modelId="{C56E568D-E5C4-4B8D-BD8D-17EC21517B18}" type="sibTrans" cxnId="{DC11661A-2D6F-4F2B-BD6F-803338CC53CE}">
      <dgm:prSet/>
      <dgm:spPr/>
      <dgm:t>
        <a:bodyPr/>
        <a:lstStyle/>
        <a:p>
          <a:endParaRPr lang="en-GB"/>
        </a:p>
      </dgm:t>
    </dgm:pt>
    <dgm:pt modelId="{9AB687B8-E85B-4CBD-B3C7-C652BFC63C68}">
      <dgm:prSet phldrT="[Text]"/>
      <dgm:spPr>
        <a:solidFill>
          <a:srgbClr val="802528"/>
        </a:solidFill>
        <a:ln>
          <a:noFill/>
        </a:ln>
      </dgm:spPr>
      <dgm:t>
        <a:bodyPr/>
        <a:lstStyle/>
        <a:p>
          <a:r>
            <a:rPr lang="en-GB" dirty="0" smtClean="0"/>
            <a:t>Committee of the Parties</a:t>
          </a:r>
          <a:endParaRPr lang="en-GB" dirty="0"/>
        </a:p>
      </dgm:t>
    </dgm:pt>
    <dgm:pt modelId="{4A7CA0A8-3AC2-4810-9D04-E0AFA5B2B61D}" type="sibTrans" cxnId="{0E2FD5F4-1A07-41FD-816E-CDD4D16AB201}">
      <dgm:prSet/>
      <dgm:spPr/>
      <dgm:t>
        <a:bodyPr/>
        <a:lstStyle/>
        <a:p>
          <a:endParaRPr lang="en-GB"/>
        </a:p>
      </dgm:t>
    </dgm:pt>
    <dgm:pt modelId="{427451F6-33EA-457B-AF64-3ED14ABB7181}" type="parTrans" cxnId="{0E2FD5F4-1A07-41FD-816E-CDD4D16AB201}">
      <dgm:prSet/>
      <dgm:spPr/>
      <dgm:t>
        <a:bodyPr/>
        <a:lstStyle/>
        <a:p>
          <a:endParaRPr lang="en-GB"/>
        </a:p>
      </dgm:t>
    </dgm:pt>
    <dgm:pt modelId="{38EC2081-8BBB-4DEC-AC06-D8737BAB1E2B}">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D1A5A1"/>
        </a:solidFill>
        <a:ln>
          <a:noFill/>
        </a:ln>
      </dgm:spPr>
      <dgm:t>
        <a:bodyPr/>
        <a:lstStyle/>
        <a:p>
          <a:r>
            <a:rPr lang="en-GB" dirty="0" smtClean="0"/>
            <a:t>It elects the GRETA.</a:t>
          </a:r>
          <a:endParaRPr lang="en-GB" dirty="0"/>
        </a:p>
      </dgm:t>
    </dgm:pt>
    <dgm:pt modelId="{265142B9-BF1E-47B3-9591-37B20927F0FD}" type="parTrans" cxnId="{81013576-9790-414D-8A9F-321F854D7901}">
      <dgm:prSet/>
      <dgm:spPr/>
      <dgm:t>
        <a:bodyPr/>
        <a:lstStyle/>
        <a:p>
          <a:endParaRPr lang="en-US"/>
        </a:p>
      </dgm:t>
    </dgm:pt>
    <dgm:pt modelId="{D86DB10B-DE5D-49D6-A76E-DF96E0D3A3B1}" type="sibTrans" cxnId="{81013576-9790-414D-8A9F-321F854D7901}">
      <dgm:prSet/>
      <dgm:spPr/>
      <dgm:t>
        <a:bodyPr/>
        <a:lstStyle/>
        <a:p>
          <a:endParaRPr lang="en-US"/>
        </a:p>
      </dgm:t>
    </dgm:pt>
    <dgm:pt modelId="{011FF4FF-44E3-4C15-A411-B15D3A9F2D04}">
      <dgm:prSet/>
      <dgm:spPr/>
      <dgm:t>
        <a:bodyPr/>
        <a:lstStyle/>
        <a:p>
          <a:r>
            <a:rPr lang="en-GB" dirty="0" smtClean="0"/>
            <a:t>Consisting of 15 members from signatory countries.</a:t>
          </a:r>
          <a:endParaRPr lang="en-GB" dirty="0"/>
        </a:p>
      </dgm:t>
    </dgm:pt>
    <dgm:pt modelId="{CFB7FC4E-4AD1-44F1-8C8F-92B4D2CBDC41}" type="parTrans" cxnId="{B55DBDB6-1845-4FB3-80FD-A89A5BAE50D9}">
      <dgm:prSet/>
      <dgm:spPr/>
      <dgm:t>
        <a:bodyPr/>
        <a:lstStyle/>
        <a:p>
          <a:endParaRPr lang="de-DE"/>
        </a:p>
      </dgm:t>
    </dgm:pt>
    <dgm:pt modelId="{5339CDF7-B7D5-4ECB-B881-19B953A16776}" type="sibTrans" cxnId="{B55DBDB6-1845-4FB3-80FD-A89A5BAE50D9}">
      <dgm:prSet/>
      <dgm:spPr/>
      <dgm:t>
        <a:bodyPr/>
        <a:lstStyle/>
        <a:p>
          <a:endParaRPr lang="de-DE"/>
        </a:p>
      </dgm:t>
    </dgm:pt>
    <dgm:pt modelId="{8CB21685-B1E9-4742-993E-C1B169DE0C38}">
      <dgm:prSet/>
      <dgm:spPr/>
      <dgm:t>
        <a:bodyPr/>
        <a:lstStyle/>
        <a:p>
          <a:r>
            <a:rPr lang="en-GB" dirty="0" smtClean="0"/>
            <a:t>GRETA’s activities are divided into rounds. It collects information from States parties and performs country visits. </a:t>
          </a:r>
          <a:endParaRPr lang="en-GB" dirty="0"/>
        </a:p>
      </dgm:t>
    </dgm:pt>
    <dgm:pt modelId="{E9990127-A286-47DE-BB47-67B9C2DE57E9}" type="parTrans" cxnId="{D2141AC4-9DF6-4825-AD85-03F7D2D72A3E}">
      <dgm:prSet/>
      <dgm:spPr/>
      <dgm:t>
        <a:bodyPr/>
        <a:lstStyle/>
        <a:p>
          <a:endParaRPr lang="de-DE"/>
        </a:p>
      </dgm:t>
    </dgm:pt>
    <dgm:pt modelId="{35DECC7A-FAF0-4024-A1D2-E0A9B8202736}" type="sibTrans" cxnId="{D2141AC4-9DF6-4825-AD85-03F7D2D72A3E}">
      <dgm:prSet/>
      <dgm:spPr/>
      <dgm:t>
        <a:bodyPr/>
        <a:lstStyle/>
        <a:p>
          <a:endParaRPr lang="de-DE"/>
        </a:p>
      </dgm:t>
    </dgm:pt>
    <dgm:pt modelId="{48E1F770-7F39-4AF4-987C-4892E3683593}">
      <dgm:prSet/>
      <dgm:spPr/>
      <dgm:t>
        <a:bodyPr/>
        <a:lstStyle/>
        <a:p>
          <a:r>
            <a:rPr lang="en-GB" dirty="0" smtClean="0"/>
            <a:t>It may request information from NGOs (shadow report).</a:t>
          </a:r>
          <a:endParaRPr lang="en-GB" dirty="0"/>
        </a:p>
      </dgm:t>
    </dgm:pt>
    <dgm:pt modelId="{EBA486D9-BEBF-44D8-87D3-8EBE54A449B8}" type="parTrans" cxnId="{C675690C-0D3A-4B59-98F9-D9FDAE3D8522}">
      <dgm:prSet/>
      <dgm:spPr/>
      <dgm:t>
        <a:bodyPr/>
        <a:lstStyle/>
        <a:p>
          <a:endParaRPr lang="de-DE"/>
        </a:p>
      </dgm:t>
    </dgm:pt>
    <dgm:pt modelId="{6A093A4A-C4B4-4A3E-BB10-D9A1FAD70AEB}" type="sibTrans" cxnId="{C675690C-0D3A-4B59-98F9-D9FDAE3D8522}">
      <dgm:prSet/>
      <dgm:spPr/>
      <dgm:t>
        <a:bodyPr/>
        <a:lstStyle/>
        <a:p>
          <a:endParaRPr lang="de-DE"/>
        </a:p>
      </dgm:t>
    </dgm:pt>
    <dgm:pt modelId="{B82A846F-B1DD-4D75-AE35-B2D43058FE6C}">
      <dgm:prSet/>
      <dgm:spPr/>
      <dgm:t>
        <a:bodyPr/>
        <a:lstStyle/>
        <a:p>
          <a:r>
            <a:rPr lang="en-GB" dirty="0" smtClean="0"/>
            <a:t>Its final reports with recommendations are made public and are found online on the CoE website.</a:t>
          </a:r>
          <a:endParaRPr lang="en-GB" dirty="0"/>
        </a:p>
      </dgm:t>
    </dgm:pt>
    <dgm:pt modelId="{62195E87-A5C7-4C8B-8065-A2017F99D1C5}" type="parTrans" cxnId="{0BBAA86C-59D1-47F1-80FD-3F0CF42AD71B}">
      <dgm:prSet/>
      <dgm:spPr/>
      <dgm:t>
        <a:bodyPr/>
        <a:lstStyle/>
        <a:p>
          <a:endParaRPr lang="de-DE"/>
        </a:p>
      </dgm:t>
    </dgm:pt>
    <dgm:pt modelId="{E20F36E2-56CC-4399-896C-765BACD7B2AF}" type="sibTrans" cxnId="{0BBAA86C-59D1-47F1-80FD-3F0CF42AD71B}">
      <dgm:prSet/>
      <dgm:spPr/>
      <dgm:t>
        <a:bodyPr/>
        <a:lstStyle/>
        <a:p>
          <a:endParaRPr lang="de-DE"/>
        </a:p>
      </dgm:t>
    </dgm:pt>
    <dgm:pt modelId="{1CE39D6F-2646-4254-BFE0-643AAC0D3EBB}">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D1A5A1"/>
        </a:solidFill>
        <a:ln>
          <a:noFill/>
        </a:ln>
      </dgm:spPr>
      <dgm:t>
        <a:bodyPr/>
        <a:lstStyle/>
        <a:p>
          <a:r>
            <a:rPr lang="en-GB" dirty="0" smtClean="0"/>
            <a:t>Considers GRETA’s report and may adopt recommendations to the governments of the Parties concerned.</a:t>
          </a:r>
          <a:endParaRPr lang="en-GB" dirty="0"/>
        </a:p>
      </dgm:t>
    </dgm:pt>
    <dgm:pt modelId="{AF3A9434-9D62-434E-9B51-EBACE5B18803}" type="parTrans" cxnId="{07BEAC6E-2153-439B-8421-DA1578381801}">
      <dgm:prSet/>
      <dgm:spPr/>
      <dgm:t>
        <a:bodyPr/>
        <a:lstStyle/>
        <a:p>
          <a:endParaRPr lang="de-DE"/>
        </a:p>
      </dgm:t>
    </dgm:pt>
    <dgm:pt modelId="{0AFFA499-9CBA-4AA8-8C51-AD2E83DCE166}" type="sibTrans" cxnId="{07BEAC6E-2153-439B-8421-DA1578381801}">
      <dgm:prSet/>
      <dgm:spPr/>
      <dgm:t>
        <a:bodyPr/>
        <a:lstStyle/>
        <a:p>
          <a:endParaRPr lang="de-DE"/>
        </a:p>
      </dgm:t>
    </dgm:pt>
    <dgm:pt modelId="{99E416E2-D6EA-4A23-8E14-E8BB5B01176D}">
      <dgm:prSet/>
      <dgm:spPr/>
      <dgm:t>
        <a:bodyPr/>
        <a:lstStyle/>
        <a:p>
          <a:r>
            <a:rPr lang="en-GB" baseline="0" dirty="0" smtClean="0"/>
            <a:t>http://www.coe.int/en/web/anti-human-trafficking/news</a:t>
          </a:r>
          <a:endParaRPr lang="en-GB" dirty="0"/>
        </a:p>
      </dgm:t>
    </dgm:pt>
    <dgm:pt modelId="{4159769C-4F4D-44F7-B6AF-A17288B991D6}" type="sibTrans" cxnId="{2AA67F4B-FC6E-40B2-A4D5-0892BAAC18D1}">
      <dgm:prSet/>
      <dgm:spPr/>
      <dgm:t>
        <a:bodyPr/>
        <a:lstStyle/>
        <a:p>
          <a:endParaRPr lang="de-DE"/>
        </a:p>
      </dgm:t>
    </dgm:pt>
    <dgm:pt modelId="{758158BC-F983-4CED-9C89-E5BA7B1775AB}" type="parTrans" cxnId="{2AA67F4B-FC6E-40B2-A4D5-0892BAAC18D1}">
      <dgm:prSet/>
      <dgm:spPr/>
      <dgm:t>
        <a:bodyPr/>
        <a:lstStyle/>
        <a:p>
          <a:endParaRPr lang="de-DE"/>
        </a:p>
      </dgm:t>
    </dgm:pt>
    <dgm:pt modelId="{9A990871-02C5-4A96-B51B-BCD329AE1E3F}" type="pres">
      <dgm:prSet presAssocID="{02D92367-B1A8-4ACB-9871-6F9F1A570FAB}" presName="Name0" presStyleCnt="0">
        <dgm:presLayoutVars>
          <dgm:dir/>
          <dgm:animLvl val="lvl"/>
          <dgm:resizeHandles val="exact"/>
        </dgm:presLayoutVars>
      </dgm:prSet>
      <dgm:spPr/>
      <dgm:t>
        <a:bodyPr/>
        <a:lstStyle/>
        <a:p>
          <a:endParaRPr lang="fr-LU"/>
        </a:p>
      </dgm:t>
    </dgm:pt>
    <dgm:pt modelId="{2A398264-6549-48D2-B147-E9671274B931}" type="pres">
      <dgm:prSet presAssocID="{AF3D9912-FCBF-4018-AB3C-940FF66DBA46}" presName="composite" presStyleCnt="0"/>
      <dgm:spPr/>
    </dgm:pt>
    <dgm:pt modelId="{79FF9A56-A8EA-4B35-8E8E-F6E3FAB28327}" type="pres">
      <dgm:prSet presAssocID="{AF3D9912-FCBF-4018-AB3C-940FF66DBA46}" presName="parTx" presStyleLbl="alignNode1" presStyleIdx="0" presStyleCnt="2">
        <dgm:presLayoutVars>
          <dgm:chMax val="0"/>
          <dgm:chPref val="0"/>
          <dgm:bulletEnabled val="1"/>
        </dgm:presLayoutVars>
      </dgm:prSet>
      <dgm:spPr/>
      <dgm:t>
        <a:bodyPr/>
        <a:lstStyle/>
        <a:p>
          <a:endParaRPr lang="en-GB"/>
        </a:p>
      </dgm:t>
    </dgm:pt>
    <dgm:pt modelId="{20462BA1-BF3D-444B-BA84-A191F7FD0F51}" type="pres">
      <dgm:prSet presAssocID="{AF3D9912-FCBF-4018-AB3C-940FF66DBA46}" presName="desTx" presStyleLbl="alignAccFollowNode1" presStyleIdx="0" presStyleCnt="2">
        <dgm:presLayoutVars>
          <dgm:bulletEnabled val="1"/>
        </dgm:presLayoutVars>
      </dgm:prSet>
      <dgm:spPr/>
      <dgm:t>
        <a:bodyPr/>
        <a:lstStyle/>
        <a:p>
          <a:endParaRPr lang="en-GB"/>
        </a:p>
      </dgm:t>
    </dgm:pt>
    <dgm:pt modelId="{58799321-F8A4-47AD-B58B-B858085053F8}" type="pres">
      <dgm:prSet presAssocID="{9BFFE85B-4BE3-4601-B5D1-89EB64A7D374}" presName="space" presStyleCnt="0"/>
      <dgm:spPr/>
    </dgm:pt>
    <dgm:pt modelId="{03E18D30-2976-4D1A-BA77-C974724BC9A7}" type="pres">
      <dgm:prSet presAssocID="{9AB687B8-E85B-4CBD-B3C7-C652BFC63C68}" presName="composite" presStyleCnt="0"/>
      <dgm:spPr/>
    </dgm:pt>
    <dgm:pt modelId="{43AECC5F-B0CE-49BA-A527-46C3303A7B9F}" type="pres">
      <dgm:prSet presAssocID="{9AB687B8-E85B-4CBD-B3C7-C652BFC63C68}" presName="parTx" presStyleLbl="alignNode1" presStyleIdx="1" presStyleCnt="2">
        <dgm:presLayoutVars>
          <dgm:chMax val="0"/>
          <dgm:chPref val="0"/>
          <dgm:bulletEnabled val="1"/>
        </dgm:presLayoutVars>
      </dgm:prSet>
      <dgm:spPr/>
      <dgm:t>
        <a:bodyPr/>
        <a:lstStyle/>
        <a:p>
          <a:endParaRPr lang="en-GB"/>
        </a:p>
      </dgm:t>
    </dgm:pt>
    <dgm:pt modelId="{A1439BF2-4F37-4242-BA0C-54EF070F9E94}" type="pres">
      <dgm:prSet presAssocID="{9AB687B8-E85B-4CBD-B3C7-C652BFC63C68}" presName="desTx" presStyleLbl="alignAccFollowNode1" presStyleIdx="1" presStyleCnt="2" custLinFactNeighborX="479" custLinFactNeighborY="-1509">
        <dgm:presLayoutVars>
          <dgm:bulletEnabled val="1"/>
        </dgm:presLayoutVars>
      </dgm:prSet>
      <dgm:spPr/>
      <dgm:t>
        <a:bodyPr/>
        <a:lstStyle/>
        <a:p>
          <a:endParaRPr lang="en-GB"/>
        </a:p>
      </dgm:t>
    </dgm:pt>
  </dgm:ptLst>
  <dgm:cxnLst>
    <dgm:cxn modelId="{38474730-FAFF-4659-B487-7E4A49AD147F}" srcId="{02D92367-B1A8-4ACB-9871-6F9F1A570FAB}" destId="{AF3D9912-FCBF-4018-AB3C-940FF66DBA46}" srcOrd="0" destOrd="0" parTransId="{46FFE51D-99E9-4B4C-9A59-9A9651130A13}" sibTransId="{9BFFE85B-4BE3-4601-B5D1-89EB64A7D374}"/>
    <dgm:cxn modelId="{F32518FE-41B2-4B55-B03F-CC6EAD07265A}" type="presOf" srcId="{98038349-E954-4D7B-B91E-85B8CAAC7935}" destId="{20462BA1-BF3D-444B-BA84-A191F7FD0F51}" srcOrd="0" destOrd="0" presId="urn:microsoft.com/office/officeart/2005/8/layout/hList1"/>
    <dgm:cxn modelId="{F8816C08-E3B1-4A2B-B20F-FAEBBFC956D3}" type="presOf" srcId="{3B9C446C-9083-4F52-8BF5-EDDDDE9C29CF}" destId="{A1439BF2-4F37-4242-BA0C-54EF070F9E94}" srcOrd="0" destOrd="0" presId="urn:microsoft.com/office/officeart/2005/8/layout/hList1"/>
    <dgm:cxn modelId="{D2141AC4-9DF6-4825-AD85-03F7D2D72A3E}" srcId="{AF3D9912-FCBF-4018-AB3C-940FF66DBA46}" destId="{8CB21685-B1E9-4742-993E-C1B169DE0C38}" srcOrd="2" destOrd="0" parTransId="{E9990127-A286-47DE-BB47-67B9C2DE57E9}" sibTransId="{35DECC7A-FAF0-4024-A1D2-E0A9B8202736}"/>
    <dgm:cxn modelId="{3A196E75-E866-40A1-B645-D345331F0ECD}" type="presOf" srcId="{02D92367-B1A8-4ACB-9871-6F9F1A570FAB}" destId="{9A990871-02C5-4A96-B51B-BCD329AE1E3F}" srcOrd="0" destOrd="0" presId="urn:microsoft.com/office/officeart/2005/8/layout/hList1"/>
    <dgm:cxn modelId="{F0290E9D-A198-42AE-B46D-89AD10114884}" type="presOf" srcId="{99E416E2-D6EA-4A23-8E14-E8BB5B01176D}" destId="{20462BA1-BF3D-444B-BA84-A191F7FD0F51}" srcOrd="0" destOrd="5" presId="urn:microsoft.com/office/officeart/2005/8/layout/hList1"/>
    <dgm:cxn modelId="{31ADA1F5-C0BB-4DFF-A8F6-0D5ECE6D9C15}" type="presOf" srcId="{48E1F770-7F39-4AF4-987C-4892E3683593}" destId="{20462BA1-BF3D-444B-BA84-A191F7FD0F51}" srcOrd="0" destOrd="3" presId="urn:microsoft.com/office/officeart/2005/8/layout/hList1"/>
    <dgm:cxn modelId="{58CC8F35-DAF4-4F04-BCE9-BE1DAD9E8CA2}" srcId="{AF3D9912-FCBF-4018-AB3C-940FF66DBA46}" destId="{98038349-E954-4D7B-B91E-85B8CAAC7935}" srcOrd="0" destOrd="0" parTransId="{B0E251D2-1C78-44A3-81E5-CEA2C2239F4A}" sibTransId="{03FF10B7-9E1D-4B27-B74F-85DE7A222573}"/>
    <dgm:cxn modelId="{B4A6A5D9-A6D8-46DA-994D-7FEBE7CA81EE}" type="presOf" srcId="{AF3D9912-FCBF-4018-AB3C-940FF66DBA46}" destId="{79FF9A56-A8EA-4B35-8E8E-F6E3FAB28327}" srcOrd="0" destOrd="0" presId="urn:microsoft.com/office/officeart/2005/8/layout/hList1"/>
    <dgm:cxn modelId="{D0AFA843-689A-4448-95EE-290A8C148BDD}" type="presOf" srcId="{8CB21685-B1E9-4742-993E-C1B169DE0C38}" destId="{20462BA1-BF3D-444B-BA84-A191F7FD0F51}" srcOrd="0" destOrd="2" presId="urn:microsoft.com/office/officeart/2005/8/layout/hList1"/>
    <dgm:cxn modelId="{81013576-9790-414D-8A9F-321F854D7901}" srcId="{9AB687B8-E85B-4CBD-B3C7-C652BFC63C68}" destId="{38EC2081-8BBB-4DEC-AC06-D8737BAB1E2B}" srcOrd="1" destOrd="0" parTransId="{265142B9-BF1E-47B3-9591-37B20927F0FD}" sibTransId="{D86DB10B-DE5D-49D6-A76E-DF96E0D3A3B1}"/>
    <dgm:cxn modelId="{B55DBDB6-1845-4FB3-80FD-A89A5BAE50D9}" srcId="{AF3D9912-FCBF-4018-AB3C-940FF66DBA46}" destId="{011FF4FF-44E3-4C15-A411-B15D3A9F2D04}" srcOrd="1" destOrd="0" parTransId="{CFB7FC4E-4AD1-44F1-8C8F-92B4D2CBDC41}" sibTransId="{5339CDF7-B7D5-4ECB-B881-19B953A16776}"/>
    <dgm:cxn modelId="{C675690C-0D3A-4B59-98F9-D9FDAE3D8522}" srcId="{AF3D9912-FCBF-4018-AB3C-940FF66DBA46}" destId="{48E1F770-7F39-4AF4-987C-4892E3683593}" srcOrd="3" destOrd="0" parTransId="{EBA486D9-BEBF-44D8-87D3-8EBE54A449B8}" sibTransId="{6A093A4A-C4B4-4A3E-BB10-D9A1FAD70AEB}"/>
    <dgm:cxn modelId="{2AA67F4B-FC6E-40B2-A4D5-0892BAAC18D1}" srcId="{AF3D9912-FCBF-4018-AB3C-940FF66DBA46}" destId="{99E416E2-D6EA-4A23-8E14-E8BB5B01176D}" srcOrd="5" destOrd="0" parTransId="{758158BC-F983-4CED-9C89-E5BA7B1775AB}" sibTransId="{4159769C-4F4D-44F7-B6AF-A17288B991D6}"/>
    <dgm:cxn modelId="{BEC07F25-3DC7-4B43-BD9F-52497E581723}" type="presOf" srcId="{011FF4FF-44E3-4C15-A411-B15D3A9F2D04}" destId="{20462BA1-BF3D-444B-BA84-A191F7FD0F51}" srcOrd="0" destOrd="1" presId="urn:microsoft.com/office/officeart/2005/8/layout/hList1"/>
    <dgm:cxn modelId="{DC11661A-2D6F-4F2B-BD6F-803338CC53CE}" srcId="{9AB687B8-E85B-4CBD-B3C7-C652BFC63C68}" destId="{3B9C446C-9083-4F52-8BF5-EDDDDE9C29CF}" srcOrd="0" destOrd="0" parTransId="{D8790DA9-06EC-454F-8DF8-FA495333A4DB}" sibTransId="{C56E568D-E5C4-4B8D-BD8D-17EC21517B18}"/>
    <dgm:cxn modelId="{240DCE19-2CFE-4D5D-8EB7-05ED4671B565}" type="presOf" srcId="{1CE39D6F-2646-4254-BFE0-643AAC0D3EBB}" destId="{A1439BF2-4F37-4242-BA0C-54EF070F9E94}" srcOrd="0" destOrd="2" presId="urn:microsoft.com/office/officeart/2005/8/layout/hList1"/>
    <dgm:cxn modelId="{0E2FD5F4-1A07-41FD-816E-CDD4D16AB201}" srcId="{02D92367-B1A8-4ACB-9871-6F9F1A570FAB}" destId="{9AB687B8-E85B-4CBD-B3C7-C652BFC63C68}" srcOrd="1" destOrd="0" parTransId="{427451F6-33EA-457B-AF64-3ED14ABB7181}" sibTransId="{4A7CA0A8-3AC2-4810-9D04-E0AFA5B2B61D}"/>
    <dgm:cxn modelId="{5479B030-38ED-4EA5-B07E-84923F0B2CCF}" type="presOf" srcId="{9AB687B8-E85B-4CBD-B3C7-C652BFC63C68}" destId="{43AECC5F-B0CE-49BA-A527-46C3303A7B9F}" srcOrd="0" destOrd="0" presId="urn:microsoft.com/office/officeart/2005/8/layout/hList1"/>
    <dgm:cxn modelId="{49E631AF-99EF-4361-97F2-B31FD09A12DD}" type="presOf" srcId="{38EC2081-8BBB-4DEC-AC06-D8737BAB1E2B}" destId="{A1439BF2-4F37-4242-BA0C-54EF070F9E94}" srcOrd="0" destOrd="1" presId="urn:microsoft.com/office/officeart/2005/8/layout/hList1"/>
    <dgm:cxn modelId="{07BEAC6E-2153-439B-8421-DA1578381801}" srcId="{9AB687B8-E85B-4CBD-B3C7-C652BFC63C68}" destId="{1CE39D6F-2646-4254-BFE0-643AAC0D3EBB}" srcOrd="2" destOrd="0" parTransId="{AF3A9434-9D62-434E-9B51-EBACE5B18803}" sibTransId="{0AFFA499-9CBA-4AA8-8C51-AD2E83DCE166}"/>
    <dgm:cxn modelId="{0BBAA86C-59D1-47F1-80FD-3F0CF42AD71B}" srcId="{AF3D9912-FCBF-4018-AB3C-940FF66DBA46}" destId="{B82A846F-B1DD-4D75-AE35-B2D43058FE6C}" srcOrd="4" destOrd="0" parTransId="{62195E87-A5C7-4C8B-8065-A2017F99D1C5}" sibTransId="{E20F36E2-56CC-4399-896C-765BACD7B2AF}"/>
    <dgm:cxn modelId="{FBFAFDB3-2AB3-49B8-9693-2EDE1792563E}" type="presOf" srcId="{B82A846F-B1DD-4D75-AE35-B2D43058FE6C}" destId="{20462BA1-BF3D-444B-BA84-A191F7FD0F51}" srcOrd="0" destOrd="4" presId="urn:microsoft.com/office/officeart/2005/8/layout/hList1"/>
    <dgm:cxn modelId="{A34EB42B-F792-46A2-B8B0-AFF42D4A27BF}" type="presParOf" srcId="{9A990871-02C5-4A96-B51B-BCD329AE1E3F}" destId="{2A398264-6549-48D2-B147-E9671274B931}" srcOrd="0" destOrd="0" presId="urn:microsoft.com/office/officeart/2005/8/layout/hList1"/>
    <dgm:cxn modelId="{A7E4E899-AE5E-4482-8FBB-F2B9E59262EF}" type="presParOf" srcId="{2A398264-6549-48D2-B147-E9671274B931}" destId="{79FF9A56-A8EA-4B35-8E8E-F6E3FAB28327}" srcOrd="0" destOrd="0" presId="urn:microsoft.com/office/officeart/2005/8/layout/hList1"/>
    <dgm:cxn modelId="{433C99FF-18EC-4C97-865C-0BF8AE565179}" type="presParOf" srcId="{2A398264-6549-48D2-B147-E9671274B931}" destId="{20462BA1-BF3D-444B-BA84-A191F7FD0F51}" srcOrd="1" destOrd="0" presId="urn:microsoft.com/office/officeart/2005/8/layout/hList1"/>
    <dgm:cxn modelId="{798D1A39-9E51-479C-B1B9-C142166E5321}" type="presParOf" srcId="{9A990871-02C5-4A96-B51B-BCD329AE1E3F}" destId="{58799321-F8A4-47AD-B58B-B858085053F8}" srcOrd="1" destOrd="0" presId="urn:microsoft.com/office/officeart/2005/8/layout/hList1"/>
    <dgm:cxn modelId="{8934358A-0866-4E79-AAD0-50CFB086CE2B}" type="presParOf" srcId="{9A990871-02C5-4A96-B51B-BCD329AE1E3F}" destId="{03E18D30-2976-4D1A-BA77-C974724BC9A7}" srcOrd="2" destOrd="0" presId="urn:microsoft.com/office/officeart/2005/8/layout/hList1"/>
    <dgm:cxn modelId="{F79EC829-8FA8-441C-8230-4CD96AC4429D}" type="presParOf" srcId="{03E18D30-2976-4D1A-BA77-C974724BC9A7}" destId="{43AECC5F-B0CE-49BA-A527-46C3303A7B9F}" srcOrd="0" destOrd="0" presId="urn:microsoft.com/office/officeart/2005/8/layout/hList1"/>
    <dgm:cxn modelId="{3A275646-D0D0-4DE8-A823-174F46AD7FF8}" type="presParOf" srcId="{03E18D30-2976-4D1A-BA77-C974724BC9A7}" destId="{A1439BF2-4F37-4242-BA0C-54EF070F9E9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68FFA7-709B-4A78-840A-8D2450C42F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CD6F3C4-834F-4878-9715-19E27222AE1E}">
      <dgm:prSet phldrT="[Text]" custT="1"/>
      <dgm:spPr>
        <a:solidFill>
          <a:srgbClr val="802528"/>
        </a:solidFill>
      </dgm:spPr>
      <dgm:t>
        <a:bodyPr/>
        <a:lstStyle/>
        <a:p>
          <a:r>
            <a:rPr lang="en-GB" sz="1600" dirty="0" smtClean="0"/>
            <a:t>Worldwide, approximately 800.000 people are trafficked across boarders annually. Victims from at least 127 countries are detected in 137 countries.</a:t>
          </a:r>
          <a:endParaRPr lang="en-GB" sz="1600" dirty="0"/>
        </a:p>
      </dgm:t>
    </dgm:pt>
    <dgm:pt modelId="{B8669269-3AC5-4950-85FB-1D016767AA87}" type="parTrans" cxnId="{ECECAD77-8CE6-44DD-90F3-12688A1D7B0B}">
      <dgm:prSet/>
      <dgm:spPr/>
      <dgm:t>
        <a:bodyPr/>
        <a:lstStyle/>
        <a:p>
          <a:endParaRPr lang="en-GB" sz="1600"/>
        </a:p>
      </dgm:t>
    </dgm:pt>
    <dgm:pt modelId="{CCCBAE5D-7691-45DC-A08B-912BDF5A9E1D}" type="sibTrans" cxnId="{ECECAD77-8CE6-44DD-90F3-12688A1D7B0B}">
      <dgm:prSet/>
      <dgm:spPr/>
      <dgm:t>
        <a:bodyPr/>
        <a:lstStyle/>
        <a:p>
          <a:endParaRPr lang="en-GB" sz="1600"/>
        </a:p>
      </dgm:t>
    </dgm:pt>
    <dgm:pt modelId="{94D3129B-2BD7-41CC-92EE-AA95220E01BA}">
      <dgm:prSet phldrT="[Text]" custT="1"/>
      <dgm:spPr>
        <a:solidFill>
          <a:srgbClr val="802528"/>
        </a:solidFill>
      </dgm:spPr>
      <dgm:t>
        <a:bodyPr/>
        <a:lstStyle/>
        <a:p>
          <a:r>
            <a:rPr lang="en-GB" sz="1600" dirty="0" smtClean="0"/>
            <a:t>Worldwide, detected victims of trafficking are comprised of 49% women and 21% girls.</a:t>
          </a:r>
          <a:endParaRPr lang="en-GB" sz="1600" dirty="0"/>
        </a:p>
      </dgm:t>
    </dgm:pt>
    <dgm:pt modelId="{7EC90212-DE16-4DFE-9BF4-0FEE428053D2}" type="parTrans" cxnId="{272FC76D-1259-462B-B445-E366FC517DA2}">
      <dgm:prSet/>
      <dgm:spPr/>
      <dgm:t>
        <a:bodyPr/>
        <a:lstStyle/>
        <a:p>
          <a:endParaRPr lang="en-GB" sz="1600"/>
        </a:p>
      </dgm:t>
    </dgm:pt>
    <dgm:pt modelId="{C6A6666F-927B-4FDF-9090-56FF3F595747}" type="sibTrans" cxnId="{272FC76D-1259-462B-B445-E366FC517DA2}">
      <dgm:prSet/>
      <dgm:spPr/>
      <dgm:t>
        <a:bodyPr/>
        <a:lstStyle/>
        <a:p>
          <a:endParaRPr lang="en-GB" sz="1600"/>
        </a:p>
      </dgm:t>
    </dgm:pt>
    <dgm:pt modelId="{70455CF6-FC14-4A90-B323-5C3AAD48BC9D}">
      <dgm:prSet phldrT="[Text]" custT="1"/>
      <dgm:spPr>
        <a:solidFill>
          <a:srgbClr val="802528"/>
        </a:solidFill>
      </dgm:spPr>
      <dgm:t>
        <a:bodyPr/>
        <a:lstStyle/>
        <a:p>
          <a:r>
            <a:rPr lang="en-GB" sz="1600" dirty="0" smtClean="0"/>
            <a:t>Worldwide, 79% of female victims of trafficking are exploited for sexual purposes. 14% for forced labour.</a:t>
          </a:r>
          <a:endParaRPr lang="en-GB" sz="1600" dirty="0"/>
        </a:p>
      </dgm:t>
    </dgm:pt>
    <dgm:pt modelId="{5E6006C8-0AFB-40CB-85B6-8C2135A8F3F9}" type="parTrans" cxnId="{DAB41AEE-BBDB-4445-BFF4-4566EA0B5212}">
      <dgm:prSet/>
      <dgm:spPr/>
      <dgm:t>
        <a:bodyPr/>
        <a:lstStyle/>
        <a:p>
          <a:endParaRPr lang="en-GB" sz="1600"/>
        </a:p>
      </dgm:t>
    </dgm:pt>
    <dgm:pt modelId="{3DB6B199-41D1-454D-828A-267374A39CB4}" type="sibTrans" cxnId="{DAB41AEE-BBDB-4445-BFF4-4566EA0B5212}">
      <dgm:prSet/>
      <dgm:spPr/>
      <dgm:t>
        <a:bodyPr/>
        <a:lstStyle/>
        <a:p>
          <a:endParaRPr lang="en-GB" sz="1600"/>
        </a:p>
      </dgm:t>
    </dgm:pt>
    <dgm:pt modelId="{A1CAB772-E2F1-419D-8146-1150925CC089}">
      <dgm:prSet phldrT="[Text]" custT="1"/>
      <dgm:spPr>
        <a:solidFill>
          <a:srgbClr val="802528"/>
        </a:solidFill>
      </dgm:spPr>
      <dgm:t>
        <a:bodyPr/>
        <a:lstStyle/>
        <a:p>
          <a:r>
            <a:rPr lang="en-GB" sz="1600" dirty="0" smtClean="0"/>
            <a:t>The</a:t>
          </a:r>
          <a:r>
            <a:rPr lang="en-GB" sz="1600" baseline="0" dirty="0" smtClean="0"/>
            <a:t> trafficking of girls under the age of 18 is increasing.</a:t>
          </a:r>
          <a:endParaRPr lang="en-GB" sz="1600" dirty="0"/>
        </a:p>
      </dgm:t>
    </dgm:pt>
    <dgm:pt modelId="{A0CDD142-90AC-4D92-876F-A27547471D9F}" type="parTrans" cxnId="{7D3846D0-ABB9-4AAA-8724-8EF147CF9A58}">
      <dgm:prSet/>
      <dgm:spPr/>
      <dgm:t>
        <a:bodyPr/>
        <a:lstStyle/>
        <a:p>
          <a:endParaRPr lang="en-GB" sz="1600"/>
        </a:p>
      </dgm:t>
    </dgm:pt>
    <dgm:pt modelId="{429891C8-7C88-4364-A374-E9DC445B381B}" type="sibTrans" cxnId="{7D3846D0-ABB9-4AAA-8724-8EF147CF9A58}">
      <dgm:prSet/>
      <dgm:spPr/>
      <dgm:t>
        <a:bodyPr/>
        <a:lstStyle/>
        <a:p>
          <a:endParaRPr lang="en-GB" sz="1600"/>
        </a:p>
      </dgm:t>
    </dgm:pt>
    <dgm:pt modelId="{C18B8768-4CF2-4F2D-86C0-240514E52777}">
      <dgm:prSet phldrT="[Text]" custT="1"/>
      <dgm:spPr>
        <a:solidFill>
          <a:srgbClr val="802528"/>
        </a:solidFill>
      </dgm:spPr>
      <dgm:t>
        <a:bodyPr/>
        <a:lstStyle/>
        <a:p>
          <a:r>
            <a:rPr lang="en-GB" sz="1600" dirty="0" smtClean="0"/>
            <a:t>An</a:t>
          </a:r>
          <a:r>
            <a:rPr lang="en-GB" sz="1600" baseline="0" dirty="0" smtClean="0"/>
            <a:t> estimated 2.4 million people throughout the world are lured into forced labour.</a:t>
          </a:r>
          <a:endParaRPr lang="en-GB" sz="1600" dirty="0"/>
        </a:p>
      </dgm:t>
    </dgm:pt>
    <dgm:pt modelId="{9FFE3FF1-025D-4096-8CA2-3BA6B191CFED}" type="parTrans" cxnId="{C2208066-2C23-47E1-BF18-C68CE09CFE43}">
      <dgm:prSet/>
      <dgm:spPr/>
      <dgm:t>
        <a:bodyPr/>
        <a:lstStyle/>
        <a:p>
          <a:endParaRPr lang="en-GB" sz="1600"/>
        </a:p>
      </dgm:t>
    </dgm:pt>
    <dgm:pt modelId="{30A4DD55-A348-42DF-A4B0-A1AF6C7047B8}" type="sibTrans" cxnId="{C2208066-2C23-47E1-BF18-C68CE09CFE43}">
      <dgm:prSet/>
      <dgm:spPr/>
      <dgm:t>
        <a:bodyPr/>
        <a:lstStyle/>
        <a:p>
          <a:endParaRPr lang="en-GB" sz="1600"/>
        </a:p>
      </dgm:t>
    </dgm:pt>
    <dgm:pt modelId="{86E45149-63E1-428E-8FEF-4B54BA2A3A08}" type="pres">
      <dgm:prSet presAssocID="{0068FFA7-709B-4A78-840A-8D2450C42F87}" presName="linear" presStyleCnt="0">
        <dgm:presLayoutVars>
          <dgm:dir/>
          <dgm:animLvl val="lvl"/>
          <dgm:resizeHandles val="exact"/>
        </dgm:presLayoutVars>
      </dgm:prSet>
      <dgm:spPr/>
      <dgm:t>
        <a:bodyPr/>
        <a:lstStyle/>
        <a:p>
          <a:endParaRPr lang="fr-LU"/>
        </a:p>
      </dgm:t>
    </dgm:pt>
    <dgm:pt modelId="{AFD6E0AB-5A23-4D49-8548-C83A7CFA2DBB}" type="pres">
      <dgm:prSet presAssocID="{ECD6F3C4-834F-4878-9715-19E27222AE1E}" presName="parentLin" presStyleCnt="0"/>
      <dgm:spPr/>
    </dgm:pt>
    <dgm:pt modelId="{958E6C81-F3B2-486C-88A6-46BA12D226C4}" type="pres">
      <dgm:prSet presAssocID="{ECD6F3C4-834F-4878-9715-19E27222AE1E}" presName="parentLeftMargin" presStyleLbl="node1" presStyleIdx="0" presStyleCnt="5"/>
      <dgm:spPr/>
      <dgm:t>
        <a:bodyPr/>
        <a:lstStyle/>
        <a:p>
          <a:endParaRPr lang="fr-LU"/>
        </a:p>
      </dgm:t>
    </dgm:pt>
    <dgm:pt modelId="{4BB03DD6-2ECE-4EB3-9808-A9F4BCABA9F8}" type="pres">
      <dgm:prSet presAssocID="{ECD6F3C4-834F-4878-9715-19E27222AE1E}" presName="parentText" presStyleLbl="node1" presStyleIdx="0" presStyleCnt="5" custScaleX="113582" custScaleY="105281" custLinFactNeighborY="17120">
        <dgm:presLayoutVars>
          <dgm:chMax val="0"/>
          <dgm:bulletEnabled val="1"/>
        </dgm:presLayoutVars>
      </dgm:prSet>
      <dgm:spPr/>
      <dgm:t>
        <a:bodyPr/>
        <a:lstStyle/>
        <a:p>
          <a:endParaRPr lang="en-GB"/>
        </a:p>
      </dgm:t>
    </dgm:pt>
    <dgm:pt modelId="{0FA28B44-4F5F-4B9C-A73E-E9106BFA3FF4}" type="pres">
      <dgm:prSet presAssocID="{ECD6F3C4-834F-4878-9715-19E27222AE1E}" presName="negativeSpace" presStyleCnt="0"/>
      <dgm:spPr/>
    </dgm:pt>
    <dgm:pt modelId="{6FFFD4D1-2A84-47E2-8C76-BB3390D6F54B}" type="pres">
      <dgm:prSet presAssocID="{ECD6F3C4-834F-4878-9715-19E27222AE1E}" presName="childText" presStyleLbl="conFgAcc1" presStyleIdx="0" presStyleCnt="5" custScaleX="80756">
        <dgm:presLayoutVars>
          <dgm:bulletEnabled val="1"/>
        </dgm:presLayoutVars>
      </dgm:prSet>
      <dgm:spPr>
        <a:ln>
          <a:solidFill>
            <a:srgbClr val="802528"/>
          </a:solidFill>
        </a:ln>
      </dgm:spPr>
      <dgm:t>
        <a:bodyPr/>
        <a:lstStyle/>
        <a:p>
          <a:endParaRPr lang="en-US"/>
        </a:p>
      </dgm:t>
    </dgm:pt>
    <dgm:pt modelId="{D7363EFA-B534-42C6-821F-FCB07590DEA9}" type="pres">
      <dgm:prSet presAssocID="{CCCBAE5D-7691-45DC-A08B-912BDF5A9E1D}" presName="spaceBetweenRectangles" presStyleCnt="0"/>
      <dgm:spPr/>
    </dgm:pt>
    <dgm:pt modelId="{21BD4F38-E5CF-40A7-9CFE-79718CF3C6F0}" type="pres">
      <dgm:prSet presAssocID="{94D3129B-2BD7-41CC-92EE-AA95220E01BA}" presName="parentLin" presStyleCnt="0"/>
      <dgm:spPr/>
    </dgm:pt>
    <dgm:pt modelId="{951B8C95-0C26-45E8-A599-A3BB3696F819}" type="pres">
      <dgm:prSet presAssocID="{94D3129B-2BD7-41CC-92EE-AA95220E01BA}" presName="parentLeftMargin" presStyleLbl="node1" presStyleIdx="0" presStyleCnt="5"/>
      <dgm:spPr/>
      <dgm:t>
        <a:bodyPr/>
        <a:lstStyle/>
        <a:p>
          <a:endParaRPr lang="fr-LU"/>
        </a:p>
      </dgm:t>
    </dgm:pt>
    <dgm:pt modelId="{CAD42E5E-7B43-4C14-BA8B-982E0D0E2B93}" type="pres">
      <dgm:prSet presAssocID="{94D3129B-2BD7-41CC-92EE-AA95220E01BA}" presName="parentText" presStyleLbl="node1" presStyleIdx="1" presStyleCnt="5" custScaleX="113582" custScaleY="79491">
        <dgm:presLayoutVars>
          <dgm:chMax val="0"/>
          <dgm:bulletEnabled val="1"/>
        </dgm:presLayoutVars>
      </dgm:prSet>
      <dgm:spPr/>
      <dgm:t>
        <a:bodyPr/>
        <a:lstStyle/>
        <a:p>
          <a:endParaRPr lang="en-GB"/>
        </a:p>
      </dgm:t>
    </dgm:pt>
    <dgm:pt modelId="{DEB55ED3-51C2-45C8-8C2B-68A77A590304}" type="pres">
      <dgm:prSet presAssocID="{94D3129B-2BD7-41CC-92EE-AA95220E01BA}" presName="negativeSpace" presStyleCnt="0"/>
      <dgm:spPr/>
    </dgm:pt>
    <dgm:pt modelId="{E66E0865-CD25-4832-B33F-E63454700A54}" type="pres">
      <dgm:prSet presAssocID="{94D3129B-2BD7-41CC-92EE-AA95220E01BA}" presName="childText" presStyleLbl="conFgAcc1" presStyleIdx="1" presStyleCnt="5" custScaleX="80756" custLinFactNeighborY="-74888">
        <dgm:presLayoutVars>
          <dgm:bulletEnabled val="1"/>
        </dgm:presLayoutVars>
      </dgm:prSet>
      <dgm:spPr>
        <a:ln>
          <a:solidFill>
            <a:srgbClr val="802528"/>
          </a:solidFill>
        </a:ln>
      </dgm:spPr>
      <dgm:t>
        <a:bodyPr/>
        <a:lstStyle/>
        <a:p>
          <a:endParaRPr lang="en-US"/>
        </a:p>
      </dgm:t>
    </dgm:pt>
    <dgm:pt modelId="{EBC33D58-958F-4737-B7C6-B19F6918D39C}" type="pres">
      <dgm:prSet presAssocID="{C6A6666F-927B-4FDF-9090-56FF3F595747}" presName="spaceBetweenRectangles" presStyleCnt="0"/>
      <dgm:spPr/>
    </dgm:pt>
    <dgm:pt modelId="{CA4A7C20-0E8A-4E73-B792-54758B2B700B}" type="pres">
      <dgm:prSet presAssocID="{70455CF6-FC14-4A90-B323-5C3AAD48BC9D}" presName="parentLin" presStyleCnt="0"/>
      <dgm:spPr/>
    </dgm:pt>
    <dgm:pt modelId="{837BBDE0-F0C7-4CB8-A22D-4E8E17755EC7}" type="pres">
      <dgm:prSet presAssocID="{70455CF6-FC14-4A90-B323-5C3AAD48BC9D}" presName="parentLeftMargin" presStyleLbl="node1" presStyleIdx="1" presStyleCnt="5"/>
      <dgm:spPr/>
      <dgm:t>
        <a:bodyPr/>
        <a:lstStyle/>
        <a:p>
          <a:endParaRPr lang="fr-LU"/>
        </a:p>
      </dgm:t>
    </dgm:pt>
    <dgm:pt modelId="{A3D9C67D-EFB3-40D8-9BC1-07B3667F6D71}" type="pres">
      <dgm:prSet presAssocID="{70455CF6-FC14-4A90-B323-5C3AAD48BC9D}" presName="parentText" presStyleLbl="node1" presStyleIdx="2" presStyleCnt="5" custScaleX="113582" custScaleY="125403" custLinFactNeighborY="-6848">
        <dgm:presLayoutVars>
          <dgm:chMax val="0"/>
          <dgm:bulletEnabled val="1"/>
        </dgm:presLayoutVars>
      </dgm:prSet>
      <dgm:spPr/>
      <dgm:t>
        <a:bodyPr/>
        <a:lstStyle/>
        <a:p>
          <a:endParaRPr lang="en-GB"/>
        </a:p>
      </dgm:t>
    </dgm:pt>
    <dgm:pt modelId="{605EA0E8-814F-45F8-9FCF-B934E71D0E32}" type="pres">
      <dgm:prSet presAssocID="{70455CF6-FC14-4A90-B323-5C3AAD48BC9D}" presName="negativeSpace" presStyleCnt="0"/>
      <dgm:spPr/>
    </dgm:pt>
    <dgm:pt modelId="{CE09DD36-E291-4DD6-B37F-3453700826D9}" type="pres">
      <dgm:prSet presAssocID="{70455CF6-FC14-4A90-B323-5C3AAD48BC9D}" presName="childText" presStyleLbl="conFgAcc1" presStyleIdx="2" presStyleCnt="5" custScaleX="80727" custScaleY="94734" custLinFactNeighborY="-37444">
        <dgm:presLayoutVars>
          <dgm:bulletEnabled val="1"/>
        </dgm:presLayoutVars>
      </dgm:prSet>
      <dgm:spPr>
        <a:ln>
          <a:solidFill>
            <a:srgbClr val="802528"/>
          </a:solidFill>
        </a:ln>
      </dgm:spPr>
      <dgm:t>
        <a:bodyPr/>
        <a:lstStyle/>
        <a:p>
          <a:endParaRPr lang="en-US"/>
        </a:p>
      </dgm:t>
    </dgm:pt>
    <dgm:pt modelId="{9F654B94-6A26-4553-861C-078F0CBF5CFB}" type="pres">
      <dgm:prSet presAssocID="{3DB6B199-41D1-454D-828A-267374A39CB4}" presName="spaceBetweenRectangles" presStyleCnt="0"/>
      <dgm:spPr/>
    </dgm:pt>
    <dgm:pt modelId="{E99A5F25-611F-4C83-AB7F-03ED24B5527C}" type="pres">
      <dgm:prSet presAssocID="{A1CAB772-E2F1-419D-8146-1150925CC089}" presName="parentLin" presStyleCnt="0"/>
      <dgm:spPr/>
    </dgm:pt>
    <dgm:pt modelId="{08CFE727-EFE9-46E8-8F03-2865BFF65286}" type="pres">
      <dgm:prSet presAssocID="{A1CAB772-E2F1-419D-8146-1150925CC089}" presName="parentLeftMargin" presStyleLbl="node1" presStyleIdx="2" presStyleCnt="5"/>
      <dgm:spPr/>
      <dgm:t>
        <a:bodyPr/>
        <a:lstStyle/>
        <a:p>
          <a:endParaRPr lang="fr-LU"/>
        </a:p>
      </dgm:t>
    </dgm:pt>
    <dgm:pt modelId="{AD64DA5E-B6E0-4CFF-9DF0-ACE885DFB126}" type="pres">
      <dgm:prSet presAssocID="{A1CAB772-E2F1-419D-8146-1150925CC089}" presName="parentText" presStyleLbl="node1" presStyleIdx="3" presStyleCnt="5" custScaleX="113582" custScaleY="79491" custLinFactNeighborY="-6848">
        <dgm:presLayoutVars>
          <dgm:chMax val="0"/>
          <dgm:bulletEnabled val="1"/>
        </dgm:presLayoutVars>
      </dgm:prSet>
      <dgm:spPr/>
      <dgm:t>
        <a:bodyPr/>
        <a:lstStyle/>
        <a:p>
          <a:endParaRPr lang="en-GB"/>
        </a:p>
      </dgm:t>
    </dgm:pt>
    <dgm:pt modelId="{D2BFFA4C-15B2-47AA-AAB6-CED02D2180F2}" type="pres">
      <dgm:prSet presAssocID="{A1CAB772-E2F1-419D-8146-1150925CC089}" presName="negativeSpace" presStyleCnt="0"/>
      <dgm:spPr/>
    </dgm:pt>
    <dgm:pt modelId="{97A7A567-1B98-46F2-84C9-56648194AF9E}" type="pres">
      <dgm:prSet presAssocID="{A1CAB772-E2F1-419D-8146-1150925CC089}" presName="childText" presStyleLbl="conFgAcc1" presStyleIdx="3" presStyleCnt="5" custScaleX="80756" custLinFactY="-4649" custLinFactNeighborY="-100000">
        <dgm:presLayoutVars>
          <dgm:bulletEnabled val="1"/>
        </dgm:presLayoutVars>
      </dgm:prSet>
      <dgm:spPr>
        <a:ln>
          <a:solidFill>
            <a:srgbClr val="802528"/>
          </a:solidFill>
        </a:ln>
      </dgm:spPr>
      <dgm:t>
        <a:bodyPr/>
        <a:lstStyle/>
        <a:p>
          <a:endParaRPr lang="en-US"/>
        </a:p>
      </dgm:t>
    </dgm:pt>
    <dgm:pt modelId="{0FBFD1BF-C4D8-4C3B-BF61-70294BB89826}" type="pres">
      <dgm:prSet presAssocID="{429891C8-7C88-4364-A374-E9DC445B381B}" presName="spaceBetweenRectangles" presStyleCnt="0"/>
      <dgm:spPr/>
    </dgm:pt>
    <dgm:pt modelId="{2F6B149E-EA90-4DB1-97BA-32623874B4B9}" type="pres">
      <dgm:prSet presAssocID="{C18B8768-4CF2-4F2D-86C0-240514E52777}" presName="parentLin" presStyleCnt="0"/>
      <dgm:spPr/>
    </dgm:pt>
    <dgm:pt modelId="{7B941C3B-451C-483E-B7D8-64D4ADE60DB6}" type="pres">
      <dgm:prSet presAssocID="{C18B8768-4CF2-4F2D-86C0-240514E52777}" presName="parentLeftMargin" presStyleLbl="node1" presStyleIdx="3" presStyleCnt="5"/>
      <dgm:spPr/>
      <dgm:t>
        <a:bodyPr/>
        <a:lstStyle/>
        <a:p>
          <a:endParaRPr lang="fr-LU"/>
        </a:p>
      </dgm:t>
    </dgm:pt>
    <dgm:pt modelId="{8B4C681F-0F0B-440B-BEAF-2D531179A564}" type="pres">
      <dgm:prSet presAssocID="{C18B8768-4CF2-4F2D-86C0-240514E52777}" presName="parentText" presStyleLbl="node1" presStyleIdx="4" presStyleCnt="5" custScaleX="113582" custScaleY="111691" custLinFactNeighborY="-13696">
        <dgm:presLayoutVars>
          <dgm:chMax val="0"/>
          <dgm:bulletEnabled val="1"/>
        </dgm:presLayoutVars>
      </dgm:prSet>
      <dgm:spPr/>
      <dgm:t>
        <a:bodyPr/>
        <a:lstStyle/>
        <a:p>
          <a:endParaRPr lang="en-GB"/>
        </a:p>
      </dgm:t>
    </dgm:pt>
    <dgm:pt modelId="{BB674ECA-BAE1-45D9-B93B-0306B3575B24}" type="pres">
      <dgm:prSet presAssocID="{C18B8768-4CF2-4F2D-86C0-240514E52777}" presName="negativeSpace" presStyleCnt="0"/>
      <dgm:spPr/>
    </dgm:pt>
    <dgm:pt modelId="{1B800605-97B6-4986-ADF7-2F1B5247C747}" type="pres">
      <dgm:prSet presAssocID="{C18B8768-4CF2-4F2D-86C0-240514E52777}" presName="childText" presStyleLbl="conFgAcc1" presStyleIdx="4" presStyleCnt="5" custScaleX="80756" custLinFactNeighborY="-58225">
        <dgm:presLayoutVars>
          <dgm:bulletEnabled val="1"/>
        </dgm:presLayoutVars>
      </dgm:prSet>
      <dgm:spPr>
        <a:ln>
          <a:solidFill>
            <a:srgbClr val="802528"/>
          </a:solidFill>
        </a:ln>
      </dgm:spPr>
      <dgm:t>
        <a:bodyPr/>
        <a:lstStyle/>
        <a:p>
          <a:endParaRPr lang="en-US"/>
        </a:p>
      </dgm:t>
    </dgm:pt>
  </dgm:ptLst>
  <dgm:cxnLst>
    <dgm:cxn modelId="{C2208066-2C23-47E1-BF18-C68CE09CFE43}" srcId="{0068FFA7-709B-4A78-840A-8D2450C42F87}" destId="{C18B8768-4CF2-4F2D-86C0-240514E52777}" srcOrd="4" destOrd="0" parTransId="{9FFE3FF1-025D-4096-8CA2-3BA6B191CFED}" sibTransId="{30A4DD55-A348-42DF-A4B0-A1AF6C7047B8}"/>
    <dgm:cxn modelId="{272FC76D-1259-462B-B445-E366FC517DA2}" srcId="{0068FFA7-709B-4A78-840A-8D2450C42F87}" destId="{94D3129B-2BD7-41CC-92EE-AA95220E01BA}" srcOrd="1" destOrd="0" parTransId="{7EC90212-DE16-4DFE-9BF4-0FEE428053D2}" sibTransId="{C6A6666F-927B-4FDF-9090-56FF3F595747}"/>
    <dgm:cxn modelId="{3C5B3B50-C144-4FE5-9A88-B08BA84C3B1D}" type="presOf" srcId="{70455CF6-FC14-4A90-B323-5C3AAD48BC9D}" destId="{837BBDE0-F0C7-4CB8-A22D-4E8E17755EC7}" srcOrd="0" destOrd="0" presId="urn:microsoft.com/office/officeart/2005/8/layout/list1"/>
    <dgm:cxn modelId="{AA33E1CF-ABB8-49A6-9A64-5804DE7AF165}" type="presOf" srcId="{C18B8768-4CF2-4F2D-86C0-240514E52777}" destId="{7B941C3B-451C-483E-B7D8-64D4ADE60DB6}" srcOrd="0" destOrd="0" presId="urn:microsoft.com/office/officeart/2005/8/layout/list1"/>
    <dgm:cxn modelId="{7169A237-5140-4573-8778-41D3AAF387CA}" type="presOf" srcId="{A1CAB772-E2F1-419D-8146-1150925CC089}" destId="{08CFE727-EFE9-46E8-8F03-2865BFF65286}" srcOrd="0" destOrd="0" presId="urn:microsoft.com/office/officeart/2005/8/layout/list1"/>
    <dgm:cxn modelId="{DAB41AEE-BBDB-4445-BFF4-4566EA0B5212}" srcId="{0068FFA7-709B-4A78-840A-8D2450C42F87}" destId="{70455CF6-FC14-4A90-B323-5C3AAD48BC9D}" srcOrd="2" destOrd="0" parTransId="{5E6006C8-0AFB-40CB-85B6-8C2135A8F3F9}" sibTransId="{3DB6B199-41D1-454D-828A-267374A39CB4}"/>
    <dgm:cxn modelId="{17021A23-D6B4-4F05-BD2A-37F2BE0AACDF}" type="presOf" srcId="{ECD6F3C4-834F-4878-9715-19E27222AE1E}" destId="{958E6C81-F3B2-486C-88A6-46BA12D226C4}" srcOrd="0" destOrd="0" presId="urn:microsoft.com/office/officeart/2005/8/layout/list1"/>
    <dgm:cxn modelId="{7D3846D0-ABB9-4AAA-8724-8EF147CF9A58}" srcId="{0068FFA7-709B-4A78-840A-8D2450C42F87}" destId="{A1CAB772-E2F1-419D-8146-1150925CC089}" srcOrd="3" destOrd="0" parTransId="{A0CDD142-90AC-4D92-876F-A27547471D9F}" sibTransId="{429891C8-7C88-4364-A374-E9DC445B381B}"/>
    <dgm:cxn modelId="{DEFE33C7-41A7-4DE2-83AD-00B78F0E3E2C}" type="presOf" srcId="{94D3129B-2BD7-41CC-92EE-AA95220E01BA}" destId="{951B8C95-0C26-45E8-A599-A3BB3696F819}" srcOrd="0" destOrd="0" presId="urn:microsoft.com/office/officeart/2005/8/layout/list1"/>
    <dgm:cxn modelId="{72EE70D2-D4BF-430D-A620-D2BD89E99AAE}" type="presOf" srcId="{C18B8768-4CF2-4F2D-86C0-240514E52777}" destId="{8B4C681F-0F0B-440B-BEAF-2D531179A564}" srcOrd="1" destOrd="0" presId="urn:microsoft.com/office/officeart/2005/8/layout/list1"/>
    <dgm:cxn modelId="{A3598B32-17D0-4D0C-B2FB-FACDE466DE6D}" type="presOf" srcId="{A1CAB772-E2F1-419D-8146-1150925CC089}" destId="{AD64DA5E-B6E0-4CFF-9DF0-ACE885DFB126}" srcOrd="1" destOrd="0" presId="urn:microsoft.com/office/officeart/2005/8/layout/list1"/>
    <dgm:cxn modelId="{1E6410CA-7ABB-4EF8-AD84-403CE475B0D0}" type="presOf" srcId="{94D3129B-2BD7-41CC-92EE-AA95220E01BA}" destId="{CAD42E5E-7B43-4C14-BA8B-982E0D0E2B93}" srcOrd="1" destOrd="0" presId="urn:microsoft.com/office/officeart/2005/8/layout/list1"/>
    <dgm:cxn modelId="{F41541DD-E49F-4629-B61E-1E1622B861F8}" type="presOf" srcId="{ECD6F3C4-834F-4878-9715-19E27222AE1E}" destId="{4BB03DD6-2ECE-4EB3-9808-A9F4BCABA9F8}" srcOrd="1" destOrd="0" presId="urn:microsoft.com/office/officeart/2005/8/layout/list1"/>
    <dgm:cxn modelId="{ECECAD77-8CE6-44DD-90F3-12688A1D7B0B}" srcId="{0068FFA7-709B-4A78-840A-8D2450C42F87}" destId="{ECD6F3C4-834F-4878-9715-19E27222AE1E}" srcOrd="0" destOrd="0" parTransId="{B8669269-3AC5-4950-85FB-1D016767AA87}" sibTransId="{CCCBAE5D-7691-45DC-A08B-912BDF5A9E1D}"/>
    <dgm:cxn modelId="{B5D8DDF4-8781-442A-BB23-97BE0FCFF562}" type="presOf" srcId="{70455CF6-FC14-4A90-B323-5C3AAD48BC9D}" destId="{A3D9C67D-EFB3-40D8-9BC1-07B3667F6D71}" srcOrd="1" destOrd="0" presId="urn:microsoft.com/office/officeart/2005/8/layout/list1"/>
    <dgm:cxn modelId="{17A66E78-17EE-4154-866D-5D1BD4BF14D0}" type="presOf" srcId="{0068FFA7-709B-4A78-840A-8D2450C42F87}" destId="{86E45149-63E1-428E-8FEF-4B54BA2A3A08}" srcOrd="0" destOrd="0" presId="urn:microsoft.com/office/officeart/2005/8/layout/list1"/>
    <dgm:cxn modelId="{F438520C-B0D6-4345-8452-E9C946B60943}" type="presParOf" srcId="{86E45149-63E1-428E-8FEF-4B54BA2A3A08}" destId="{AFD6E0AB-5A23-4D49-8548-C83A7CFA2DBB}" srcOrd="0" destOrd="0" presId="urn:microsoft.com/office/officeart/2005/8/layout/list1"/>
    <dgm:cxn modelId="{11DB99AE-8EDF-41E4-98AD-FE7C5E8118B3}" type="presParOf" srcId="{AFD6E0AB-5A23-4D49-8548-C83A7CFA2DBB}" destId="{958E6C81-F3B2-486C-88A6-46BA12D226C4}" srcOrd="0" destOrd="0" presId="urn:microsoft.com/office/officeart/2005/8/layout/list1"/>
    <dgm:cxn modelId="{FFC4D94C-6A77-41F8-860F-18A182D671AF}" type="presParOf" srcId="{AFD6E0AB-5A23-4D49-8548-C83A7CFA2DBB}" destId="{4BB03DD6-2ECE-4EB3-9808-A9F4BCABA9F8}" srcOrd="1" destOrd="0" presId="urn:microsoft.com/office/officeart/2005/8/layout/list1"/>
    <dgm:cxn modelId="{1D1A1743-7804-43EF-8B3C-382D97F68C56}" type="presParOf" srcId="{86E45149-63E1-428E-8FEF-4B54BA2A3A08}" destId="{0FA28B44-4F5F-4B9C-A73E-E9106BFA3FF4}" srcOrd="1" destOrd="0" presId="urn:microsoft.com/office/officeart/2005/8/layout/list1"/>
    <dgm:cxn modelId="{C4CC13E6-2C5D-44A3-ADDA-656C7FD1E9C7}" type="presParOf" srcId="{86E45149-63E1-428E-8FEF-4B54BA2A3A08}" destId="{6FFFD4D1-2A84-47E2-8C76-BB3390D6F54B}" srcOrd="2" destOrd="0" presId="urn:microsoft.com/office/officeart/2005/8/layout/list1"/>
    <dgm:cxn modelId="{22C0F06F-0D0D-401C-B5A6-7AF8278C1ACE}" type="presParOf" srcId="{86E45149-63E1-428E-8FEF-4B54BA2A3A08}" destId="{D7363EFA-B534-42C6-821F-FCB07590DEA9}" srcOrd="3" destOrd="0" presId="urn:microsoft.com/office/officeart/2005/8/layout/list1"/>
    <dgm:cxn modelId="{BE44F1A3-5EE3-4B29-9972-051287441FDE}" type="presParOf" srcId="{86E45149-63E1-428E-8FEF-4B54BA2A3A08}" destId="{21BD4F38-E5CF-40A7-9CFE-79718CF3C6F0}" srcOrd="4" destOrd="0" presId="urn:microsoft.com/office/officeart/2005/8/layout/list1"/>
    <dgm:cxn modelId="{BDFE65AD-1597-4482-B8E2-2D56EECF91F2}" type="presParOf" srcId="{21BD4F38-E5CF-40A7-9CFE-79718CF3C6F0}" destId="{951B8C95-0C26-45E8-A599-A3BB3696F819}" srcOrd="0" destOrd="0" presId="urn:microsoft.com/office/officeart/2005/8/layout/list1"/>
    <dgm:cxn modelId="{561F29B8-40A4-4B33-A4E0-300CA7670121}" type="presParOf" srcId="{21BD4F38-E5CF-40A7-9CFE-79718CF3C6F0}" destId="{CAD42E5E-7B43-4C14-BA8B-982E0D0E2B93}" srcOrd="1" destOrd="0" presId="urn:microsoft.com/office/officeart/2005/8/layout/list1"/>
    <dgm:cxn modelId="{1EF8ECFF-2DB2-4B5A-8D43-BEBD8DB6D15C}" type="presParOf" srcId="{86E45149-63E1-428E-8FEF-4B54BA2A3A08}" destId="{DEB55ED3-51C2-45C8-8C2B-68A77A590304}" srcOrd="5" destOrd="0" presId="urn:microsoft.com/office/officeart/2005/8/layout/list1"/>
    <dgm:cxn modelId="{E0090655-24E9-4D94-AF90-6E99A0B306C9}" type="presParOf" srcId="{86E45149-63E1-428E-8FEF-4B54BA2A3A08}" destId="{E66E0865-CD25-4832-B33F-E63454700A54}" srcOrd="6" destOrd="0" presId="urn:microsoft.com/office/officeart/2005/8/layout/list1"/>
    <dgm:cxn modelId="{4FD72A84-11A7-4791-B99F-C57DBF73853A}" type="presParOf" srcId="{86E45149-63E1-428E-8FEF-4B54BA2A3A08}" destId="{EBC33D58-958F-4737-B7C6-B19F6918D39C}" srcOrd="7" destOrd="0" presId="urn:microsoft.com/office/officeart/2005/8/layout/list1"/>
    <dgm:cxn modelId="{2AB939A4-129E-4F60-98DB-9882084362A5}" type="presParOf" srcId="{86E45149-63E1-428E-8FEF-4B54BA2A3A08}" destId="{CA4A7C20-0E8A-4E73-B792-54758B2B700B}" srcOrd="8" destOrd="0" presId="urn:microsoft.com/office/officeart/2005/8/layout/list1"/>
    <dgm:cxn modelId="{EBC2F063-B8C6-46FA-8D62-11C0948AB8DC}" type="presParOf" srcId="{CA4A7C20-0E8A-4E73-B792-54758B2B700B}" destId="{837BBDE0-F0C7-4CB8-A22D-4E8E17755EC7}" srcOrd="0" destOrd="0" presId="urn:microsoft.com/office/officeart/2005/8/layout/list1"/>
    <dgm:cxn modelId="{F9810F84-1A95-469D-AA17-20F853807609}" type="presParOf" srcId="{CA4A7C20-0E8A-4E73-B792-54758B2B700B}" destId="{A3D9C67D-EFB3-40D8-9BC1-07B3667F6D71}" srcOrd="1" destOrd="0" presId="urn:microsoft.com/office/officeart/2005/8/layout/list1"/>
    <dgm:cxn modelId="{DD287180-BCBA-4922-A08D-2FDA15BC4510}" type="presParOf" srcId="{86E45149-63E1-428E-8FEF-4B54BA2A3A08}" destId="{605EA0E8-814F-45F8-9FCF-B934E71D0E32}" srcOrd="9" destOrd="0" presId="urn:microsoft.com/office/officeart/2005/8/layout/list1"/>
    <dgm:cxn modelId="{65D6C268-9A26-4288-A5C4-F0C10A209AF9}" type="presParOf" srcId="{86E45149-63E1-428E-8FEF-4B54BA2A3A08}" destId="{CE09DD36-E291-4DD6-B37F-3453700826D9}" srcOrd="10" destOrd="0" presId="urn:microsoft.com/office/officeart/2005/8/layout/list1"/>
    <dgm:cxn modelId="{3715CCAA-6470-42E3-A2AD-71A98F120506}" type="presParOf" srcId="{86E45149-63E1-428E-8FEF-4B54BA2A3A08}" destId="{9F654B94-6A26-4553-861C-078F0CBF5CFB}" srcOrd="11" destOrd="0" presId="urn:microsoft.com/office/officeart/2005/8/layout/list1"/>
    <dgm:cxn modelId="{7FA9643E-AF3B-4916-B922-D805D7AA1EAF}" type="presParOf" srcId="{86E45149-63E1-428E-8FEF-4B54BA2A3A08}" destId="{E99A5F25-611F-4C83-AB7F-03ED24B5527C}" srcOrd="12" destOrd="0" presId="urn:microsoft.com/office/officeart/2005/8/layout/list1"/>
    <dgm:cxn modelId="{0C16EE69-A4F0-4973-8B84-45C7CDFF8A87}" type="presParOf" srcId="{E99A5F25-611F-4C83-AB7F-03ED24B5527C}" destId="{08CFE727-EFE9-46E8-8F03-2865BFF65286}" srcOrd="0" destOrd="0" presId="urn:microsoft.com/office/officeart/2005/8/layout/list1"/>
    <dgm:cxn modelId="{98E136C2-77B8-4FC2-8327-BCFFD3526BA9}" type="presParOf" srcId="{E99A5F25-611F-4C83-AB7F-03ED24B5527C}" destId="{AD64DA5E-B6E0-4CFF-9DF0-ACE885DFB126}" srcOrd="1" destOrd="0" presId="urn:microsoft.com/office/officeart/2005/8/layout/list1"/>
    <dgm:cxn modelId="{5EE03E27-0D1E-4936-BF8C-29E3B9B2102E}" type="presParOf" srcId="{86E45149-63E1-428E-8FEF-4B54BA2A3A08}" destId="{D2BFFA4C-15B2-47AA-AAB6-CED02D2180F2}" srcOrd="13" destOrd="0" presId="urn:microsoft.com/office/officeart/2005/8/layout/list1"/>
    <dgm:cxn modelId="{ACCE0DE5-4D4F-4329-B683-7B4C1BF213A6}" type="presParOf" srcId="{86E45149-63E1-428E-8FEF-4B54BA2A3A08}" destId="{97A7A567-1B98-46F2-84C9-56648194AF9E}" srcOrd="14" destOrd="0" presId="urn:microsoft.com/office/officeart/2005/8/layout/list1"/>
    <dgm:cxn modelId="{3747E970-A017-4B19-A97A-6ADE0A44B3FE}" type="presParOf" srcId="{86E45149-63E1-428E-8FEF-4B54BA2A3A08}" destId="{0FBFD1BF-C4D8-4C3B-BF61-70294BB89826}" srcOrd="15" destOrd="0" presId="urn:microsoft.com/office/officeart/2005/8/layout/list1"/>
    <dgm:cxn modelId="{D2658E8D-FE30-4BA0-870F-8710945D1C53}" type="presParOf" srcId="{86E45149-63E1-428E-8FEF-4B54BA2A3A08}" destId="{2F6B149E-EA90-4DB1-97BA-32623874B4B9}" srcOrd="16" destOrd="0" presId="urn:microsoft.com/office/officeart/2005/8/layout/list1"/>
    <dgm:cxn modelId="{B0209604-4210-4C31-9368-1A377D23EE7A}" type="presParOf" srcId="{2F6B149E-EA90-4DB1-97BA-32623874B4B9}" destId="{7B941C3B-451C-483E-B7D8-64D4ADE60DB6}" srcOrd="0" destOrd="0" presId="urn:microsoft.com/office/officeart/2005/8/layout/list1"/>
    <dgm:cxn modelId="{952B5A78-700A-4711-BEEA-AEC752EADD8D}" type="presParOf" srcId="{2F6B149E-EA90-4DB1-97BA-32623874B4B9}" destId="{8B4C681F-0F0B-440B-BEAF-2D531179A564}" srcOrd="1" destOrd="0" presId="urn:microsoft.com/office/officeart/2005/8/layout/list1"/>
    <dgm:cxn modelId="{36E67FF8-9EBE-4E2B-81C1-4340723A8E28}" type="presParOf" srcId="{86E45149-63E1-428E-8FEF-4B54BA2A3A08}" destId="{BB674ECA-BAE1-45D9-B93B-0306B3575B24}" srcOrd="17" destOrd="0" presId="urn:microsoft.com/office/officeart/2005/8/layout/list1"/>
    <dgm:cxn modelId="{16E20CCB-A405-42A2-88E0-64EA7D2F4505}" type="presParOf" srcId="{86E45149-63E1-428E-8FEF-4B54BA2A3A08}" destId="{1B800605-97B6-4986-ADF7-2F1B5247C74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6C04CC-ED82-4A60-9E65-95F40341AF9D}"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n-GB"/>
        </a:p>
      </dgm:t>
    </dgm:pt>
    <dgm:pt modelId="{1D092A42-0736-4514-9143-2E2DA9D29EBD}">
      <dgm:prSet phldrT="[Text]"/>
      <dgm:spPr>
        <a:solidFill>
          <a:srgbClr val="802528"/>
        </a:solidFill>
      </dgm:spPr>
      <dgm:t>
        <a:bodyPr/>
        <a:lstStyle/>
        <a:p>
          <a:r>
            <a:rPr lang="en-US" altLang="fr-FR" dirty="0" smtClean="0">
              <a:latin typeface="+mn-lt"/>
              <a:ea typeface="Times New Roman" panose="02020603050405020304" pitchFamily="18" charset="0"/>
              <a:cs typeface="Arial" panose="020B0604020202020204" pitchFamily="34" charset="0"/>
            </a:rPr>
            <a:t>Zonta International strives to promote and protect the human rights of all women/girls and to reduce violence against women.</a:t>
          </a:r>
          <a:endParaRPr lang="en-GB" dirty="0">
            <a:latin typeface="+mn-lt"/>
          </a:endParaRPr>
        </a:p>
      </dgm:t>
    </dgm:pt>
    <dgm:pt modelId="{389D84E0-7C88-4DBF-A718-EAA61AB14BC5}" type="parTrans" cxnId="{7623CFF3-9420-45F8-9723-14313CA068F9}">
      <dgm:prSet/>
      <dgm:spPr/>
      <dgm:t>
        <a:bodyPr/>
        <a:lstStyle/>
        <a:p>
          <a:endParaRPr lang="en-GB"/>
        </a:p>
      </dgm:t>
    </dgm:pt>
    <dgm:pt modelId="{40DAF966-9217-4984-B1CB-22B4CF7D66A8}" type="sibTrans" cxnId="{7623CFF3-9420-45F8-9723-14313CA068F9}">
      <dgm:prSet/>
      <dgm:spPr/>
      <dgm:t>
        <a:bodyPr/>
        <a:lstStyle/>
        <a:p>
          <a:endParaRPr lang="en-GB"/>
        </a:p>
      </dgm:t>
    </dgm:pt>
    <dgm:pt modelId="{2FF52673-1E7E-4154-8700-141F9695CEDA}">
      <dgm:prSet phldrT="[Text]"/>
      <dgm:spPr>
        <a:solidFill>
          <a:srgbClr val="802528"/>
        </a:solidFill>
      </dgm:spPr>
      <dgm:t>
        <a:bodyPr/>
        <a:lstStyle/>
        <a:p>
          <a:r>
            <a:rPr lang="en-US" altLang="fr-FR" dirty="0" smtClean="0">
              <a:latin typeface="+mn-lt"/>
              <a:ea typeface="Calibri" panose="020F0502020204030204" pitchFamily="34" charset="0"/>
              <a:cs typeface="Times New Roman" panose="02020603050405020304" pitchFamily="18" charset="0"/>
            </a:rPr>
            <a:t>Whether in Europe or anywhere else in the world</a:t>
          </a:r>
          <a:r>
            <a:rPr lang="en-GB" altLang="fr-FR" dirty="0" smtClean="0">
              <a:latin typeface="+mn-lt"/>
              <a:ea typeface="Calibri" panose="020F0502020204030204" pitchFamily="34" charset="0"/>
              <a:cs typeface="Times New Roman" panose="02020603050405020304" pitchFamily="18" charset="0"/>
            </a:rPr>
            <a:t>, </a:t>
          </a:r>
          <a:r>
            <a:rPr lang="en-GB" altLang="fr-FR" dirty="0" err="1" smtClean="0">
              <a:latin typeface="+mn-lt"/>
              <a:ea typeface="Calibri" panose="020F0502020204030204" pitchFamily="34" charset="0"/>
              <a:cs typeface="Times New Roman" panose="02020603050405020304" pitchFamily="18" charset="0"/>
            </a:rPr>
            <a:t>Zontians</a:t>
          </a:r>
          <a:r>
            <a:rPr lang="en-GB" altLang="fr-FR" dirty="0" smtClean="0">
              <a:latin typeface="+mn-lt"/>
              <a:ea typeface="Calibri" panose="020F0502020204030204" pitchFamily="34" charset="0"/>
              <a:cs typeface="Times New Roman" panose="02020603050405020304" pitchFamily="18" charset="0"/>
            </a:rPr>
            <a:t> can use the Anti-Trafficking Convention as a tool for advocacy! </a:t>
          </a:r>
          <a:endParaRPr lang="en-GB" dirty="0">
            <a:latin typeface="+mn-lt"/>
          </a:endParaRPr>
        </a:p>
      </dgm:t>
    </dgm:pt>
    <dgm:pt modelId="{BCEBAC3E-3843-4E6A-87B6-234B4C3D4855}" type="parTrans" cxnId="{242324BB-B112-4E70-992A-1411AEEAC060}">
      <dgm:prSet/>
      <dgm:spPr/>
      <dgm:t>
        <a:bodyPr/>
        <a:lstStyle/>
        <a:p>
          <a:endParaRPr lang="en-GB"/>
        </a:p>
      </dgm:t>
    </dgm:pt>
    <dgm:pt modelId="{7345C59C-9725-4523-9678-9B2B1BAA7FC5}" type="sibTrans" cxnId="{242324BB-B112-4E70-992A-1411AEEAC060}">
      <dgm:prSet/>
      <dgm:spPr/>
      <dgm:t>
        <a:bodyPr/>
        <a:lstStyle/>
        <a:p>
          <a:endParaRPr lang="en-GB"/>
        </a:p>
      </dgm:t>
    </dgm:pt>
    <dgm:pt modelId="{5ADC5FFD-F3B7-483D-B847-587029B854DB}">
      <dgm:prSet phldrT="[Text]"/>
      <dgm:spPr>
        <a:solidFill>
          <a:srgbClr val="802528"/>
        </a:solidFill>
      </dgm:spPr>
      <dgm:t>
        <a:bodyPr/>
        <a:lstStyle/>
        <a:p>
          <a:r>
            <a:rPr lang="en-US" altLang="fr-FR" b="0" dirty="0" smtClean="0">
              <a:latin typeface="+mn-lt"/>
              <a:ea typeface="Calibri" panose="020F0502020204030204" pitchFamily="34" charset="0"/>
              <a:cs typeface="Arial" panose="020B0604020202020204" pitchFamily="34" charset="0"/>
            </a:rPr>
            <a:t>The Anti-Trafficking Convention will give more strength to “Zonta says NO” activities  combatting trafficking in human beings!</a:t>
          </a:r>
          <a:endParaRPr lang="en-GB" b="0" dirty="0">
            <a:latin typeface="+mn-lt"/>
          </a:endParaRPr>
        </a:p>
      </dgm:t>
    </dgm:pt>
    <dgm:pt modelId="{D64CD87C-025C-4A90-93D1-79D559A87799}" type="parTrans" cxnId="{0E7BF486-66F4-4B79-B582-D10A32B06D00}">
      <dgm:prSet/>
      <dgm:spPr/>
      <dgm:t>
        <a:bodyPr/>
        <a:lstStyle/>
        <a:p>
          <a:endParaRPr lang="en-GB"/>
        </a:p>
      </dgm:t>
    </dgm:pt>
    <dgm:pt modelId="{C22E4348-17B6-4E29-8F6C-3C5EF573B6A9}" type="sibTrans" cxnId="{0E7BF486-66F4-4B79-B582-D10A32B06D00}">
      <dgm:prSet/>
      <dgm:spPr/>
      <dgm:t>
        <a:bodyPr/>
        <a:lstStyle/>
        <a:p>
          <a:endParaRPr lang="en-GB"/>
        </a:p>
      </dgm:t>
    </dgm:pt>
    <dgm:pt modelId="{184D8819-F26F-40D4-B24F-359A5FFE480B}" type="pres">
      <dgm:prSet presAssocID="{986C04CC-ED82-4A60-9E65-95F40341AF9D}" presName="Name0" presStyleCnt="0">
        <dgm:presLayoutVars>
          <dgm:dir/>
          <dgm:resizeHandles val="exact"/>
        </dgm:presLayoutVars>
      </dgm:prSet>
      <dgm:spPr/>
      <dgm:t>
        <a:bodyPr/>
        <a:lstStyle/>
        <a:p>
          <a:endParaRPr lang="fr-LU"/>
        </a:p>
      </dgm:t>
    </dgm:pt>
    <dgm:pt modelId="{7FAD3E01-F5D7-461F-9A8A-4AEB2D1B1474}" type="pres">
      <dgm:prSet presAssocID="{1D092A42-0736-4514-9143-2E2DA9D29EBD}" presName="node" presStyleLbl="node1" presStyleIdx="0" presStyleCnt="3">
        <dgm:presLayoutVars>
          <dgm:bulletEnabled val="1"/>
        </dgm:presLayoutVars>
      </dgm:prSet>
      <dgm:spPr/>
      <dgm:t>
        <a:bodyPr/>
        <a:lstStyle/>
        <a:p>
          <a:endParaRPr lang="en-GB"/>
        </a:p>
      </dgm:t>
    </dgm:pt>
    <dgm:pt modelId="{1C8D6ED8-5EBD-4F56-B7F1-AF531D7D696C}" type="pres">
      <dgm:prSet presAssocID="{40DAF966-9217-4984-B1CB-22B4CF7D66A8}" presName="sibTrans" presStyleCnt="0"/>
      <dgm:spPr/>
      <dgm:t>
        <a:bodyPr/>
        <a:lstStyle/>
        <a:p>
          <a:endParaRPr lang="en-US"/>
        </a:p>
      </dgm:t>
    </dgm:pt>
    <dgm:pt modelId="{0E1966E7-B897-45F2-B08E-CDA697C34A22}" type="pres">
      <dgm:prSet presAssocID="{2FF52673-1E7E-4154-8700-141F9695CEDA}" presName="node" presStyleLbl="node1" presStyleIdx="1" presStyleCnt="3">
        <dgm:presLayoutVars>
          <dgm:bulletEnabled val="1"/>
        </dgm:presLayoutVars>
      </dgm:prSet>
      <dgm:spPr/>
      <dgm:t>
        <a:bodyPr/>
        <a:lstStyle/>
        <a:p>
          <a:endParaRPr lang="en-GB"/>
        </a:p>
      </dgm:t>
    </dgm:pt>
    <dgm:pt modelId="{E74B6A76-DCB0-472E-925B-0D16E63976B9}" type="pres">
      <dgm:prSet presAssocID="{7345C59C-9725-4523-9678-9B2B1BAA7FC5}" presName="sibTrans" presStyleCnt="0"/>
      <dgm:spPr/>
      <dgm:t>
        <a:bodyPr/>
        <a:lstStyle/>
        <a:p>
          <a:endParaRPr lang="en-US"/>
        </a:p>
      </dgm:t>
    </dgm:pt>
    <dgm:pt modelId="{039EB27B-72D1-420B-9646-8B7D08CAD039}" type="pres">
      <dgm:prSet presAssocID="{5ADC5FFD-F3B7-483D-B847-587029B854DB}" presName="node" presStyleLbl="node1" presStyleIdx="2" presStyleCnt="3">
        <dgm:presLayoutVars>
          <dgm:bulletEnabled val="1"/>
        </dgm:presLayoutVars>
      </dgm:prSet>
      <dgm:spPr/>
      <dgm:t>
        <a:bodyPr/>
        <a:lstStyle/>
        <a:p>
          <a:endParaRPr lang="en-GB"/>
        </a:p>
      </dgm:t>
    </dgm:pt>
  </dgm:ptLst>
  <dgm:cxnLst>
    <dgm:cxn modelId="{F6E595E2-BD75-4A4F-B59E-55564510EAAA}" type="presOf" srcId="{986C04CC-ED82-4A60-9E65-95F40341AF9D}" destId="{184D8819-F26F-40D4-B24F-359A5FFE480B}" srcOrd="0" destOrd="0" presId="urn:microsoft.com/office/officeart/2005/8/layout/hList6"/>
    <dgm:cxn modelId="{242324BB-B112-4E70-992A-1411AEEAC060}" srcId="{986C04CC-ED82-4A60-9E65-95F40341AF9D}" destId="{2FF52673-1E7E-4154-8700-141F9695CEDA}" srcOrd="1" destOrd="0" parTransId="{BCEBAC3E-3843-4E6A-87B6-234B4C3D4855}" sibTransId="{7345C59C-9725-4523-9678-9B2B1BAA7FC5}"/>
    <dgm:cxn modelId="{7623CFF3-9420-45F8-9723-14313CA068F9}" srcId="{986C04CC-ED82-4A60-9E65-95F40341AF9D}" destId="{1D092A42-0736-4514-9143-2E2DA9D29EBD}" srcOrd="0" destOrd="0" parTransId="{389D84E0-7C88-4DBF-A718-EAA61AB14BC5}" sibTransId="{40DAF966-9217-4984-B1CB-22B4CF7D66A8}"/>
    <dgm:cxn modelId="{0E7BF486-66F4-4B79-B582-D10A32B06D00}" srcId="{986C04CC-ED82-4A60-9E65-95F40341AF9D}" destId="{5ADC5FFD-F3B7-483D-B847-587029B854DB}" srcOrd="2" destOrd="0" parTransId="{D64CD87C-025C-4A90-93D1-79D559A87799}" sibTransId="{C22E4348-17B6-4E29-8F6C-3C5EF573B6A9}"/>
    <dgm:cxn modelId="{DF169836-69AE-48F3-919E-81754D815469}" type="presOf" srcId="{2FF52673-1E7E-4154-8700-141F9695CEDA}" destId="{0E1966E7-B897-45F2-B08E-CDA697C34A22}" srcOrd="0" destOrd="0" presId="urn:microsoft.com/office/officeart/2005/8/layout/hList6"/>
    <dgm:cxn modelId="{6504CE45-67FC-4ED6-B07C-9B2604162C87}" type="presOf" srcId="{5ADC5FFD-F3B7-483D-B847-587029B854DB}" destId="{039EB27B-72D1-420B-9646-8B7D08CAD039}" srcOrd="0" destOrd="0" presId="urn:microsoft.com/office/officeart/2005/8/layout/hList6"/>
    <dgm:cxn modelId="{9DC64F86-38E6-4EC7-A0B3-51BDC14BE91A}" type="presOf" srcId="{1D092A42-0736-4514-9143-2E2DA9D29EBD}" destId="{7FAD3E01-F5D7-461F-9A8A-4AEB2D1B1474}" srcOrd="0" destOrd="0" presId="urn:microsoft.com/office/officeart/2005/8/layout/hList6"/>
    <dgm:cxn modelId="{315318CF-1DFE-4D28-A90E-EED8A49C7C5C}" type="presParOf" srcId="{184D8819-F26F-40D4-B24F-359A5FFE480B}" destId="{7FAD3E01-F5D7-461F-9A8A-4AEB2D1B1474}" srcOrd="0" destOrd="0" presId="urn:microsoft.com/office/officeart/2005/8/layout/hList6"/>
    <dgm:cxn modelId="{D1DD100C-4BBA-47B1-AB1C-8C3EF98CE711}" type="presParOf" srcId="{184D8819-F26F-40D4-B24F-359A5FFE480B}" destId="{1C8D6ED8-5EBD-4F56-B7F1-AF531D7D696C}" srcOrd="1" destOrd="0" presId="urn:microsoft.com/office/officeart/2005/8/layout/hList6"/>
    <dgm:cxn modelId="{21D7CA39-9565-4D69-8B63-281F743BA1F4}" type="presParOf" srcId="{184D8819-F26F-40D4-B24F-359A5FFE480B}" destId="{0E1966E7-B897-45F2-B08E-CDA697C34A22}" srcOrd="2" destOrd="0" presId="urn:microsoft.com/office/officeart/2005/8/layout/hList6"/>
    <dgm:cxn modelId="{B23F6C99-1F4F-4221-999A-B44864110297}" type="presParOf" srcId="{184D8819-F26F-40D4-B24F-359A5FFE480B}" destId="{E74B6A76-DCB0-472E-925B-0D16E63976B9}" srcOrd="3" destOrd="0" presId="urn:microsoft.com/office/officeart/2005/8/layout/hList6"/>
    <dgm:cxn modelId="{9D54B4C4-4BB0-47A8-B4C5-9EE9E0D9C5D1}" type="presParOf" srcId="{184D8819-F26F-40D4-B24F-359A5FFE480B}" destId="{039EB27B-72D1-420B-9646-8B7D08CAD03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E2F0D9-0FD0-4455-A97E-9640837DE2F9}"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n-GB"/>
        </a:p>
      </dgm:t>
    </dgm:pt>
    <dgm:pt modelId="{3668253A-3FB5-4492-A63F-B55897DF9AFA}">
      <dgm:prSet phldrT="[Text]" custT="1"/>
      <dgm:spPr>
        <a:solidFill>
          <a:srgbClr val="802528"/>
        </a:solidFill>
      </dgm:spPr>
      <dgm:t>
        <a:bodyPr/>
        <a:lstStyle/>
        <a:p>
          <a:r>
            <a:rPr lang="en-GB" sz="2400" dirty="0" smtClean="0"/>
            <a:t>First in the process to push their respective states to access the Convention and ratify it.</a:t>
          </a:r>
          <a:endParaRPr lang="en-GB" sz="2400" dirty="0"/>
        </a:p>
      </dgm:t>
    </dgm:pt>
    <dgm:pt modelId="{86E0ABAF-EB76-45FF-81BC-652816C5D89A}" type="parTrans" cxnId="{42FDAE82-C4ED-4096-8627-EAC1053625D5}">
      <dgm:prSet/>
      <dgm:spPr/>
      <dgm:t>
        <a:bodyPr/>
        <a:lstStyle/>
        <a:p>
          <a:endParaRPr lang="en-GB"/>
        </a:p>
      </dgm:t>
    </dgm:pt>
    <dgm:pt modelId="{F0D14D80-9A9D-4E69-9DD3-E220DD9984D3}" type="sibTrans" cxnId="{42FDAE82-C4ED-4096-8627-EAC1053625D5}">
      <dgm:prSet/>
      <dgm:spPr/>
      <dgm:t>
        <a:bodyPr/>
        <a:lstStyle/>
        <a:p>
          <a:endParaRPr lang="en-GB"/>
        </a:p>
      </dgm:t>
    </dgm:pt>
    <dgm:pt modelId="{2079C10C-A2C5-4DD1-B5F6-D481C7DB0F02}">
      <dgm:prSet phldrT="[Text]" custT="1"/>
      <dgm:spPr>
        <a:solidFill>
          <a:srgbClr val="F5BD47"/>
        </a:solidFill>
      </dgm:spPr>
      <dgm:t>
        <a:bodyPr/>
        <a:lstStyle/>
        <a:p>
          <a:r>
            <a:rPr lang="en-GB" sz="2400" dirty="0" smtClean="0"/>
            <a:t>Later on in the monitoring of the implementation of the Convention. </a:t>
          </a:r>
        </a:p>
        <a:p>
          <a:r>
            <a:rPr lang="en-GB" sz="1500" dirty="0" smtClean="0"/>
            <a:t>The group of experts in charge of the monitoring process (GRETA) may receive info from NGOs (as a complement to the info provided by state/government itself).</a:t>
          </a:r>
          <a:endParaRPr lang="en-GB" sz="1500" dirty="0"/>
        </a:p>
      </dgm:t>
    </dgm:pt>
    <dgm:pt modelId="{7E6CBC5D-C2AC-45F3-BDCA-891ABF6604D3}" type="parTrans" cxnId="{B178433B-7C45-4365-BE08-518DDBFFBF27}">
      <dgm:prSet/>
      <dgm:spPr/>
      <dgm:t>
        <a:bodyPr/>
        <a:lstStyle/>
        <a:p>
          <a:endParaRPr lang="en-GB"/>
        </a:p>
      </dgm:t>
    </dgm:pt>
    <dgm:pt modelId="{471934B1-9576-4756-93DA-D1254FD4B81F}" type="sibTrans" cxnId="{B178433B-7C45-4365-BE08-518DDBFFBF27}">
      <dgm:prSet/>
      <dgm:spPr/>
      <dgm:t>
        <a:bodyPr/>
        <a:lstStyle/>
        <a:p>
          <a:endParaRPr lang="en-GB"/>
        </a:p>
      </dgm:t>
    </dgm:pt>
    <dgm:pt modelId="{82EB14D3-9F8C-4FAC-8335-F5F286B6F025}">
      <dgm:prSet phldrT="[Text]" custT="1"/>
      <dgm:spPr>
        <a:solidFill>
          <a:srgbClr val="005F71"/>
        </a:solidFill>
      </dgm:spPr>
      <dgm:t>
        <a:bodyPr/>
        <a:lstStyle/>
        <a:p>
          <a:r>
            <a:rPr lang="en-GB" sz="2400" dirty="0" smtClean="0"/>
            <a:t>ZI can contribute with its power, knowledge and persuasion to see that states/governments become parties to this important Convention</a:t>
          </a:r>
          <a:endParaRPr lang="en-GB" sz="2400" dirty="0"/>
        </a:p>
      </dgm:t>
    </dgm:pt>
    <dgm:pt modelId="{BCE601ED-B989-4300-A064-6FE636DA18CF}" type="parTrans" cxnId="{E0EF656C-5323-477B-B2C0-438EBC42D81E}">
      <dgm:prSet/>
      <dgm:spPr/>
      <dgm:t>
        <a:bodyPr/>
        <a:lstStyle/>
        <a:p>
          <a:endParaRPr lang="en-GB"/>
        </a:p>
      </dgm:t>
    </dgm:pt>
    <dgm:pt modelId="{41712561-1729-4049-BD66-EA05177B2E0B}" type="sibTrans" cxnId="{E0EF656C-5323-477B-B2C0-438EBC42D81E}">
      <dgm:prSet/>
      <dgm:spPr/>
      <dgm:t>
        <a:bodyPr/>
        <a:lstStyle/>
        <a:p>
          <a:endParaRPr lang="en-GB"/>
        </a:p>
      </dgm:t>
    </dgm:pt>
    <dgm:pt modelId="{3A6BF873-DC9F-4B34-8670-5708520936E8}">
      <dgm:prSet phldrT="[Text]"/>
      <dgm:spPr/>
      <dgm:t>
        <a:bodyPr/>
        <a:lstStyle/>
        <a:p>
          <a:endParaRPr lang="en-GB" dirty="0"/>
        </a:p>
      </dgm:t>
    </dgm:pt>
    <dgm:pt modelId="{4A006355-E463-4294-8799-8165224A80E0}" type="parTrans" cxnId="{475EC777-C992-4734-8883-FB0743161A70}">
      <dgm:prSet/>
      <dgm:spPr/>
      <dgm:t>
        <a:bodyPr/>
        <a:lstStyle/>
        <a:p>
          <a:endParaRPr lang="en-GB"/>
        </a:p>
      </dgm:t>
    </dgm:pt>
    <dgm:pt modelId="{741AE806-9A01-4CBF-8335-691E1700A82E}" type="sibTrans" cxnId="{475EC777-C992-4734-8883-FB0743161A70}">
      <dgm:prSet/>
      <dgm:spPr/>
      <dgm:t>
        <a:bodyPr/>
        <a:lstStyle/>
        <a:p>
          <a:endParaRPr lang="en-GB"/>
        </a:p>
      </dgm:t>
    </dgm:pt>
    <dgm:pt modelId="{D1734978-B0B9-4B34-BB28-6EA9B1CBEA10}" type="pres">
      <dgm:prSet presAssocID="{D1E2F0D9-0FD0-4455-A97E-9640837DE2F9}" presName="linear" presStyleCnt="0">
        <dgm:presLayoutVars>
          <dgm:animLvl val="lvl"/>
          <dgm:resizeHandles val="exact"/>
        </dgm:presLayoutVars>
      </dgm:prSet>
      <dgm:spPr/>
      <dgm:t>
        <a:bodyPr/>
        <a:lstStyle/>
        <a:p>
          <a:endParaRPr lang="fr-LU"/>
        </a:p>
      </dgm:t>
    </dgm:pt>
    <dgm:pt modelId="{A4EFE7FA-BE10-4175-BB98-2E4CC78D2842}" type="pres">
      <dgm:prSet presAssocID="{3668253A-3FB5-4492-A63F-B55897DF9AFA}" presName="parentText" presStyleLbl="node1" presStyleIdx="0" presStyleCnt="3" custScaleY="64788" custLinFactY="-2358" custLinFactNeighborY="-100000">
        <dgm:presLayoutVars>
          <dgm:chMax val="0"/>
          <dgm:bulletEnabled val="1"/>
        </dgm:presLayoutVars>
      </dgm:prSet>
      <dgm:spPr/>
      <dgm:t>
        <a:bodyPr/>
        <a:lstStyle/>
        <a:p>
          <a:endParaRPr lang="en-GB"/>
        </a:p>
      </dgm:t>
    </dgm:pt>
    <dgm:pt modelId="{1C1A0EC3-5694-44DC-9620-13153D40F487}" type="pres">
      <dgm:prSet presAssocID="{F0D14D80-9A9D-4E69-9DD3-E220DD9984D3}" presName="spacer" presStyleCnt="0"/>
      <dgm:spPr/>
      <dgm:t>
        <a:bodyPr/>
        <a:lstStyle/>
        <a:p>
          <a:endParaRPr lang="en-US"/>
        </a:p>
      </dgm:t>
    </dgm:pt>
    <dgm:pt modelId="{613007EE-55F0-4EB8-9D94-CF687A9C67CD}" type="pres">
      <dgm:prSet presAssocID="{2079C10C-A2C5-4DD1-B5F6-D481C7DB0F02}" presName="parentText" presStyleLbl="node1" presStyleIdx="1" presStyleCnt="3" custScaleY="129126">
        <dgm:presLayoutVars>
          <dgm:chMax val="0"/>
          <dgm:bulletEnabled val="1"/>
        </dgm:presLayoutVars>
      </dgm:prSet>
      <dgm:spPr/>
      <dgm:t>
        <a:bodyPr/>
        <a:lstStyle/>
        <a:p>
          <a:endParaRPr lang="en-GB"/>
        </a:p>
      </dgm:t>
    </dgm:pt>
    <dgm:pt modelId="{5B810D68-D09F-4DDF-B4B8-6BE875C52961}" type="pres">
      <dgm:prSet presAssocID="{2079C10C-A2C5-4DD1-B5F6-D481C7DB0F02}" presName="childText" presStyleLbl="revTx" presStyleIdx="0" presStyleCnt="1">
        <dgm:presLayoutVars>
          <dgm:bulletEnabled val="1"/>
        </dgm:presLayoutVars>
      </dgm:prSet>
      <dgm:spPr/>
      <dgm:t>
        <a:bodyPr/>
        <a:lstStyle/>
        <a:p>
          <a:endParaRPr lang="en-GB"/>
        </a:p>
      </dgm:t>
    </dgm:pt>
    <dgm:pt modelId="{0BBF4F06-04CC-4012-A0E2-1B3A8AAF61ED}" type="pres">
      <dgm:prSet presAssocID="{82EB14D3-9F8C-4FAC-8335-F5F286B6F025}" presName="parentText" presStyleLbl="node1" presStyleIdx="2" presStyleCnt="3" custScaleY="93780">
        <dgm:presLayoutVars>
          <dgm:chMax val="0"/>
          <dgm:bulletEnabled val="1"/>
        </dgm:presLayoutVars>
      </dgm:prSet>
      <dgm:spPr/>
      <dgm:t>
        <a:bodyPr/>
        <a:lstStyle/>
        <a:p>
          <a:endParaRPr lang="en-GB"/>
        </a:p>
      </dgm:t>
    </dgm:pt>
  </dgm:ptLst>
  <dgm:cxnLst>
    <dgm:cxn modelId="{0C32F80B-069D-4BFD-87CE-23B77670DEF5}" type="presOf" srcId="{D1E2F0D9-0FD0-4455-A97E-9640837DE2F9}" destId="{D1734978-B0B9-4B34-BB28-6EA9B1CBEA10}" srcOrd="0" destOrd="0" presId="urn:microsoft.com/office/officeart/2005/8/layout/vList2"/>
    <dgm:cxn modelId="{EB8E6A8B-5649-4639-976C-A13505A0E134}" type="presOf" srcId="{2079C10C-A2C5-4DD1-B5F6-D481C7DB0F02}" destId="{613007EE-55F0-4EB8-9D94-CF687A9C67CD}" srcOrd="0" destOrd="0" presId="urn:microsoft.com/office/officeart/2005/8/layout/vList2"/>
    <dgm:cxn modelId="{B178433B-7C45-4365-BE08-518DDBFFBF27}" srcId="{D1E2F0D9-0FD0-4455-A97E-9640837DE2F9}" destId="{2079C10C-A2C5-4DD1-B5F6-D481C7DB0F02}" srcOrd="1" destOrd="0" parTransId="{7E6CBC5D-C2AC-45F3-BDCA-891ABF6604D3}" sibTransId="{471934B1-9576-4756-93DA-D1254FD4B81F}"/>
    <dgm:cxn modelId="{A7ED0547-6DE8-48FA-886A-C5AF54A97824}" type="presOf" srcId="{3668253A-3FB5-4492-A63F-B55897DF9AFA}" destId="{A4EFE7FA-BE10-4175-BB98-2E4CC78D2842}" srcOrd="0" destOrd="0" presId="urn:microsoft.com/office/officeart/2005/8/layout/vList2"/>
    <dgm:cxn modelId="{42FDAE82-C4ED-4096-8627-EAC1053625D5}" srcId="{D1E2F0D9-0FD0-4455-A97E-9640837DE2F9}" destId="{3668253A-3FB5-4492-A63F-B55897DF9AFA}" srcOrd="0" destOrd="0" parTransId="{86E0ABAF-EB76-45FF-81BC-652816C5D89A}" sibTransId="{F0D14D80-9A9D-4E69-9DD3-E220DD9984D3}"/>
    <dgm:cxn modelId="{0D19FB3D-776F-4380-A084-403F5B2D197F}" type="presOf" srcId="{3A6BF873-DC9F-4B34-8670-5708520936E8}" destId="{5B810D68-D09F-4DDF-B4B8-6BE875C52961}" srcOrd="0" destOrd="0" presId="urn:microsoft.com/office/officeart/2005/8/layout/vList2"/>
    <dgm:cxn modelId="{3B1CC797-B662-480E-83E6-3E98A7FE992B}" type="presOf" srcId="{82EB14D3-9F8C-4FAC-8335-F5F286B6F025}" destId="{0BBF4F06-04CC-4012-A0E2-1B3A8AAF61ED}" srcOrd="0" destOrd="0" presId="urn:microsoft.com/office/officeart/2005/8/layout/vList2"/>
    <dgm:cxn modelId="{475EC777-C992-4734-8883-FB0743161A70}" srcId="{2079C10C-A2C5-4DD1-B5F6-D481C7DB0F02}" destId="{3A6BF873-DC9F-4B34-8670-5708520936E8}" srcOrd="0" destOrd="0" parTransId="{4A006355-E463-4294-8799-8165224A80E0}" sibTransId="{741AE806-9A01-4CBF-8335-691E1700A82E}"/>
    <dgm:cxn modelId="{E0EF656C-5323-477B-B2C0-438EBC42D81E}" srcId="{D1E2F0D9-0FD0-4455-A97E-9640837DE2F9}" destId="{82EB14D3-9F8C-4FAC-8335-F5F286B6F025}" srcOrd="2" destOrd="0" parTransId="{BCE601ED-B989-4300-A064-6FE636DA18CF}" sibTransId="{41712561-1729-4049-BD66-EA05177B2E0B}"/>
    <dgm:cxn modelId="{DD9BE357-6EA6-4F47-977C-210F4FCEF67A}" type="presParOf" srcId="{D1734978-B0B9-4B34-BB28-6EA9B1CBEA10}" destId="{A4EFE7FA-BE10-4175-BB98-2E4CC78D2842}" srcOrd="0" destOrd="0" presId="urn:microsoft.com/office/officeart/2005/8/layout/vList2"/>
    <dgm:cxn modelId="{F943DB1A-D85D-4970-B07A-CC61A52163C8}" type="presParOf" srcId="{D1734978-B0B9-4B34-BB28-6EA9B1CBEA10}" destId="{1C1A0EC3-5694-44DC-9620-13153D40F487}" srcOrd="1" destOrd="0" presId="urn:microsoft.com/office/officeart/2005/8/layout/vList2"/>
    <dgm:cxn modelId="{67DF6CAE-A8FB-441B-BC66-D628BBBAC7B4}" type="presParOf" srcId="{D1734978-B0B9-4B34-BB28-6EA9B1CBEA10}" destId="{613007EE-55F0-4EB8-9D94-CF687A9C67CD}" srcOrd="2" destOrd="0" presId="urn:microsoft.com/office/officeart/2005/8/layout/vList2"/>
    <dgm:cxn modelId="{8F3EA4BE-67CE-4EB8-961B-AEF94D74A88E}" type="presParOf" srcId="{D1734978-B0B9-4B34-BB28-6EA9B1CBEA10}" destId="{5B810D68-D09F-4DDF-B4B8-6BE875C52961}" srcOrd="3" destOrd="0" presId="urn:microsoft.com/office/officeart/2005/8/layout/vList2"/>
    <dgm:cxn modelId="{3C47A63A-95B9-46D3-9A43-29A5783C988B}" type="presParOf" srcId="{D1734978-B0B9-4B34-BB28-6EA9B1CBEA10}" destId="{0BBF4F06-04CC-4012-A0E2-1B3A8AAF61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32E97A-7FBA-4EEE-958B-DC0BA0D173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4F0E5AF-FEE8-4E5A-A663-89A373D8B124}">
      <dgm:prSet phldrT="[Text]" custT="1"/>
      <dgm:spPr>
        <a:solidFill>
          <a:srgbClr val="802528"/>
        </a:solidFill>
      </dgm:spPr>
      <dgm:t>
        <a:bodyPr/>
        <a:lstStyle/>
        <a:p>
          <a:r>
            <a:rPr lang="en-GB" sz="3600" b="1" dirty="0" smtClean="0"/>
            <a:t>In your country</a:t>
          </a:r>
          <a:endParaRPr lang="en-GB" sz="3600" b="1" dirty="0"/>
        </a:p>
      </dgm:t>
    </dgm:pt>
    <dgm:pt modelId="{E6BC3DF8-5629-47C7-88A4-2AE09357143C}" type="parTrans" cxnId="{75B175D7-9607-4BB8-8AA3-46D7E4AB7397}">
      <dgm:prSet/>
      <dgm:spPr/>
      <dgm:t>
        <a:bodyPr/>
        <a:lstStyle/>
        <a:p>
          <a:endParaRPr lang="en-GB"/>
        </a:p>
      </dgm:t>
    </dgm:pt>
    <dgm:pt modelId="{8E222CB4-15A5-4809-9BF0-85C64FA6B879}" type="sibTrans" cxnId="{75B175D7-9607-4BB8-8AA3-46D7E4AB7397}">
      <dgm:prSet/>
      <dgm:spPr/>
      <dgm:t>
        <a:bodyPr/>
        <a:lstStyle/>
        <a:p>
          <a:endParaRPr lang="en-GB"/>
        </a:p>
      </dgm:t>
    </dgm:pt>
    <dgm:pt modelId="{82922316-9FD6-4EF9-ACFC-E2917D2D1B40}">
      <dgm:prSet phldrT="[Text]" custT="1"/>
      <dgm:spPr>
        <a:solidFill>
          <a:srgbClr val="802528"/>
        </a:solidFill>
      </dgm:spPr>
      <dgm:t>
        <a:bodyPr/>
        <a:lstStyle/>
        <a:p>
          <a:r>
            <a:rPr lang="en-GB" sz="3600" b="1" dirty="0" smtClean="0"/>
            <a:t>Within </a:t>
          </a:r>
          <a:r>
            <a:rPr lang="en-GB" sz="3600" b="1" dirty="0" err="1" smtClean="0"/>
            <a:t>Zonta</a:t>
          </a:r>
          <a:endParaRPr lang="en-GB" sz="3600" b="1" dirty="0"/>
        </a:p>
      </dgm:t>
    </dgm:pt>
    <dgm:pt modelId="{D9914441-3A8F-4F9D-9618-98A56113E9D1}" type="parTrans" cxnId="{7996B0F5-4420-448D-AD41-C71E30A5ED0F}">
      <dgm:prSet/>
      <dgm:spPr/>
      <dgm:t>
        <a:bodyPr/>
        <a:lstStyle/>
        <a:p>
          <a:endParaRPr lang="en-GB"/>
        </a:p>
      </dgm:t>
    </dgm:pt>
    <dgm:pt modelId="{D991483E-91FB-475B-9C5A-74483A61138C}" type="sibTrans" cxnId="{7996B0F5-4420-448D-AD41-C71E30A5ED0F}">
      <dgm:prSet/>
      <dgm:spPr/>
      <dgm:t>
        <a:bodyPr/>
        <a:lstStyle/>
        <a:p>
          <a:endParaRPr lang="en-GB"/>
        </a:p>
      </dgm:t>
    </dgm:pt>
    <dgm:pt modelId="{B74C7CF5-295C-4AE1-B779-33F020754379}">
      <dgm:prSet phldrT="[Text]" custT="1"/>
      <dgm:spPr>
        <a:solidFill>
          <a:srgbClr val="A9A8A9">
            <a:alpha val="90000"/>
          </a:srgbClr>
        </a:solidFill>
        <a:ln>
          <a:solidFill>
            <a:schemeClr val="bg1"/>
          </a:solidFill>
        </a:ln>
      </dgm:spPr>
      <dgm:t>
        <a:bodyPr/>
        <a:lstStyle/>
        <a:p>
          <a:r>
            <a:rPr lang="en-GB" sz="1400" dirty="0" smtClean="0"/>
            <a:t>Raise awareness of the Convention and of trafficking as a human right’s violation in your club, area, district. </a:t>
          </a:r>
          <a:endParaRPr lang="en-GB" sz="1400" dirty="0"/>
        </a:p>
      </dgm:t>
    </dgm:pt>
    <dgm:pt modelId="{79D67894-CE5A-4F37-B95C-BE5171D82210}" type="parTrans" cxnId="{F76942A1-6889-424C-8F78-C2903BAAE569}">
      <dgm:prSet/>
      <dgm:spPr/>
      <dgm:t>
        <a:bodyPr/>
        <a:lstStyle/>
        <a:p>
          <a:endParaRPr lang="en-GB"/>
        </a:p>
      </dgm:t>
    </dgm:pt>
    <dgm:pt modelId="{9FA8B977-B0CC-466F-965A-D6CD9E6B32E9}" type="sibTrans" cxnId="{F76942A1-6889-424C-8F78-C2903BAAE569}">
      <dgm:prSet/>
      <dgm:spPr/>
      <dgm:t>
        <a:bodyPr/>
        <a:lstStyle/>
        <a:p>
          <a:endParaRPr lang="en-GB"/>
        </a:p>
      </dgm:t>
    </dgm:pt>
    <dgm:pt modelId="{A6A03AD8-0B0F-4CAA-8924-27A3FC955590}">
      <dgm:prSet custT="1"/>
      <dgm:spPr>
        <a:solidFill>
          <a:srgbClr val="A9A8A9">
            <a:alpha val="90000"/>
          </a:srgbClr>
        </a:solidFill>
        <a:ln>
          <a:solidFill>
            <a:schemeClr val="bg1"/>
          </a:solidFill>
        </a:ln>
      </dgm:spPr>
      <dgm:t>
        <a:bodyPr/>
        <a:lstStyle/>
        <a:p>
          <a:r>
            <a:rPr lang="en-GB" sz="1400" dirty="0" smtClean="0"/>
            <a:t>Organize advocacy activities like seminars, panel discussion, etc. Involve the public!</a:t>
          </a:r>
          <a:endParaRPr lang="en-GB" sz="1400" dirty="0"/>
        </a:p>
      </dgm:t>
    </dgm:pt>
    <dgm:pt modelId="{204AAB7D-B767-43B2-BFE5-12C61A9FE1BA}" type="parTrans" cxnId="{90581052-221F-4A59-BC88-CEA3C5C07DD3}">
      <dgm:prSet/>
      <dgm:spPr/>
      <dgm:t>
        <a:bodyPr/>
        <a:lstStyle/>
        <a:p>
          <a:endParaRPr lang="en-GB"/>
        </a:p>
      </dgm:t>
    </dgm:pt>
    <dgm:pt modelId="{9B12D6A3-DC7D-4C4C-8760-13A254841AD1}" type="sibTrans" cxnId="{90581052-221F-4A59-BC88-CEA3C5C07DD3}">
      <dgm:prSet/>
      <dgm:spPr/>
      <dgm:t>
        <a:bodyPr/>
        <a:lstStyle/>
        <a:p>
          <a:endParaRPr lang="en-GB"/>
        </a:p>
      </dgm:t>
    </dgm:pt>
    <dgm:pt modelId="{28B915B2-9C71-4E89-8ECA-96926FC69ADC}">
      <dgm:prSet custT="1"/>
      <dgm:spPr>
        <a:solidFill>
          <a:srgbClr val="A9A8A9">
            <a:alpha val="90000"/>
          </a:srgbClr>
        </a:solidFill>
        <a:ln>
          <a:solidFill>
            <a:schemeClr val="bg1"/>
          </a:solidFill>
        </a:ln>
      </dgm:spPr>
      <dgm:t>
        <a:bodyPr/>
        <a:lstStyle/>
        <a:p>
          <a:r>
            <a:rPr lang="en-GB" sz="1400" dirty="0" smtClean="0"/>
            <a:t>Send an article to important newspapers.</a:t>
          </a:r>
          <a:endParaRPr lang="en-GB" sz="1400" dirty="0"/>
        </a:p>
      </dgm:t>
    </dgm:pt>
    <dgm:pt modelId="{092097BD-D918-4FCF-B353-595EA98D54AB}" type="parTrans" cxnId="{616707EE-7B5A-402A-AFAC-709627492D0E}">
      <dgm:prSet/>
      <dgm:spPr/>
      <dgm:t>
        <a:bodyPr/>
        <a:lstStyle/>
        <a:p>
          <a:endParaRPr lang="en-GB"/>
        </a:p>
      </dgm:t>
    </dgm:pt>
    <dgm:pt modelId="{5E47A0ED-68D4-415A-9215-B86B784924E6}" type="sibTrans" cxnId="{616707EE-7B5A-402A-AFAC-709627492D0E}">
      <dgm:prSet/>
      <dgm:spPr/>
      <dgm:t>
        <a:bodyPr/>
        <a:lstStyle/>
        <a:p>
          <a:endParaRPr lang="en-GB"/>
        </a:p>
      </dgm:t>
    </dgm:pt>
    <dgm:pt modelId="{3826D2AD-E58B-4D00-B2D9-BA5797D0D0EE}">
      <dgm:prSet phldrT="[Text]" custT="1"/>
      <dgm:spPr>
        <a:solidFill>
          <a:srgbClr val="A9A8A9">
            <a:alpha val="90000"/>
          </a:srgbClr>
        </a:solidFill>
        <a:ln>
          <a:solidFill>
            <a:schemeClr val="bg1">
              <a:alpha val="90000"/>
            </a:schemeClr>
          </a:solidFill>
        </a:ln>
      </dgm:spPr>
      <dgm:t>
        <a:bodyPr/>
        <a:lstStyle/>
        <a:p>
          <a:r>
            <a:rPr lang="en-GB" sz="1400" dirty="0" smtClean="0"/>
            <a:t>Find out whether your country has ratified/acceded to the Anti-Trafficking Convention. </a:t>
          </a:r>
          <a:endParaRPr lang="en-GB" sz="1400" dirty="0"/>
        </a:p>
      </dgm:t>
    </dgm:pt>
    <dgm:pt modelId="{F8009821-93E2-4739-8A44-7A2E3E381966}" type="parTrans" cxnId="{910227C3-C319-418C-A134-F0D0C1278634}">
      <dgm:prSet/>
      <dgm:spPr/>
      <dgm:t>
        <a:bodyPr/>
        <a:lstStyle/>
        <a:p>
          <a:endParaRPr lang="en-GB"/>
        </a:p>
      </dgm:t>
    </dgm:pt>
    <dgm:pt modelId="{EE74A5FA-F640-4FAF-8A4F-1B15AE39CADE}" type="sibTrans" cxnId="{910227C3-C319-418C-A134-F0D0C1278634}">
      <dgm:prSet/>
      <dgm:spPr/>
      <dgm:t>
        <a:bodyPr/>
        <a:lstStyle/>
        <a:p>
          <a:endParaRPr lang="en-GB"/>
        </a:p>
      </dgm:t>
    </dgm:pt>
    <dgm:pt modelId="{AFCDD5F0-FF59-4412-AD75-6D5FF2716A52}">
      <dgm:prSet phldrT="[Text]" custT="1"/>
      <dgm:spPr>
        <a:solidFill>
          <a:srgbClr val="A9A8A9">
            <a:alpha val="90000"/>
          </a:srgbClr>
        </a:solidFill>
        <a:ln>
          <a:solidFill>
            <a:schemeClr val="bg1">
              <a:alpha val="90000"/>
            </a:schemeClr>
          </a:solidFill>
        </a:ln>
      </dgm:spPr>
      <dgm:t>
        <a:bodyPr/>
        <a:lstStyle/>
        <a:p>
          <a:r>
            <a:rPr lang="en-GB" sz="1400" dirty="0" smtClean="0"/>
            <a:t>Follow the reports of your government and of GRETA. The Group of Experts may also receive information from NGOs.</a:t>
          </a:r>
          <a:endParaRPr lang="en-GB" sz="1400" dirty="0"/>
        </a:p>
      </dgm:t>
    </dgm:pt>
    <dgm:pt modelId="{376086D8-3D76-49C5-B66B-400118F1603D}" type="parTrans" cxnId="{CD39DB0F-4F5E-4374-9772-000C0E4A08D8}">
      <dgm:prSet/>
      <dgm:spPr/>
      <dgm:t>
        <a:bodyPr/>
        <a:lstStyle/>
        <a:p>
          <a:endParaRPr lang="en-GB"/>
        </a:p>
      </dgm:t>
    </dgm:pt>
    <dgm:pt modelId="{C889445F-6C25-4AD1-9C8B-FAEDE51FAB9C}" type="sibTrans" cxnId="{CD39DB0F-4F5E-4374-9772-000C0E4A08D8}">
      <dgm:prSet/>
      <dgm:spPr/>
      <dgm:t>
        <a:bodyPr/>
        <a:lstStyle/>
        <a:p>
          <a:endParaRPr lang="en-GB"/>
        </a:p>
      </dgm:t>
    </dgm:pt>
    <dgm:pt modelId="{DE3B7F97-C802-4978-A0A0-48F325DD9419}">
      <dgm:prSet phldrT="[Text]" custT="1"/>
      <dgm:spPr>
        <a:solidFill>
          <a:srgbClr val="A9A8A9">
            <a:alpha val="90000"/>
          </a:srgbClr>
        </a:solidFill>
        <a:ln>
          <a:solidFill>
            <a:schemeClr val="bg1">
              <a:alpha val="90000"/>
            </a:schemeClr>
          </a:solidFill>
        </a:ln>
      </dgm:spPr>
      <dgm:t>
        <a:bodyPr/>
        <a:lstStyle/>
        <a:p>
          <a:r>
            <a:rPr lang="en-GB" sz="1400" dirty="0" smtClean="0"/>
            <a:t>Have a view to especially vulnerable groups in your country like migrant women.</a:t>
          </a:r>
          <a:endParaRPr lang="en-GB" sz="1400" dirty="0"/>
        </a:p>
      </dgm:t>
    </dgm:pt>
    <dgm:pt modelId="{A35EA19A-84FD-46A2-B0BC-F78435B287D8}" type="parTrans" cxnId="{485A4DDB-C7EB-4DC2-A066-9D0A30208E2B}">
      <dgm:prSet/>
      <dgm:spPr/>
      <dgm:t>
        <a:bodyPr/>
        <a:lstStyle/>
        <a:p>
          <a:endParaRPr lang="de-DE"/>
        </a:p>
      </dgm:t>
    </dgm:pt>
    <dgm:pt modelId="{A409AC1E-0599-4755-9D79-4A404CAADC93}" type="sibTrans" cxnId="{485A4DDB-C7EB-4DC2-A066-9D0A30208E2B}">
      <dgm:prSet/>
      <dgm:spPr/>
      <dgm:t>
        <a:bodyPr/>
        <a:lstStyle/>
        <a:p>
          <a:endParaRPr lang="de-DE"/>
        </a:p>
      </dgm:t>
    </dgm:pt>
    <dgm:pt modelId="{02704257-92B8-4DF6-8879-18B402AB2B37}">
      <dgm:prSet phldrT="[Text]" custT="1"/>
      <dgm:spPr>
        <a:solidFill>
          <a:srgbClr val="A9A8A9">
            <a:alpha val="90000"/>
          </a:srgbClr>
        </a:solidFill>
        <a:ln>
          <a:solidFill>
            <a:schemeClr val="bg1">
              <a:alpha val="90000"/>
            </a:schemeClr>
          </a:solidFill>
        </a:ln>
      </dgm:spPr>
      <dgm:t>
        <a:bodyPr/>
        <a:lstStyle/>
        <a:p>
          <a:r>
            <a:rPr lang="en-GB" sz="1400" dirty="0" smtClean="0"/>
            <a:t>Get in touch with the ZI CoE Committee, give feedback on the situation in your country – as NGOs with participatory status are asked to report directly to GRETA. </a:t>
          </a:r>
          <a:endParaRPr lang="en-GB" sz="1400" dirty="0"/>
        </a:p>
      </dgm:t>
    </dgm:pt>
    <dgm:pt modelId="{FA14C29E-969B-448C-B150-972946DA7973}" type="parTrans" cxnId="{E177C4F7-56E6-411A-8B17-AB9FAC1A0598}">
      <dgm:prSet/>
      <dgm:spPr/>
      <dgm:t>
        <a:bodyPr/>
        <a:lstStyle/>
        <a:p>
          <a:endParaRPr lang="de-DE"/>
        </a:p>
      </dgm:t>
    </dgm:pt>
    <dgm:pt modelId="{78F38D91-AEEA-4774-8B49-A988E5572323}" type="sibTrans" cxnId="{E177C4F7-56E6-411A-8B17-AB9FAC1A0598}">
      <dgm:prSet/>
      <dgm:spPr/>
      <dgm:t>
        <a:bodyPr/>
        <a:lstStyle/>
        <a:p>
          <a:endParaRPr lang="de-DE"/>
        </a:p>
      </dgm:t>
    </dgm:pt>
    <dgm:pt modelId="{79239558-4E70-42F0-BEC6-63036021D6A8}">
      <dgm:prSet custT="1"/>
      <dgm:spPr>
        <a:solidFill>
          <a:srgbClr val="A9A8A9">
            <a:alpha val="90000"/>
          </a:srgbClr>
        </a:solidFill>
        <a:ln>
          <a:solidFill>
            <a:schemeClr val="bg1"/>
          </a:solidFill>
        </a:ln>
      </dgm:spPr>
      <dgm:t>
        <a:bodyPr/>
        <a:lstStyle/>
        <a:p>
          <a:r>
            <a:rPr lang="en-GB" sz="1400" dirty="0" smtClean="0"/>
            <a:t>Join forces with other women’s rights organizations. </a:t>
          </a:r>
          <a:endParaRPr lang="en-GB" sz="1400" dirty="0"/>
        </a:p>
      </dgm:t>
    </dgm:pt>
    <dgm:pt modelId="{1230B45C-66B5-41AB-929C-ED24B8ED7DF0}" type="parTrans" cxnId="{81769742-A514-443E-9142-F34CB6C03014}">
      <dgm:prSet/>
      <dgm:spPr/>
      <dgm:t>
        <a:bodyPr/>
        <a:lstStyle/>
        <a:p>
          <a:endParaRPr lang="de-DE"/>
        </a:p>
      </dgm:t>
    </dgm:pt>
    <dgm:pt modelId="{BE915778-D506-4A27-99F6-A337CD5F7004}" type="sibTrans" cxnId="{81769742-A514-443E-9142-F34CB6C03014}">
      <dgm:prSet/>
      <dgm:spPr/>
      <dgm:t>
        <a:bodyPr/>
        <a:lstStyle/>
        <a:p>
          <a:endParaRPr lang="de-DE"/>
        </a:p>
      </dgm:t>
    </dgm:pt>
    <dgm:pt modelId="{FE4CC890-3A1B-4CB9-93D2-88C4A113F73E}">
      <dgm:prSet custT="1"/>
      <dgm:spPr>
        <a:solidFill>
          <a:srgbClr val="A9A8A9">
            <a:alpha val="90000"/>
          </a:srgbClr>
        </a:solidFill>
        <a:ln>
          <a:solidFill>
            <a:schemeClr val="bg1"/>
          </a:solidFill>
        </a:ln>
      </dgm:spPr>
      <dgm:t>
        <a:bodyPr/>
        <a:lstStyle/>
        <a:p>
          <a:r>
            <a:rPr lang="en-GB" sz="1400" dirty="0" smtClean="0"/>
            <a:t>Make use of ZI’s official status as an INGO in both the UN and the CoE.</a:t>
          </a:r>
          <a:endParaRPr lang="en-GB" sz="1400" dirty="0"/>
        </a:p>
      </dgm:t>
    </dgm:pt>
    <dgm:pt modelId="{419E1237-3EC0-421A-9DF3-03529CA3A366}" type="parTrans" cxnId="{018C9931-D086-42FF-8334-5512799E1478}">
      <dgm:prSet/>
      <dgm:spPr/>
      <dgm:t>
        <a:bodyPr/>
        <a:lstStyle/>
        <a:p>
          <a:endParaRPr lang="de-DE"/>
        </a:p>
      </dgm:t>
    </dgm:pt>
    <dgm:pt modelId="{E70E31A8-5831-41B4-920D-F569FD0DA06B}" type="sibTrans" cxnId="{018C9931-D086-42FF-8334-5512799E1478}">
      <dgm:prSet/>
      <dgm:spPr/>
      <dgm:t>
        <a:bodyPr/>
        <a:lstStyle/>
        <a:p>
          <a:endParaRPr lang="de-DE"/>
        </a:p>
      </dgm:t>
    </dgm:pt>
    <dgm:pt modelId="{124E79B3-A2F1-4CF2-8F1B-09B9B05D3670}" type="pres">
      <dgm:prSet presAssocID="{CE32E97A-7FBA-4EEE-958B-DC0BA0D17324}" presName="Name0" presStyleCnt="0">
        <dgm:presLayoutVars>
          <dgm:dir/>
          <dgm:animLvl val="lvl"/>
          <dgm:resizeHandles val="exact"/>
        </dgm:presLayoutVars>
      </dgm:prSet>
      <dgm:spPr/>
      <dgm:t>
        <a:bodyPr/>
        <a:lstStyle/>
        <a:p>
          <a:endParaRPr lang="fr-LU"/>
        </a:p>
      </dgm:t>
    </dgm:pt>
    <dgm:pt modelId="{A7A5EAAE-FE72-4405-9B60-3AABFDF8FB9B}" type="pres">
      <dgm:prSet presAssocID="{74F0E5AF-FEE8-4E5A-A663-89A373D8B124}" presName="linNode" presStyleCnt="0"/>
      <dgm:spPr/>
    </dgm:pt>
    <dgm:pt modelId="{F621E1D5-08AE-4743-A871-FE5DF7FD1C65}" type="pres">
      <dgm:prSet presAssocID="{74F0E5AF-FEE8-4E5A-A663-89A373D8B124}" presName="parentText" presStyleLbl="node1" presStyleIdx="0" presStyleCnt="2">
        <dgm:presLayoutVars>
          <dgm:chMax val="1"/>
          <dgm:bulletEnabled val="1"/>
        </dgm:presLayoutVars>
      </dgm:prSet>
      <dgm:spPr/>
      <dgm:t>
        <a:bodyPr/>
        <a:lstStyle/>
        <a:p>
          <a:endParaRPr lang="en-GB"/>
        </a:p>
      </dgm:t>
    </dgm:pt>
    <dgm:pt modelId="{ACF7C620-8C0F-4C2E-8501-7EA3F048AC68}" type="pres">
      <dgm:prSet presAssocID="{74F0E5AF-FEE8-4E5A-A663-89A373D8B124}" presName="descendantText" presStyleLbl="alignAccFollowNode1" presStyleIdx="0" presStyleCnt="2" custScaleY="124898" custLinFactNeighborX="272" custLinFactNeighborY="-54">
        <dgm:presLayoutVars>
          <dgm:bulletEnabled val="1"/>
        </dgm:presLayoutVars>
      </dgm:prSet>
      <dgm:spPr/>
      <dgm:t>
        <a:bodyPr/>
        <a:lstStyle/>
        <a:p>
          <a:endParaRPr lang="en-GB"/>
        </a:p>
      </dgm:t>
    </dgm:pt>
    <dgm:pt modelId="{97C6BB95-F4F4-4467-B7A6-77BB8A1CA983}" type="pres">
      <dgm:prSet presAssocID="{8E222CB4-15A5-4809-9BF0-85C64FA6B879}" presName="sp" presStyleCnt="0"/>
      <dgm:spPr/>
    </dgm:pt>
    <dgm:pt modelId="{8EC557E4-6EAD-454C-AF39-A58708CE10FF}" type="pres">
      <dgm:prSet presAssocID="{82922316-9FD6-4EF9-ACFC-E2917D2D1B40}" presName="linNode" presStyleCnt="0"/>
      <dgm:spPr/>
    </dgm:pt>
    <dgm:pt modelId="{451C1827-777C-4004-9187-B9A4C73E6DF5}" type="pres">
      <dgm:prSet presAssocID="{82922316-9FD6-4EF9-ACFC-E2917D2D1B40}" presName="parentText" presStyleLbl="node1" presStyleIdx="1" presStyleCnt="2">
        <dgm:presLayoutVars>
          <dgm:chMax val="1"/>
          <dgm:bulletEnabled val="1"/>
        </dgm:presLayoutVars>
      </dgm:prSet>
      <dgm:spPr/>
      <dgm:t>
        <a:bodyPr/>
        <a:lstStyle/>
        <a:p>
          <a:endParaRPr lang="fr-LU"/>
        </a:p>
      </dgm:t>
    </dgm:pt>
    <dgm:pt modelId="{FD8DCE21-E561-4CA8-AA81-7ACF08A0B65D}" type="pres">
      <dgm:prSet presAssocID="{82922316-9FD6-4EF9-ACFC-E2917D2D1B40}" presName="descendantText" presStyleLbl="alignAccFollowNode1" presStyleIdx="1" presStyleCnt="2" custScaleY="121172" custLinFactNeighborX="0" custLinFactNeighborY="1968">
        <dgm:presLayoutVars>
          <dgm:bulletEnabled val="1"/>
        </dgm:presLayoutVars>
      </dgm:prSet>
      <dgm:spPr/>
      <dgm:t>
        <a:bodyPr/>
        <a:lstStyle/>
        <a:p>
          <a:endParaRPr lang="en-GB"/>
        </a:p>
      </dgm:t>
    </dgm:pt>
  </dgm:ptLst>
  <dgm:cxnLst>
    <dgm:cxn modelId="{4287495F-75BE-4C44-866E-2B0BCC2F8CF6}" type="presOf" srcId="{74F0E5AF-FEE8-4E5A-A663-89A373D8B124}" destId="{F621E1D5-08AE-4743-A871-FE5DF7FD1C65}" srcOrd="0" destOrd="0" presId="urn:microsoft.com/office/officeart/2005/8/layout/vList5"/>
    <dgm:cxn modelId="{99CEBDE0-1654-49D0-B6D7-BFF15E0122B1}" type="presOf" srcId="{A6A03AD8-0B0F-4CAA-8924-27A3FC955590}" destId="{FD8DCE21-E561-4CA8-AA81-7ACF08A0B65D}" srcOrd="0" destOrd="1" presId="urn:microsoft.com/office/officeart/2005/8/layout/vList5"/>
    <dgm:cxn modelId="{73E7835D-E85E-4351-8C37-20068A519DBE}" type="presOf" srcId="{DE3B7F97-C802-4978-A0A0-48F325DD9419}" destId="{ACF7C620-8C0F-4C2E-8501-7EA3F048AC68}" srcOrd="0" destOrd="3" presId="urn:microsoft.com/office/officeart/2005/8/layout/vList5"/>
    <dgm:cxn modelId="{4A7C04F0-88BB-48B6-848F-1C2C8A1CF54D}" type="presOf" srcId="{28B915B2-9C71-4E89-8ECA-96926FC69ADC}" destId="{FD8DCE21-E561-4CA8-AA81-7ACF08A0B65D}" srcOrd="0" destOrd="3" presId="urn:microsoft.com/office/officeart/2005/8/layout/vList5"/>
    <dgm:cxn modelId="{16C12ABA-C707-40CB-8563-22D30DFAD44D}" type="presOf" srcId="{02704257-92B8-4DF6-8879-18B402AB2B37}" destId="{ACF7C620-8C0F-4C2E-8501-7EA3F048AC68}" srcOrd="0" destOrd="2" presId="urn:microsoft.com/office/officeart/2005/8/layout/vList5"/>
    <dgm:cxn modelId="{75B175D7-9607-4BB8-8AA3-46D7E4AB7397}" srcId="{CE32E97A-7FBA-4EEE-958B-DC0BA0D17324}" destId="{74F0E5AF-FEE8-4E5A-A663-89A373D8B124}" srcOrd="0" destOrd="0" parTransId="{E6BC3DF8-5629-47C7-88A4-2AE09357143C}" sibTransId="{8E222CB4-15A5-4809-9BF0-85C64FA6B879}"/>
    <dgm:cxn modelId="{010E9E98-4739-4A3E-AED3-C7BF33571BCF}" type="presOf" srcId="{CE32E97A-7FBA-4EEE-958B-DC0BA0D17324}" destId="{124E79B3-A2F1-4CF2-8F1B-09B9B05D3670}" srcOrd="0" destOrd="0" presId="urn:microsoft.com/office/officeart/2005/8/layout/vList5"/>
    <dgm:cxn modelId="{CD39DB0F-4F5E-4374-9772-000C0E4A08D8}" srcId="{74F0E5AF-FEE8-4E5A-A663-89A373D8B124}" destId="{AFCDD5F0-FF59-4412-AD75-6D5FF2716A52}" srcOrd="1" destOrd="0" parTransId="{376086D8-3D76-49C5-B66B-400118F1603D}" sibTransId="{C889445F-6C25-4AD1-9C8B-FAEDE51FAB9C}"/>
    <dgm:cxn modelId="{EF1D815D-993C-49F5-83FF-C98D6DCDB0CB}" type="presOf" srcId="{79239558-4E70-42F0-BEC6-63036021D6A8}" destId="{FD8DCE21-E561-4CA8-AA81-7ACF08A0B65D}" srcOrd="0" destOrd="2" presId="urn:microsoft.com/office/officeart/2005/8/layout/vList5"/>
    <dgm:cxn modelId="{5871CE52-D422-449C-9002-6757B787C49F}" type="presOf" srcId="{FE4CC890-3A1B-4CB9-93D2-88C4A113F73E}" destId="{FD8DCE21-E561-4CA8-AA81-7ACF08A0B65D}" srcOrd="0" destOrd="4" presId="urn:microsoft.com/office/officeart/2005/8/layout/vList5"/>
    <dgm:cxn modelId="{F76942A1-6889-424C-8F78-C2903BAAE569}" srcId="{82922316-9FD6-4EF9-ACFC-E2917D2D1B40}" destId="{B74C7CF5-295C-4AE1-B779-33F020754379}" srcOrd="0" destOrd="0" parTransId="{79D67894-CE5A-4F37-B95C-BE5171D82210}" sibTransId="{9FA8B977-B0CC-466F-965A-D6CD9E6B32E9}"/>
    <dgm:cxn modelId="{81769742-A514-443E-9142-F34CB6C03014}" srcId="{82922316-9FD6-4EF9-ACFC-E2917D2D1B40}" destId="{79239558-4E70-42F0-BEC6-63036021D6A8}" srcOrd="2" destOrd="0" parTransId="{1230B45C-66B5-41AB-929C-ED24B8ED7DF0}" sibTransId="{BE915778-D506-4A27-99F6-A337CD5F7004}"/>
    <dgm:cxn modelId="{485A4DDB-C7EB-4DC2-A066-9D0A30208E2B}" srcId="{74F0E5AF-FEE8-4E5A-A663-89A373D8B124}" destId="{DE3B7F97-C802-4978-A0A0-48F325DD9419}" srcOrd="3" destOrd="0" parTransId="{A35EA19A-84FD-46A2-B0BC-F78435B287D8}" sibTransId="{A409AC1E-0599-4755-9D79-4A404CAADC93}"/>
    <dgm:cxn modelId="{DD051F9B-3DA4-4098-86A9-5BA0A4551D6E}" type="presOf" srcId="{B74C7CF5-295C-4AE1-B779-33F020754379}" destId="{FD8DCE21-E561-4CA8-AA81-7ACF08A0B65D}" srcOrd="0" destOrd="0" presId="urn:microsoft.com/office/officeart/2005/8/layout/vList5"/>
    <dgm:cxn modelId="{90581052-221F-4A59-BC88-CEA3C5C07DD3}" srcId="{82922316-9FD6-4EF9-ACFC-E2917D2D1B40}" destId="{A6A03AD8-0B0F-4CAA-8924-27A3FC955590}" srcOrd="1" destOrd="0" parTransId="{204AAB7D-B767-43B2-BFE5-12C61A9FE1BA}" sibTransId="{9B12D6A3-DC7D-4C4C-8760-13A254841AD1}"/>
    <dgm:cxn modelId="{6B120F41-9E22-4D0F-8E12-8BC6F2FF3DF9}" type="presOf" srcId="{82922316-9FD6-4EF9-ACFC-E2917D2D1B40}" destId="{451C1827-777C-4004-9187-B9A4C73E6DF5}" srcOrd="0" destOrd="0" presId="urn:microsoft.com/office/officeart/2005/8/layout/vList5"/>
    <dgm:cxn modelId="{616707EE-7B5A-402A-AFAC-709627492D0E}" srcId="{82922316-9FD6-4EF9-ACFC-E2917D2D1B40}" destId="{28B915B2-9C71-4E89-8ECA-96926FC69ADC}" srcOrd="3" destOrd="0" parTransId="{092097BD-D918-4FCF-B353-595EA98D54AB}" sibTransId="{5E47A0ED-68D4-415A-9215-B86B784924E6}"/>
    <dgm:cxn modelId="{727FECE0-C2B4-47EC-83AD-07FA31731C76}" type="presOf" srcId="{3826D2AD-E58B-4D00-B2D9-BA5797D0D0EE}" destId="{ACF7C620-8C0F-4C2E-8501-7EA3F048AC68}" srcOrd="0" destOrd="0" presId="urn:microsoft.com/office/officeart/2005/8/layout/vList5"/>
    <dgm:cxn modelId="{E177C4F7-56E6-411A-8B17-AB9FAC1A0598}" srcId="{74F0E5AF-FEE8-4E5A-A663-89A373D8B124}" destId="{02704257-92B8-4DF6-8879-18B402AB2B37}" srcOrd="2" destOrd="0" parTransId="{FA14C29E-969B-448C-B150-972946DA7973}" sibTransId="{78F38D91-AEEA-4774-8B49-A988E5572323}"/>
    <dgm:cxn modelId="{018C9931-D086-42FF-8334-5512799E1478}" srcId="{82922316-9FD6-4EF9-ACFC-E2917D2D1B40}" destId="{FE4CC890-3A1B-4CB9-93D2-88C4A113F73E}" srcOrd="4" destOrd="0" parTransId="{419E1237-3EC0-421A-9DF3-03529CA3A366}" sibTransId="{E70E31A8-5831-41B4-920D-F569FD0DA06B}"/>
    <dgm:cxn modelId="{910227C3-C319-418C-A134-F0D0C1278634}" srcId="{74F0E5AF-FEE8-4E5A-A663-89A373D8B124}" destId="{3826D2AD-E58B-4D00-B2D9-BA5797D0D0EE}" srcOrd="0" destOrd="0" parTransId="{F8009821-93E2-4739-8A44-7A2E3E381966}" sibTransId="{EE74A5FA-F640-4FAF-8A4F-1B15AE39CADE}"/>
    <dgm:cxn modelId="{7996B0F5-4420-448D-AD41-C71E30A5ED0F}" srcId="{CE32E97A-7FBA-4EEE-958B-DC0BA0D17324}" destId="{82922316-9FD6-4EF9-ACFC-E2917D2D1B40}" srcOrd="1" destOrd="0" parTransId="{D9914441-3A8F-4F9D-9618-98A56113E9D1}" sibTransId="{D991483E-91FB-475B-9C5A-74483A61138C}"/>
    <dgm:cxn modelId="{D7435299-0592-43A2-8FD0-9D18346819EE}" type="presOf" srcId="{AFCDD5F0-FF59-4412-AD75-6D5FF2716A52}" destId="{ACF7C620-8C0F-4C2E-8501-7EA3F048AC68}" srcOrd="0" destOrd="1" presId="urn:microsoft.com/office/officeart/2005/8/layout/vList5"/>
    <dgm:cxn modelId="{EE3B1FD0-1259-44DD-AF46-0F4651CE4F3C}" type="presParOf" srcId="{124E79B3-A2F1-4CF2-8F1B-09B9B05D3670}" destId="{A7A5EAAE-FE72-4405-9B60-3AABFDF8FB9B}" srcOrd="0" destOrd="0" presId="urn:microsoft.com/office/officeart/2005/8/layout/vList5"/>
    <dgm:cxn modelId="{F87B03D6-32F5-48EA-B85E-1F4163086330}" type="presParOf" srcId="{A7A5EAAE-FE72-4405-9B60-3AABFDF8FB9B}" destId="{F621E1D5-08AE-4743-A871-FE5DF7FD1C65}" srcOrd="0" destOrd="0" presId="urn:microsoft.com/office/officeart/2005/8/layout/vList5"/>
    <dgm:cxn modelId="{20DB7D65-F663-4098-B074-D983655C1954}" type="presParOf" srcId="{A7A5EAAE-FE72-4405-9B60-3AABFDF8FB9B}" destId="{ACF7C620-8C0F-4C2E-8501-7EA3F048AC68}" srcOrd="1" destOrd="0" presId="urn:microsoft.com/office/officeart/2005/8/layout/vList5"/>
    <dgm:cxn modelId="{399F7A5E-B0F2-4D5D-80B1-F433A50F45F1}" type="presParOf" srcId="{124E79B3-A2F1-4CF2-8F1B-09B9B05D3670}" destId="{97C6BB95-F4F4-4467-B7A6-77BB8A1CA983}" srcOrd="1" destOrd="0" presId="urn:microsoft.com/office/officeart/2005/8/layout/vList5"/>
    <dgm:cxn modelId="{18E6E6F6-195E-446E-9E1E-8661125A3B74}" type="presParOf" srcId="{124E79B3-A2F1-4CF2-8F1B-09B9B05D3670}" destId="{8EC557E4-6EAD-454C-AF39-A58708CE10FF}" srcOrd="2" destOrd="0" presId="urn:microsoft.com/office/officeart/2005/8/layout/vList5"/>
    <dgm:cxn modelId="{704927F1-28FD-4937-9E73-1BDD08E35F4D}" type="presParOf" srcId="{8EC557E4-6EAD-454C-AF39-A58708CE10FF}" destId="{451C1827-777C-4004-9187-B9A4C73E6DF5}" srcOrd="0" destOrd="0" presId="urn:microsoft.com/office/officeart/2005/8/layout/vList5"/>
    <dgm:cxn modelId="{DAF942FC-D4D6-43B1-88DB-8B27E5AFC473}" type="presParOf" srcId="{8EC557E4-6EAD-454C-AF39-A58708CE10FF}" destId="{FD8DCE21-E561-4CA8-AA81-7ACF08A0B6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dgm:spPr>
      <dgm:t>
        <a:bodyPr/>
        <a:lstStyle/>
        <a:p>
          <a:pPr rtl="0"/>
          <a:r>
            <a:rPr lang="en-GB" sz="2400" dirty="0" smtClean="0"/>
            <a:t>The sole far-reaching and comprehensive international treaty to </a:t>
          </a:r>
          <a:r>
            <a:rPr lang="en-GB" sz="2400" dirty="0" smtClean="0">
              <a:solidFill>
                <a:srgbClr val="FF0000"/>
              </a:solidFill>
            </a:rPr>
            <a:t>p</a:t>
          </a:r>
          <a:r>
            <a:rPr lang="en-GB" sz="2400" dirty="0" smtClean="0"/>
            <a:t>revent trafficking in human beings, </a:t>
          </a:r>
          <a:r>
            <a:rPr lang="en-GB" sz="2400" dirty="0" smtClean="0">
              <a:solidFill>
                <a:srgbClr val="FF0000"/>
              </a:solidFill>
            </a:rPr>
            <a:t>p</a:t>
          </a:r>
          <a:r>
            <a:rPr lang="en-GB" sz="2400" dirty="0" smtClean="0"/>
            <a:t>rotect the victims, </a:t>
          </a:r>
          <a:r>
            <a:rPr lang="en-GB" sz="2400" dirty="0" smtClean="0">
              <a:solidFill>
                <a:srgbClr val="FF0000"/>
              </a:solidFill>
            </a:rPr>
            <a:t>p</a:t>
          </a:r>
          <a:r>
            <a:rPr lang="en-GB" sz="2400" dirty="0" smtClean="0"/>
            <a:t>rosecute the traffickers.</a:t>
          </a:r>
          <a:endParaRPr lang="en-GB" sz="2400" dirty="0"/>
        </a:p>
      </dgm:t>
    </dgm:pt>
    <dgm:pt modelId="{DF8A1C7A-20C8-4814-83BB-5A9552B6D096}" type="parTrans" cxnId="{52DCD096-42B4-4B8C-96A6-79355BAFF95A}">
      <dgm:prSet/>
      <dgm:spPr/>
      <dgm:t>
        <a:bodyPr/>
        <a:lstStyle/>
        <a:p>
          <a:endParaRPr lang="en-GB"/>
        </a:p>
      </dgm:t>
    </dgm:pt>
    <dgm:pt modelId="{0C554D0C-AD89-43EC-9755-84FB4B5CDBBF}" type="sib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NeighborX="136" custLinFactNeighborY="-5641">
        <dgm:presLayoutVars>
          <dgm:chMax val="0"/>
          <dgm:bulletEnabled val="1"/>
        </dgm:presLayoutVars>
      </dgm:prSet>
      <dgm:spPr/>
      <dgm:t>
        <a:bodyPr/>
        <a:lstStyle/>
        <a:p>
          <a:endParaRPr lang="en-GB"/>
        </a:p>
      </dgm:t>
    </dgm:pt>
  </dgm:ptLst>
  <dgm:cxnLst>
    <dgm:cxn modelId="{E923D582-DEF6-4D1F-AAEA-AFA065A0FEE6}" type="presOf" srcId="{319782B0-42D8-4005-94F2-8003C97D1E7B}" destId="{7D61B887-53C8-4F5E-8A0B-A49F13630852}" srcOrd="0" destOrd="0" presId="urn:microsoft.com/office/officeart/2005/8/layout/vList2"/>
    <dgm:cxn modelId="{15BB3B5F-C55A-44A0-BDD6-D1B4341948DF}" type="presOf" srcId="{5A50B6D4-A5B3-43D2-A28F-B31A3F8437BE}" destId="{F8FE68B4-BBCA-4B6E-AB90-EBCA131D76F9}"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029540AF-4662-4720-82AE-9CABA733CB3F}"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dgm:spPr>
      <dgm:t>
        <a:bodyPr/>
        <a:lstStyle/>
        <a:p>
          <a:pPr rtl="0"/>
          <a:endParaRPr lang="en-GB" sz="2000" dirty="0" smtClean="0"/>
        </a:p>
        <a:p>
          <a:pPr rtl="0"/>
          <a:r>
            <a:rPr lang="en-GB" sz="2400" dirty="0" smtClean="0"/>
            <a:t>Recognizes that all actions against this phenomenon have to be based on an approach of non-discrimination, gender equality and children’s rights.</a:t>
          </a:r>
        </a:p>
        <a:p>
          <a:pPr rtl="0"/>
          <a:endParaRPr lang="en-GB" sz="2400" dirty="0"/>
        </a:p>
      </dgm:t>
    </dgm:pt>
    <dgm:pt modelId="{0C554D0C-AD89-43EC-9755-84FB4B5CDBBF}" type="sibTrans" cxnId="{52DCD096-42B4-4B8C-96A6-79355BAFF95A}">
      <dgm:prSet/>
      <dgm:spPr/>
      <dgm:t>
        <a:bodyPr/>
        <a:lstStyle/>
        <a:p>
          <a:endParaRPr lang="en-GB"/>
        </a:p>
      </dgm:t>
    </dgm:pt>
    <dgm:pt modelId="{DF8A1C7A-20C8-4814-83BB-5A9552B6D096}" type="par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NeighborX="-4094" custLinFactNeighborY="3350">
        <dgm:presLayoutVars>
          <dgm:chMax val="0"/>
          <dgm:bulletEnabled val="1"/>
        </dgm:presLayoutVars>
      </dgm:prSet>
      <dgm:spPr/>
      <dgm:t>
        <a:bodyPr/>
        <a:lstStyle/>
        <a:p>
          <a:endParaRPr lang="en-GB"/>
        </a:p>
      </dgm:t>
    </dgm:pt>
  </dgm:ptLst>
  <dgm:cxnLst>
    <dgm:cxn modelId="{B12FE7B9-52EE-4F06-B5C6-4970BB91E091}" type="presOf" srcId="{319782B0-42D8-4005-94F2-8003C97D1E7B}" destId="{7D61B887-53C8-4F5E-8A0B-A49F13630852}" srcOrd="0" destOrd="0" presId="urn:microsoft.com/office/officeart/2005/8/layout/vList2"/>
    <dgm:cxn modelId="{5C38F0CE-7825-4A2A-B7C9-071505E53E75}" type="presOf" srcId="{5A50B6D4-A5B3-43D2-A28F-B31A3F8437BE}" destId="{F8FE68B4-BBCA-4B6E-AB90-EBCA131D76F9}"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A1561824-C3DB-4936-8B29-A227840C13D1}"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a:ln>
          <a:noFill/>
        </a:ln>
      </dgm:spPr>
      <dgm:t>
        <a:bodyPr/>
        <a:lstStyle/>
        <a:p>
          <a:pPr rtl="0"/>
          <a:r>
            <a:rPr lang="en-GB" sz="2400" dirty="0" smtClean="0"/>
            <a:t>All forms of trafficking: whether national or transnational, whether or not connected to organized crime</a:t>
          </a:r>
          <a:endParaRPr lang="en-GB" sz="2400" dirty="0"/>
        </a:p>
      </dgm:t>
    </dgm:pt>
    <dgm:pt modelId="{0C554D0C-AD89-43EC-9755-84FB4B5CDBBF}" type="sibTrans" cxnId="{52DCD096-42B4-4B8C-96A6-79355BAFF95A}">
      <dgm:prSet/>
      <dgm:spPr/>
      <dgm:t>
        <a:bodyPr/>
        <a:lstStyle/>
        <a:p>
          <a:endParaRPr lang="en-GB"/>
        </a:p>
      </dgm:t>
    </dgm:pt>
    <dgm:pt modelId="{DF8A1C7A-20C8-4814-83BB-5A9552B6D096}" type="par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NeighborX="-1104" custLinFactNeighborY="-1492">
        <dgm:presLayoutVars>
          <dgm:chMax val="0"/>
          <dgm:bulletEnabled val="1"/>
        </dgm:presLayoutVars>
      </dgm:prSet>
      <dgm:spPr/>
      <dgm:t>
        <a:bodyPr/>
        <a:lstStyle/>
        <a:p>
          <a:endParaRPr lang="en-GB"/>
        </a:p>
      </dgm:t>
    </dgm:pt>
  </dgm:ptLst>
  <dgm:cxnLst>
    <dgm:cxn modelId="{18A9A1F0-29E9-4C87-A070-31C877F04DC2}" type="presOf" srcId="{319782B0-42D8-4005-94F2-8003C97D1E7B}" destId="{7D61B887-53C8-4F5E-8A0B-A49F13630852}" srcOrd="0" destOrd="0" presId="urn:microsoft.com/office/officeart/2005/8/layout/vList2"/>
    <dgm:cxn modelId="{5FC509FF-3915-42CA-836C-25C0CCD24979}" type="presOf" srcId="{5A50B6D4-A5B3-43D2-A28F-B31A3F8437BE}" destId="{F8FE68B4-BBCA-4B6E-AB90-EBCA131D76F9}"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D9DF9DB0-46D8-4EE0-B400-C5D201534ECB}"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dgm:spPr>
      <dgm:t>
        <a:bodyPr/>
        <a:lstStyle/>
        <a:p>
          <a:pPr rtl="0"/>
          <a:r>
            <a:rPr lang="en-GB" sz="2400" dirty="0" smtClean="0"/>
            <a:t>All victims of trafficking: women, men, children</a:t>
          </a:r>
          <a:endParaRPr lang="en-GB" sz="2400" dirty="0"/>
        </a:p>
      </dgm:t>
    </dgm:pt>
    <dgm:pt modelId="{0C554D0C-AD89-43EC-9755-84FB4B5CDBBF}" type="sibTrans" cxnId="{52DCD096-42B4-4B8C-96A6-79355BAFF95A}">
      <dgm:prSet/>
      <dgm:spPr/>
      <dgm:t>
        <a:bodyPr/>
        <a:lstStyle/>
        <a:p>
          <a:endParaRPr lang="en-GB"/>
        </a:p>
      </dgm:t>
    </dgm:pt>
    <dgm:pt modelId="{DF8A1C7A-20C8-4814-83BB-5A9552B6D096}" type="par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ScaleY="116371" custLinFactNeighborX="136" custLinFactNeighborY="3319">
        <dgm:presLayoutVars>
          <dgm:chMax val="0"/>
          <dgm:bulletEnabled val="1"/>
        </dgm:presLayoutVars>
      </dgm:prSet>
      <dgm:spPr/>
      <dgm:t>
        <a:bodyPr/>
        <a:lstStyle/>
        <a:p>
          <a:endParaRPr lang="en-GB"/>
        </a:p>
      </dgm:t>
    </dgm:pt>
  </dgm:ptLst>
  <dgm:cxnLst>
    <dgm:cxn modelId="{AAE33954-C987-4556-B2FC-D31801354D11}" type="presOf" srcId="{5A50B6D4-A5B3-43D2-A28F-B31A3F8437BE}" destId="{F8FE68B4-BBCA-4B6E-AB90-EBCA131D76F9}" srcOrd="0" destOrd="0" presId="urn:microsoft.com/office/officeart/2005/8/layout/vList2"/>
    <dgm:cxn modelId="{8CCBFF55-3E8A-4B7F-93F7-2B9A6DC6F21A}" type="presOf" srcId="{319782B0-42D8-4005-94F2-8003C97D1E7B}" destId="{7D61B887-53C8-4F5E-8A0B-A49F13630852}"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0A7A88CA-FE58-4666-8446-A3CD15254FF1}"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dgm:spPr>
      <dgm:t>
        <a:bodyPr/>
        <a:lstStyle/>
        <a:p>
          <a:pPr rtl="0"/>
          <a:endParaRPr lang="en-GB" sz="2000" dirty="0" smtClean="0"/>
        </a:p>
        <a:p>
          <a:pPr rtl="0"/>
          <a:r>
            <a:rPr lang="en-GB" sz="2400" dirty="0" smtClean="0"/>
            <a:t>All forms of exploitation: prostitution, sexual exploitation, forced labour, slavery or similar   	       practices, servitude, removal of organs etc. </a:t>
          </a:r>
        </a:p>
        <a:p>
          <a:pPr rtl="0"/>
          <a:endParaRPr lang="en-GB" sz="2400" dirty="0"/>
        </a:p>
      </dgm:t>
    </dgm:pt>
    <dgm:pt modelId="{0C554D0C-AD89-43EC-9755-84FB4B5CDBBF}" type="sibTrans" cxnId="{52DCD096-42B4-4B8C-96A6-79355BAFF95A}">
      <dgm:prSet/>
      <dgm:spPr/>
      <dgm:t>
        <a:bodyPr/>
        <a:lstStyle/>
        <a:p>
          <a:endParaRPr lang="en-GB"/>
        </a:p>
      </dgm:t>
    </dgm:pt>
    <dgm:pt modelId="{DF8A1C7A-20C8-4814-83BB-5A9552B6D096}" type="par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NeighborX="0" custLinFactNeighborY="-495">
        <dgm:presLayoutVars>
          <dgm:chMax val="0"/>
          <dgm:bulletEnabled val="1"/>
        </dgm:presLayoutVars>
      </dgm:prSet>
      <dgm:spPr/>
      <dgm:t>
        <a:bodyPr/>
        <a:lstStyle/>
        <a:p>
          <a:endParaRPr lang="en-GB"/>
        </a:p>
      </dgm:t>
    </dgm:pt>
  </dgm:ptLst>
  <dgm:cxnLst>
    <dgm:cxn modelId="{A87B5F6F-47B2-4FFC-A4FF-78B1C4E58FDD}" type="presOf" srcId="{319782B0-42D8-4005-94F2-8003C97D1E7B}" destId="{7D61B887-53C8-4F5E-8A0B-A49F13630852}" srcOrd="0" destOrd="0" presId="urn:microsoft.com/office/officeart/2005/8/layout/vList2"/>
    <dgm:cxn modelId="{4D4E7FD0-B4AC-4E71-9D1E-05C691AC8C16}" type="presOf" srcId="{5A50B6D4-A5B3-43D2-A28F-B31A3F8437BE}" destId="{F8FE68B4-BBCA-4B6E-AB90-EBCA131D76F9}"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D33CD339-DDE7-41CD-A0D0-DB0E8B547F76}"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A8202A8-8C6B-456A-9B8E-1FBEDD110E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38AB2BB-EADB-403E-8143-876FCADAE204}">
      <dgm:prSet phldrT="[Text]"/>
      <dgm:spPr>
        <a:solidFill>
          <a:srgbClr val="802528"/>
        </a:solidFill>
      </dgm:spPr>
      <dgm:t>
        <a:bodyPr/>
        <a:lstStyle/>
        <a:p>
          <a:r>
            <a:rPr lang="en-GB" dirty="0" smtClean="0"/>
            <a:t>The</a:t>
          </a:r>
          <a:r>
            <a:rPr lang="en-GB" baseline="0" dirty="0" smtClean="0"/>
            <a:t> Anti-Trafficking Convention</a:t>
          </a:r>
          <a:endParaRPr lang="en-GB" dirty="0"/>
        </a:p>
      </dgm:t>
    </dgm:pt>
    <dgm:pt modelId="{32924C59-4B6E-4903-9B20-0F1B75D64660}" type="parTrans" cxnId="{62F292DF-4D77-4F93-8740-F03ABEE58020}">
      <dgm:prSet/>
      <dgm:spPr/>
      <dgm:t>
        <a:bodyPr/>
        <a:lstStyle/>
        <a:p>
          <a:endParaRPr lang="en-GB"/>
        </a:p>
      </dgm:t>
    </dgm:pt>
    <dgm:pt modelId="{7B6B557E-34E3-4C94-920B-E178575CB4F3}" type="sibTrans" cxnId="{62F292DF-4D77-4F93-8740-F03ABEE58020}">
      <dgm:prSet/>
      <dgm:spPr/>
      <dgm:t>
        <a:bodyPr/>
        <a:lstStyle/>
        <a:p>
          <a:endParaRPr lang="en-GB"/>
        </a:p>
      </dgm:t>
    </dgm:pt>
    <dgm:pt modelId="{2EB39461-600D-49B2-B23D-7937BEFC2597}">
      <dgm:prSet phldrT="[Text]"/>
      <dgm:spPr>
        <a:solidFill>
          <a:srgbClr val="802528"/>
        </a:solidFill>
      </dgm:spPr>
      <dgm:t>
        <a:bodyPr/>
        <a:lstStyle/>
        <a:p>
          <a:r>
            <a:rPr lang="en-GB" dirty="0" smtClean="0"/>
            <a:t>By ratifying the Convention</a:t>
          </a:r>
          <a:endParaRPr lang="en-GB" dirty="0"/>
        </a:p>
      </dgm:t>
    </dgm:pt>
    <dgm:pt modelId="{9301C883-32C3-4A51-BB99-B1D613D27EAF}" type="parTrans" cxnId="{C5B17701-1519-4B4F-BFE2-593E32BC84FF}">
      <dgm:prSet/>
      <dgm:spPr/>
      <dgm:t>
        <a:bodyPr/>
        <a:lstStyle/>
        <a:p>
          <a:endParaRPr lang="en-GB"/>
        </a:p>
      </dgm:t>
    </dgm:pt>
    <dgm:pt modelId="{822DF88E-F13C-4E27-8A3D-EFF0B3A010F8}" type="sibTrans" cxnId="{C5B17701-1519-4B4F-BFE2-593E32BC84FF}">
      <dgm:prSet/>
      <dgm:spPr/>
      <dgm:t>
        <a:bodyPr/>
        <a:lstStyle/>
        <a:p>
          <a:endParaRPr lang="en-GB"/>
        </a:p>
      </dgm:t>
    </dgm:pt>
    <dgm:pt modelId="{EC75F689-104E-4478-9277-9FE3323F269D}">
      <dgm:prSet phldrT="[Text]" custT="1"/>
      <dgm:spPr>
        <a:solidFill>
          <a:srgbClr val="A9A8A9">
            <a:alpha val="90000"/>
          </a:srgbClr>
        </a:solidFill>
        <a:ln>
          <a:noFill/>
        </a:ln>
      </dgm:spPr>
      <dgm:t>
        <a:bodyPr/>
        <a:lstStyle/>
        <a:p>
          <a:r>
            <a:rPr lang="en-GB" sz="1600" dirty="0" smtClean="0"/>
            <a:t>Governments are held responsible to take action to prevent human trafficking </a:t>
          </a:r>
          <a:endParaRPr lang="en-GB" sz="1600" dirty="0"/>
        </a:p>
      </dgm:t>
    </dgm:pt>
    <dgm:pt modelId="{71810005-CD70-4C8C-81D0-6B64E1E65DDC}" type="parTrans" cxnId="{B1CBF030-8C00-47B3-ACD8-3A2ADD213505}">
      <dgm:prSet/>
      <dgm:spPr/>
      <dgm:t>
        <a:bodyPr/>
        <a:lstStyle/>
        <a:p>
          <a:endParaRPr lang="en-GB"/>
        </a:p>
      </dgm:t>
    </dgm:pt>
    <dgm:pt modelId="{F13F96B5-7A9B-4C98-A145-E2C6796C8E7D}" type="sibTrans" cxnId="{B1CBF030-8C00-47B3-ACD8-3A2ADD213505}">
      <dgm:prSet/>
      <dgm:spPr/>
      <dgm:t>
        <a:bodyPr/>
        <a:lstStyle/>
        <a:p>
          <a:endParaRPr lang="en-GB"/>
        </a:p>
      </dgm:t>
    </dgm:pt>
    <dgm:pt modelId="{30DF1526-28C7-45CA-B99E-B5D84C21508D}">
      <dgm:prSet phldrT="[Text]"/>
      <dgm:spPr>
        <a:solidFill>
          <a:srgbClr val="802528"/>
        </a:solidFill>
      </dgm:spPr>
      <dgm:t>
        <a:bodyPr/>
        <a:lstStyle/>
        <a:p>
          <a:r>
            <a:rPr lang="en-GB" dirty="0" smtClean="0"/>
            <a:t>Monitoring Mechanism</a:t>
          </a:r>
          <a:endParaRPr lang="en-GB" dirty="0"/>
        </a:p>
      </dgm:t>
    </dgm:pt>
    <dgm:pt modelId="{B9B8A761-3444-4545-A111-AFC613F3A8FC}" type="parTrans" cxnId="{10E0BB27-1DFA-4E29-9402-8CA71F6609E5}">
      <dgm:prSet/>
      <dgm:spPr/>
      <dgm:t>
        <a:bodyPr/>
        <a:lstStyle/>
        <a:p>
          <a:endParaRPr lang="en-GB"/>
        </a:p>
      </dgm:t>
    </dgm:pt>
    <dgm:pt modelId="{9854D0F2-526A-4E03-A5CF-AF16CED1E592}" type="sibTrans" cxnId="{10E0BB27-1DFA-4E29-9402-8CA71F6609E5}">
      <dgm:prSet/>
      <dgm:spPr/>
      <dgm:t>
        <a:bodyPr/>
        <a:lstStyle/>
        <a:p>
          <a:endParaRPr lang="en-GB"/>
        </a:p>
      </dgm:t>
    </dgm:pt>
    <dgm:pt modelId="{9D7C8E71-ECA4-45EA-B27E-39211A66B085}">
      <dgm:prSet phldrT="[Text]" custT="1"/>
      <dgm:spPr>
        <a:solidFill>
          <a:srgbClr val="A9A8A9">
            <a:alpha val="90000"/>
          </a:srgbClr>
        </a:solidFill>
        <a:ln>
          <a:noFill/>
        </a:ln>
      </dgm:spPr>
      <dgm:t>
        <a:bodyPr/>
        <a:lstStyle/>
        <a:p>
          <a:r>
            <a:rPr lang="en-GB" sz="1600" dirty="0" smtClean="0"/>
            <a:t>One of the main strengths of the Convention to evaluate the provisions of the Convention </a:t>
          </a:r>
          <a:endParaRPr lang="en-GB" sz="1600" dirty="0"/>
        </a:p>
      </dgm:t>
    </dgm:pt>
    <dgm:pt modelId="{66B6BC46-0B3F-4489-8BBD-1BD13ECFD88B}" type="parTrans" cxnId="{9364D663-9C14-40EC-BC6A-E08EB4F5CBB9}">
      <dgm:prSet/>
      <dgm:spPr/>
      <dgm:t>
        <a:bodyPr/>
        <a:lstStyle/>
        <a:p>
          <a:endParaRPr lang="en-GB"/>
        </a:p>
      </dgm:t>
    </dgm:pt>
    <dgm:pt modelId="{F7840477-6159-4D09-91F0-7C2E8615AC2C}" type="sibTrans" cxnId="{9364D663-9C14-40EC-BC6A-E08EB4F5CBB9}">
      <dgm:prSet/>
      <dgm:spPr/>
      <dgm:t>
        <a:bodyPr/>
        <a:lstStyle/>
        <a:p>
          <a:endParaRPr lang="en-GB"/>
        </a:p>
      </dgm:t>
    </dgm:pt>
    <dgm:pt modelId="{165ADE5E-440E-4CEB-8FF1-216A78230221}">
      <dgm:prSet phldrT="[Text]" custT="1"/>
      <dgm:spPr>
        <a:solidFill>
          <a:srgbClr val="A9A8A9">
            <a:alpha val="89804"/>
          </a:srgbClr>
        </a:solidFill>
        <a:ln>
          <a:noFill/>
        </a:ln>
      </dgm:spPr>
      <dgm:t>
        <a:bodyPr/>
        <a:lstStyle/>
        <a:p>
          <a:r>
            <a:rPr lang="en-GB" sz="1600" dirty="0" smtClean="0"/>
            <a:t>Recognizes that trafficking in human beings is a gendered phenomenon</a:t>
          </a:r>
          <a:endParaRPr lang="en-GB" sz="1600" dirty="0"/>
        </a:p>
      </dgm:t>
    </dgm:pt>
    <dgm:pt modelId="{5B18DE16-2411-4DBC-8882-E06EED8A26EC}" type="parTrans" cxnId="{F461DC7F-C163-4CE5-ADDD-838E2B1A3475}">
      <dgm:prSet/>
      <dgm:spPr/>
      <dgm:t>
        <a:bodyPr/>
        <a:lstStyle/>
        <a:p>
          <a:endParaRPr lang="en-GB"/>
        </a:p>
      </dgm:t>
    </dgm:pt>
    <dgm:pt modelId="{2B38F97F-B00E-4F6F-BC0C-3C002BAE9233}" type="sibTrans" cxnId="{F461DC7F-C163-4CE5-ADDD-838E2B1A3475}">
      <dgm:prSet/>
      <dgm:spPr/>
      <dgm:t>
        <a:bodyPr/>
        <a:lstStyle/>
        <a:p>
          <a:endParaRPr lang="en-GB"/>
        </a:p>
      </dgm:t>
    </dgm:pt>
    <dgm:pt modelId="{0E8FCF3F-840B-4B04-A49F-0D5FAEBD417A}">
      <dgm:prSet phldrT="[Text]" custT="1"/>
      <dgm:spPr>
        <a:solidFill>
          <a:srgbClr val="A9A8A9">
            <a:alpha val="90000"/>
          </a:srgbClr>
        </a:solidFill>
        <a:ln>
          <a:noFill/>
        </a:ln>
      </dgm:spPr>
      <dgm:t>
        <a:bodyPr/>
        <a:lstStyle/>
        <a:p>
          <a:r>
            <a:rPr lang="en-GB" sz="1600" dirty="0" smtClean="0"/>
            <a:t>To protect and promote the rights of victims</a:t>
          </a:r>
          <a:endParaRPr lang="en-GB" sz="1600" dirty="0"/>
        </a:p>
      </dgm:t>
    </dgm:pt>
    <dgm:pt modelId="{69123603-41B2-450C-AFF3-85200F3BBE56}" type="parTrans" cxnId="{97A3C147-18AA-4D63-969A-23C9CEC56A57}">
      <dgm:prSet/>
      <dgm:spPr/>
      <dgm:t>
        <a:bodyPr/>
        <a:lstStyle/>
        <a:p>
          <a:endParaRPr lang="en-GB"/>
        </a:p>
      </dgm:t>
    </dgm:pt>
    <dgm:pt modelId="{976DBD93-61DE-47CE-ACF5-88C1964F1CA4}" type="sibTrans" cxnId="{97A3C147-18AA-4D63-969A-23C9CEC56A57}">
      <dgm:prSet/>
      <dgm:spPr/>
      <dgm:t>
        <a:bodyPr/>
        <a:lstStyle/>
        <a:p>
          <a:endParaRPr lang="en-GB"/>
        </a:p>
      </dgm:t>
    </dgm:pt>
    <dgm:pt modelId="{D0EADEDE-A051-4FC9-A747-25701B3A2345}">
      <dgm:prSet phldrT="[Text]" custT="1"/>
      <dgm:spPr>
        <a:solidFill>
          <a:srgbClr val="A9A8A9">
            <a:alpha val="89804"/>
          </a:srgbClr>
        </a:solidFill>
        <a:ln>
          <a:noFill/>
        </a:ln>
      </dgm:spPr>
      <dgm:t>
        <a:bodyPr/>
        <a:lstStyle/>
        <a:p>
          <a:r>
            <a:rPr lang="en-GB" sz="1600" dirty="0" smtClean="0"/>
            <a:t>Defines trafficking as a violation of human rights and an offense to the dignity and integrity of the human being</a:t>
          </a:r>
          <a:endParaRPr lang="en-GB" sz="1600" dirty="0"/>
        </a:p>
      </dgm:t>
    </dgm:pt>
    <dgm:pt modelId="{00D66CBA-40AF-4BA5-A91B-66D1E3E89184}" type="parTrans" cxnId="{6654B7AB-CE7C-4EC3-A9DB-F0568D7CCDDC}">
      <dgm:prSet/>
      <dgm:spPr/>
      <dgm:t>
        <a:bodyPr/>
        <a:lstStyle/>
        <a:p>
          <a:endParaRPr lang="de-DE"/>
        </a:p>
      </dgm:t>
    </dgm:pt>
    <dgm:pt modelId="{4EF88B49-0B46-425D-AC2C-BE6A90397A24}" type="sibTrans" cxnId="{6654B7AB-CE7C-4EC3-A9DB-F0568D7CCDDC}">
      <dgm:prSet/>
      <dgm:spPr/>
      <dgm:t>
        <a:bodyPr/>
        <a:lstStyle/>
        <a:p>
          <a:endParaRPr lang="de-DE"/>
        </a:p>
      </dgm:t>
    </dgm:pt>
    <dgm:pt modelId="{1B219728-8D4A-4866-8B93-B7AD9F1169E8}">
      <dgm:prSet phldrT="[Text]" custT="1"/>
      <dgm:spPr>
        <a:solidFill>
          <a:srgbClr val="A9A8A9">
            <a:alpha val="89804"/>
          </a:srgbClr>
        </a:solidFill>
        <a:ln>
          <a:noFill/>
        </a:ln>
      </dgm:spPr>
      <dgm:t>
        <a:bodyPr/>
        <a:lstStyle/>
        <a:p>
          <a:r>
            <a:rPr lang="en-GB" sz="1600" dirty="0" smtClean="0"/>
            <a:t>Is focused on human rights and on victim protection</a:t>
          </a:r>
          <a:endParaRPr lang="en-GB" sz="1600" dirty="0"/>
        </a:p>
      </dgm:t>
    </dgm:pt>
    <dgm:pt modelId="{BEE0F3EC-7BB6-4677-B33E-BA4EC6D83542}" type="sibTrans" cxnId="{5A4F9424-6326-4C3C-AA19-A95DF6146053}">
      <dgm:prSet/>
      <dgm:spPr/>
      <dgm:t>
        <a:bodyPr/>
        <a:lstStyle/>
        <a:p>
          <a:endParaRPr lang="en-GB"/>
        </a:p>
      </dgm:t>
    </dgm:pt>
    <dgm:pt modelId="{9233DF0B-4128-44B0-8841-C745A07D4913}" type="parTrans" cxnId="{5A4F9424-6326-4C3C-AA19-A95DF6146053}">
      <dgm:prSet/>
      <dgm:spPr/>
      <dgm:t>
        <a:bodyPr/>
        <a:lstStyle/>
        <a:p>
          <a:endParaRPr lang="en-GB"/>
        </a:p>
      </dgm:t>
    </dgm:pt>
    <dgm:pt modelId="{D09E8FE5-BF11-434E-BD76-C72DE44A75D3}">
      <dgm:prSet phldrT="[Text]" custT="1"/>
      <dgm:spPr>
        <a:solidFill>
          <a:srgbClr val="A9A8A9">
            <a:alpha val="90000"/>
          </a:srgbClr>
        </a:solidFill>
        <a:ln>
          <a:noFill/>
        </a:ln>
      </dgm:spPr>
      <dgm:t>
        <a:bodyPr/>
        <a:lstStyle/>
        <a:p>
          <a:r>
            <a:rPr lang="en-GB" sz="1600" dirty="0" smtClean="0"/>
            <a:t>To effectively investigate trafficking cases</a:t>
          </a:r>
          <a:endParaRPr lang="en-GB" sz="1600" dirty="0"/>
        </a:p>
      </dgm:t>
    </dgm:pt>
    <dgm:pt modelId="{9BD91192-159F-4CCB-8108-83334B4C74CB}" type="parTrans" cxnId="{FBA3CB6E-8E82-4E7B-9A27-70FF0AB54486}">
      <dgm:prSet/>
      <dgm:spPr/>
      <dgm:t>
        <a:bodyPr/>
        <a:lstStyle/>
        <a:p>
          <a:endParaRPr lang="de-DE"/>
        </a:p>
      </dgm:t>
    </dgm:pt>
    <dgm:pt modelId="{E661B4D6-9885-46AD-9A66-ED5FEB3E1657}" type="sibTrans" cxnId="{FBA3CB6E-8E82-4E7B-9A27-70FF0AB54486}">
      <dgm:prSet/>
      <dgm:spPr/>
      <dgm:t>
        <a:bodyPr/>
        <a:lstStyle/>
        <a:p>
          <a:endParaRPr lang="de-DE"/>
        </a:p>
      </dgm:t>
    </dgm:pt>
    <dgm:pt modelId="{45BE6DB6-8867-440D-A4DB-77512694AF06}">
      <dgm:prSet phldrT="[Text]" custT="1"/>
      <dgm:spPr>
        <a:solidFill>
          <a:srgbClr val="A9A8A9">
            <a:alpha val="90000"/>
          </a:srgbClr>
        </a:solidFill>
        <a:ln>
          <a:noFill/>
        </a:ln>
      </dgm:spPr>
      <dgm:t>
        <a:bodyPr/>
        <a:lstStyle/>
        <a:p>
          <a:r>
            <a:rPr lang="en-GB" sz="1600" dirty="0" smtClean="0"/>
            <a:t>To promote gender equality and use gender mainstreaming in setting up convention measures</a:t>
          </a:r>
          <a:endParaRPr lang="en-GB" sz="1600" dirty="0"/>
        </a:p>
      </dgm:t>
    </dgm:pt>
    <dgm:pt modelId="{21962D42-7B83-4E94-BC74-78FC43AA0CFA}" type="parTrans" cxnId="{D173B927-E34D-4AE6-A282-866F5011D40C}">
      <dgm:prSet/>
      <dgm:spPr/>
      <dgm:t>
        <a:bodyPr/>
        <a:lstStyle/>
        <a:p>
          <a:endParaRPr lang="de-DE"/>
        </a:p>
      </dgm:t>
    </dgm:pt>
    <dgm:pt modelId="{C93AC69C-7723-4F01-A487-2DB356BEF4BC}" type="sibTrans" cxnId="{D173B927-E34D-4AE6-A282-866F5011D40C}">
      <dgm:prSet/>
      <dgm:spPr/>
      <dgm:t>
        <a:bodyPr/>
        <a:lstStyle/>
        <a:p>
          <a:endParaRPr lang="de-DE"/>
        </a:p>
      </dgm:t>
    </dgm:pt>
    <dgm:pt modelId="{BF664298-D65F-4C43-BCD0-92A3486563CA}">
      <dgm:prSet phldrT="[Text]" custT="1"/>
      <dgm:spPr>
        <a:solidFill>
          <a:srgbClr val="A9A8A9">
            <a:alpha val="90000"/>
          </a:srgbClr>
        </a:solidFill>
        <a:ln>
          <a:noFill/>
        </a:ln>
      </dgm:spPr>
      <dgm:t>
        <a:bodyPr/>
        <a:lstStyle/>
        <a:p>
          <a:r>
            <a:rPr lang="en-GB" sz="1600" dirty="0" smtClean="0"/>
            <a:t>Consists of two pillars: the Group of Experts (GRETA) and the Committee of the Parties</a:t>
          </a:r>
          <a:endParaRPr lang="en-GB" sz="1600" dirty="0"/>
        </a:p>
      </dgm:t>
    </dgm:pt>
    <dgm:pt modelId="{14706976-93C3-411D-B677-F9B7142E3509}" type="parTrans" cxnId="{9470E847-1280-4BFC-9A3E-EA4B60F54F73}">
      <dgm:prSet/>
      <dgm:spPr/>
      <dgm:t>
        <a:bodyPr/>
        <a:lstStyle/>
        <a:p>
          <a:endParaRPr lang="de-DE"/>
        </a:p>
      </dgm:t>
    </dgm:pt>
    <dgm:pt modelId="{6D08921C-EE11-4A9E-83EE-0B07A335A4BB}" type="sibTrans" cxnId="{9470E847-1280-4BFC-9A3E-EA4B60F54F73}">
      <dgm:prSet/>
      <dgm:spPr/>
      <dgm:t>
        <a:bodyPr/>
        <a:lstStyle/>
        <a:p>
          <a:endParaRPr lang="de-DE"/>
        </a:p>
      </dgm:t>
    </dgm:pt>
    <dgm:pt modelId="{63611071-F731-4BC9-8FDB-1385D6AA680C}" type="pres">
      <dgm:prSet presAssocID="{8A8202A8-8C6B-456A-9B8E-1FBEDD110E1B}" presName="Name0" presStyleCnt="0">
        <dgm:presLayoutVars>
          <dgm:dir/>
          <dgm:animLvl val="lvl"/>
          <dgm:resizeHandles val="exact"/>
        </dgm:presLayoutVars>
      </dgm:prSet>
      <dgm:spPr/>
      <dgm:t>
        <a:bodyPr/>
        <a:lstStyle/>
        <a:p>
          <a:endParaRPr lang="fr-LU"/>
        </a:p>
      </dgm:t>
    </dgm:pt>
    <dgm:pt modelId="{9BC54FF9-0C68-4457-A222-5C4976EFF737}" type="pres">
      <dgm:prSet presAssocID="{C38AB2BB-EADB-403E-8143-876FCADAE204}" presName="linNode" presStyleCnt="0"/>
      <dgm:spPr/>
    </dgm:pt>
    <dgm:pt modelId="{7EB8C40C-AAA4-4301-824A-E8E780E7C2B9}" type="pres">
      <dgm:prSet presAssocID="{C38AB2BB-EADB-403E-8143-876FCADAE204}" presName="parentText" presStyleLbl="node1" presStyleIdx="0" presStyleCnt="3" custLinFactNeighborX="2128" custLinFactNeighborY="-150">
        <dgm:presLayoutVars>
          <dgm:chMax val="1"/>
          <dgm:bulletEnabled val="1"/>
        </dgm:presLayoutVars>
      </dgm:prSet>
      <dgm:spPr/>
      <dgm:t>
        <a:bodyPr/>
        <a:lstStyle/>
        <a:p>
          <a:endParaRPr lang="en-GB"/>
        </a:p>
      </dgm:t>
    </dgm:pt>
    <dgm:pt modelId="{FB2B15D3-DA04-4E5A-976A-A52403A138CC}" type="pres">
      <dgm:prSet presAssocID="{C38AB2BB-EADB-403E-8143-876FCADAE204}" presName="descendantText" presStyleLbl="alignAccFollowNode1" presStyleIdx="0" presStyleCnt="3" custScaleY="174174" custLinFactNeighborX="0" custLinFactNeighborY="-3292">
        <dgm:presLayoutVars>
          <dgm:bulletEnabled val="1"/>
        </dgm:presLayoutVars>
      </dgm:prSet>
      <dgm:spPr/>
      <dgm:t>
        <a:bodyPr/>
        <a:lstStyle/>
        <a:p>
          <a:endParaRPr lang="en-GB"/>
        </a:p>
      </dgm:t>
    </dgm:pt>
    <dgm:pt modelId="{4F8EE470-40C2-457B-9E01-18567BA53B8A}" type="pres">
      <dgm:prSet presAssocID="{7B6B557E-34E3-4C94-920B-E178575CB4F3}" presName="sp" presStyleCnt="0"/>
      <dgm:spPr/>
    </dgm:pt>
    <dgm:pt modelId="{90C83508-B632-4D81-9B35-C1EB180459EA}" type="pres">
      <dgm:prSet presAssocID="{2EB39461-600D-49B2-B23D-7937BEFC2597}" presName="linNode" presStyleCnt="0"/>
      <dgm:spPr/>
    </dgm:pt>
    <dgm:pt modelId="{B3BB7517-EEED-44B1-AF46-5E1DBF770B99}" type="pres">
      <dgm:prSet presAssocID="{2EB39461-600D-49B2-B23D-7937BEFC2597}" presName="parentText" presStyleLbl="node1" presStyleIdx="1" presStyleCnt="3" custLinFactNeighborX="1525" custLinFactNeighborY="9009">
        <dgm:presLayoutVars>
          <dgm:chMax val="1"/>
          <dgm:bulletEnabled val="1"/>
        </dgm:presLayoutVars>
      </dgm:prSet>
      <dgm:spPr/>
      <dgm:t>
        <a:bodyPr/>
        <a:lstStyle/>
        <a:p>
          <a:endParaRPr lang="en-GB"/>
        </a:p>
      </dgm:t>
    </dgm:pt>
    <dgm:pt modelId="{FC0A09F3-71EF-4201-A4DF-C9CE0709286A}" type="pres">
      <dgm:prSet presAssocID="{2EB39461-600D-49B2-B23D-7937BEFC2597}" presName="descendantText" presStyleLbl="alignAccFollowNode1" presStyleIdx="1" presStyleCnt="3" custScaleY="232235" custLinFactNeighborY="11259">
        <dgm:presLayoutVars>
          <dgm:bulletEnabled val="1"/>
        </dgm:presLayoutVars>
      </dgm:prSet>
      <dgm:spPr/>
      <dgm:t>
        <a:bodyPr/>
        <a:lstStyle/>
        <a:p>
          <a:endParaRPr lang="en-GB"/>
        </a:p>
      </dgm:t>
    </dgm:pt>
    <dgm:pt modelId="{ED015FCD-E852-4D6F-9259-3E1E5043DAAB}" type="pres">
      <dgm:prSet presAssocID="{822DF88E-F13C-4E27-8A3D-EFF0B3A010F8}" presName="sp" presStyleCnt="0"/>
      <dgm:spPr/>
    </dgm:pt>
    <dgm:pt modelId="{241CBB7F-272A-459F-AB97-BAA9DFD05AB1}" type="pres">
      <dgm:prSet presAssocID="{30DF1526-28C7-45CA-B99E-B5D84C21508D}" presName="linNode" presStyleCnt="0"/>
      <dgm:spPr/>
    </dgm:pt>
    <dgm:pt modelId="{AF103078-3180-458D-A1A2-ABEADD075DA7}" type="pres">
      <dgm:prSet presAssocID="{30DF1526-28C7-45CA-B99E-B5D84C21508D}" presName="parentText" presStyleLbl="node1" presStyleIdx="2" presStyleCnt="3" custScaleY="130549" custLinFactNeighborX="2440" custLinFactNeighborY="150">
        <dgm:presLayoutVars>
          <dgm:chMax val="1"/>
          <dgm:bulletEnabled val="1"/>
        </dgm:presLayoutVars>
      </dgm:prSet>
      <dgm:spPr/>
      <dgm:t>
        <a:bodyPr/>
        <a:lstStyle/>
        <a:p>
          <a:endParaRPr lang="en-GB"/>
        </a:p>
      </dgm:t>
    </dgm:pt>
    <dgm:pt modelId="{DC06202B-7115-4314-9691-65E490E5C2CC}" type="pres">
      <dgm:prSet presAssocID="{30DF1526-28C7-45CA-B99E-B5D84C21508D}" presName="descendantText" presStyleLbl="alignAccFollowNode1" presStyleIdx="2" presStyleCnt="3" custScaleY="136489" custLinFactNeighborX="136" custLinFactNeighborY="-1106">
        <dgm:presLayoutVars>
          <dgm:bulletEnabled val="1"/>
        </dgm:presLayoutVars>
      </dgm:prSet>
      <dgm:spPr/>
      <dgm:t>
        <a:bodyPr/>
        <a:lstStyle/>
        <a:p>
          <a:endParaRPr lang="en-GB"/>
        </a:p>
      </dgm:t>
    </dgm:pt>
  </dgm:ptLst>
  <dgm:cxnLst>
    <dgm:cxn modelId="{10E0BB27-1DFA-4E29-9402-8CA71F6609E5}" srcId="{8A8202A8-8C6B-456A-9B8E-1FBEDD110E1B}" destId="{30DF1526-28C7-45CA-B99E-B5D84C21508D}" srcOrd="2" destOrd="0" parTransId="{B9B8A761-3444-4545-A111-AFC613F3A8FC}" sibTransId="{9854D0F2-526A-4E03-A5CF-AF16CED1E592}"/>
    <dgm:cxn modelId="{E4815BA0-90A9-4C30-AD22-FA2378E31E98}" type="presOf" srcId="{2EB39461-600D-49B2-B23D-7937BEFC2597}" destId="{B3BB7517-EEED-44B1-AF46-5E1DBF770B99}" srcOrd="0" destOrd="0" presId="urn:microsoft.com/office/officeart/2005/8/layout/vList5"/>
    <dgm:cxn modelId="{D173B927-E34D-4AE6-A282-866F5011D40C}" srcId="{2EB39461-600D-49B2-B23D-7937BEFC2597}" destId="{45BE6DB6-8867-440D-A4DB-77512694AF06}" srcOrd="3" destOrd="0" parTransId="{21962D42-7B83-4E94-BC74-78FC43AA0CFA}" sibTransId="{C93AC69C-7723-4F01-A487-2DB356BEF4BC}"/>
    <dgm:cxn modelId="{8C87B78A-FEDE-4DF9-BC06-46D036170F6F}" type="presOf" srcId="{D0EADEDE-A051-4FC9-A747-25701B3A2345}" destId="{FB2B15D3-DA04-4E5A-976A-A52403A138CC}" srcOrd="0" destOrd="1" presId="urn:microsoft.com/office/officeart/2005/8/layout/vList5"/>
    <dgm:cxn modelId="{0772A192-F3ED-4A1C-AE19-DF61A1DDFC37}" type="presOf" srcId="{30DF1526-28C7-45CA-B99E-B5D84C21508D}" destId="{AF103078-3180-458D-A1A2-ABEADD075DA7}" srcOrd="0" destOrd="0" presId="urn:microsoft.com/office/officeart/2005/8/layout/vList5"/>
    <dgm:cxn modelId="{9364D663-9C14-40EC-BC6A-E08EB4F5CBB9}" srcId="{30DF1526-28C7-45CA-B99E-B5D84C21508D}" destId="{9D7C8E71-ECA4-45EA-B27E-39211A66B085}" srcOrd="0" destOrd="0" parTransId="{66B6BC46-0B3F-4489-8BBD-1BD13ECFD88B}" sibTransId="{F7840477-6159-4D09-91F0-7C2E8615AC2C}"/>
    <dgm:cxn modelId="{C5B17701-1519-4B4F-BFE2-593E32BC84FF}" srcId="{8A8202A8-8C6B-456A-9B8E-1FBEDD110E1B}" destId="{2EB39461-600D-49B2-B23D-7937BEFC2597}" srcOrd="1" destOrd="0" parTransId="{9301C883-32C3-4A51-BB99-B1D613D27EAF}" sibTransId="{822DF88E-F13C-4E27-8A3D-EFF0B3A010F8}"/>
    <dgm:cxn modelId="{6654B7AB-CE7C-4EC3-A9DB-F0568D7CCDDC}" srcId="{C38AB2BB-EADB-403E-8143-876FCADAE204}" destId="{D0EADEDE-A051-4FC9-A747-25701B3A2345}" srcOrd="1" destOrd="0" parTransId="{00D66CBA-40AF-4BA5-A91B-66D1E3E89184}" sibTransId="{4EF88B49-0B46-425D-AC2C-BE6A90397A24}"/>
    <dgm:cxn modelId="{B0A027AC-91C7-4FAB-90D7-845B00F41507}" type="presOf" srcId="{D09E8FE5-BF11-434E-BD76-C72DE44A75D3}" destId="{FC0A09F3-71EF-4201-A4DF-C9CE0709286A}" srcOrd="0" destOrd="2" presId="urn:microsoft.com/office/officeart/2005/8/layout/vList5"/>
    <dgm:cxn modelId="{F461DC7F-C163-4CE5-ADDD-838E2B1A3475}" srcId="{C38AB2BB-EADB-403E-8143-876FCADAE204}" destId="{165ADE5E-440E-4CEB-8FF1-216A78230221}" srcOrd="2" destOrd="0" parTransId="{5B18DE16-2411-4DBC-8882-E06EED8A26EC}" sibTransId="{2B38F97F-B00E-4F6F-BC0C-3C002BAE9233}"/>
    <dgm:cxn modelId="{1C4348F5-DF30-4544-B4BE-427C737DA9D7}" type="presOf" srcId="{BF664298-D65F-4C43-BCD0-92A3486563CA}" destId="{DC06202B-7115-4314-9691-65E490E5C2CC}" srcOrd="0" destOrd="1" presId="urn:microsoft.com/office/officeart/2005/8/layout/vList5"/>
    <dgm:cxn modelId="{870075D6-89AF-46C8-98CF-2756E17A79B9}" type="presOf" srcId="{EC75F689-104E-4478-9277-9FE3323F269D}" destId="{FC0A09F3-71EF-4201-A4DF-C9CE0709286A}" srcOrd="0" destOrd="0" presId="urn:microsoft.com/office/officeart/2005/8/layout/vList5"/>
    <dgm:cxn modelId="{1CB63763-19D4-4195-B024-F63999E29D7C}" type="presOf" srcId="{165ADE5E-440E-4CEB-8FF1-216A78230221}" destId="{FB2B15D3-DA04-4E5A-976A-A52403A138CC}" srcOrd="0" destOrd="2" presId="urn:microsoft.com/office/officeart/2005/8/layout/vList5"/>
    <dgm:cxn modelId="{415443FF-83CE-407F-9EEB-408D84EE53B0}" type="presOf" srcId="{9D7C8E71-ECA4-45EA-B27E-39211A66B085}" destId="{DC06202B-7115-4314-9691-65E490E5C2CC}" srcOrd="0" destOrd="0" presId="urn:microsoft.com/office/officeart/2005/8/layout/vList5"/>
    <dgm:cxn modelId="{5A4F9424-6326-4C3C-AA19-A95DF6146053}" srcId="{C38AB2BB-EADB-403E-8143-876FCADAE204}" destId="{1B219728-8D4A-4866-8B93-B7AD9F1169E8}" srcOrd="0" destOrd="0" parTransId="{9233DF0B-4128-44B0-8841-C745A07D4913}" sibTransId="{BEE0F3EC-7BB6-4677-B33E-BA4EC6D83542}"/>
    <dgm:cxn modelId="{FBA3CB6E-8E82-4E7B-9A27-70FF0AB54486}" srcId="{2EB39461-600D-49B2-B23D-7937BEFC2597}" destId="{D09E8FE5-BF11-434E-BD76-C72DE44A75D3}" srcOrd="2" destOrd="0" parTransId="{9BD91192-159F-4CCB-8108-83334B4C74CB}" sibTransId="{E661B4D6-9885-46AD-9A66-ED5FEB3E1657}"/>
    <dgm:cxn modelId="{85F9BC28-A173-4371-8759-570DBE314679}" type="presOf" srcId="{8A8202A8-8C6B-456A-9B8E-1FBEDD110E1B}" destId="{63611071-F731-4BC9-8FDB-1385D6AA680C}" srcOrd="0" destOrd="0" presId="urn:microsoft.com/office/officeart/2005/8/layout/vList5"/>
    <dgm:cxn modelId="{93292527-133F-4BD6-8A52-E54AB969CFC4}" type="presOf" srcId="{0E8FCF3F-840B-4B04-A49F-0D5FAEBD417A}" destId="{FC0A09F3-71EF-4201-A4DF-C9CE0709286A}" srcOrd="0" destOrd="1" presId="urn:microsoft.com/office/officeart/2005/8/layout/vList5"/>
    <dgm:cxn modelId="{62F292DF-4D77-4F93-8740-F03ABEE58020}" srcId="{8A8202A8-8C6B-456A-9B8E-1FBEDD110E1B}" destId="{C38AB2BB-EADB-403E-8143-876FCADAE204}" srcOrd="0" destOrd="0" parTransId="{32924C59-4B6E-4903-9B20-0F1B75D64660}" sibTransId="{7B6B557E-34E3-4C94-920B-E178575CB4F3}"/>
    <dgm:cxn modelId="{F6E0A665-D17C-440A-94A4-E1B492BC772B}" type="presOf" srcId="{45BE6DB6-8867-440D-A4DB-77512694AF06}" destId="{FC0A09F3-71EF-4201-A4DF-C9CE0709286A}" srcOrd="0" destOrd="3" presId="urn:microsoft.com/office/officeart/2005/8/layout/vList5"/>
    <dgm:cxn modelId="{9470E847-1280-4BFC-9A3E-EA4B60F54F73}" srcId="{30DF1526-28C7-45CA-B99E-B5D84C21508D}" destId="{BF664298-D65F-4C43-BCD0-92A3486563CA}" srcOrd="1" destOrd="0" parTransId="{14706976-93C3-411D-B677-F9B7142E3509}" sibTransId="{6D08921C-EE11-4A9E-83EE-0B07A335A4BB}"/>
    <dgm:cxn modelId="{97A3C147-18AA-4D63-969A-23C9CEC56A57}" srcId="{2EB39461-600D-49B2-B23D-7937BEFC2597}" destId="{0E8FCF3F-840B-4B04-A49F-0D5FAEBD417A}" srcOrd="1" destOrd="0" parTransId="{69123603-41B2-450C-AFF3-85200F3BBE56}" sibTransId="{976DBD93-61DE-47CE-ACF5-88C1964F1CA4}"/>
    <dgm:cxn modelId="{335E8DB4-3CAD-4257-9E13-D5B726708655}" type="presOf" srcId="{C38AB2BB-EADB-403E-8143-876FCADAE204}" destId="{7EB8C40C-AAA4-4301-824A-E8E780E7C2B9}" srcOrd="0" destOrd="0" presId="urn:microsoft.com/office/officeart/2005/8/layout/vList5"/>
    <dgm:cxn modelId="{B1CBF030-8C00-47B3-ACD8-3A2ADD213505}" srcId="{2EB39461-600D-49B2-B23D-7937BEFC2597}" destId="{EC75F689-104E-4478-9277-9FE3323F269D}" srcOrd="0" destOrd="0" parTransId="{71810005-CD70-4C8C-81D0-6B64E1E65DDC}" sibTransId="{F13F96B5-7A9B-4C98-A145-E2C6796C8E7D}"/>
    <dgm:cxn modelId="{95695479-4AC5-4DD2-B689-3FE994E34F7D}" type="presOf" srcId="{1B219728-8D4A-4866-8B93-B7AD9F1169E8}" destId="{FB2B15D3-DA04-4E5A-976A-A52403A138CC}" srcOrd="0" destOrd="0" presId="urn:microsoft.com/office/officeart/2005/8/layout/vList5"/>
    <dgm:cxn modelId="{DCD02E33-9A1C-48DE-A6EB-A669CB4B79E9}" type="presParOf" srcId="{63611071-F731-4BC9-8FDB-1385D6AA680C}" destId="{9BC54FF9-0C68-4457-A222-5C4976EFF737}" srcOrd="0" destOrd="0" presId="urn:microsoft.com/office/officeart/2005/8/layout/vList5"/>
    <dgm:cxn modelId="{F278D013-9C47-4F40-852D-43E1F36F639C}" type="presParOf" srcId="{9BC54FF9-0C68-4457-A222-5C4976EFF737}" destId="{7EB8C40C-AAA4-4301-824A-E8E780E7C2B9}" srcOrd="0" destOrd="0" presId="urn:microsoft.com/office/officeart/2005/8/layout/vList5"/>
    <dgm:cxn modelId="{1EEB6599-FF10-45C5-A705-1F29F846B160}" type="presParOf" srcId="{9BC54FF9-0C68-4457-A222-5C4976EFF737}" destId="{FB2B15D3-DA04-4E5A-976A-A52403A138CC}" srcOrd="1" destOrd="0" presId="urn:microsoft.com/office/officeart/2005/8/layout/vList5"/>
    <dgm:cxn modelId="{0CB2593A-36BD-420D-B7E1-316A54CA0C64}" type="presParOf" srcId="{63611071-F731-4BC9-8FDB-1385D6AA680C}" destId="{4F8EE470-40C2-457B-9E01-18567BA53B8A}" srcOrd="1" destOrd="0" presId="urn:microsoft.com/office/officeart/2005/8/layout/vList5"/>
    <dgm:cxn modelId="{B55673AC-BBC0-47F4-A9A8-7FB1AC3D9372}" type="presParOf" srcId="{63611071-F731-4BC9-8FDB-1385D6AA680C}" destId="{90C83508-B632-4D81-9B35-C1EB180459EA}" srcOrd="2" destOrd="0" presId="urn:microsoft.com/office/officeart/2005/8/layout/vList5"/>
    <dgm:cxn modelId="{81E07130-134B-4342-9F2D-D8D87A669103}" type="presParOf" srcId="{90C83508-B632-4D81-9B35-C1EB180459EA}" destId="{B3BB7517-EEED-44B1-AF46-5E1DBF770B99}" srcOrd="0" destOrd="0" presId="urn:microsoft.com/office/officeart/2005/8/layout/vList5"/>
    <dgm:cxn modelId="{A2A93633-B372-44FD-8163-09A8DAE26A92}" type="presParOf" srcId="{90C83508-B632-4D81-9B35-C1EB180459EA}" destId="{FC0A09F3-71EF-4201-A4DF-C9CE0709286A}" srcOrd="1" destOrd="0" presId="urn:microsoft.com/office/officeart/2005/8/layout/vList5"/>
    <dgm:cxn modelId="{B1AB66F0-5685-440B-8B59-16ABE56F5178}" type="presParOf" srcId="{63611071-F731-4BC9-8FDB-1385D6AA680C}" destId="{ED015FCD-E852-4D6F-9259-3E1E5043DAAB}" srcOrd="3" destOrd="0" presId="urn:microsoft.com/office/officeart/2005/8/layout/vList5"/>
    <dgm:cxn modelId="{E66B4D5B-8911-4A1E-B5A4-4741CB99CEF5}" type="presParOf" srcId="{63611071-F731-4BC9-8FDB-1385D6AA680C}" destId="{241CBB7F-272A-459F-AB97-BAA9DFD05AB1}" srcOrd="4" destOrd="0" presId="urn:microsoft.com/office/officeart/2005/8/layout/vList5"/>
    <dgm:cxn modelId="{B0F8F611-E8F8-4A9F-BAD0-7761690D83EC}" type="presParOf" srcId="{241CBB7F-272A-459F-AB97-BAA9DFD05AB1}" destId="{AF103078-3180-458D-A1A2-ABEADD075DA7}" srcOrd="0" destOrd="0" presId="urn:microsoft.com/office/officeart/2005/8/layout/vList5"/>
    <dgm:cxn modelId="{47791650-4705-4F46-9E17-5697D3B76290}" type="presParOf" srcId="{241CBB7F-272A-459F-AB97-BAA9DFD05AB1}" destId="{DC06202B-7115-4314-9691-65E490E5C2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47946B-6ADF-4ADD-81A0-58B61D1FA5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F01264B-4E6A-4E1A-9880-EF55C774BC27}">
      <dgm:prSet phldrT="[Text]"/>
      <dgm:spPr>
        <a:solidFill>
          <a:srgbClr val="802528"/>
        </a:solidFill>
        <a:ln>
          <a:solidFill>
            <a:schemeClr val="bg1"/>
          </a:solidFill>
        </a:ln>
      </dgm:spPr>
      <dgm:t>
        <a:bodyPr/>
        <a:lstStyle/>
        <a:p>
          <a:r>
            <a:rPr lang="en-GB" dirty="0" smtClean="0"/>
            <a:t>The Convention is open to accession by any country in the world</a:t>
          </a:r>
          <a:endParaRPr lang="en-GB" dirty="0"/>
        </a:p>
      </dgm:t>
    </dgm:pt>
    <dgm:pt modelId="{35D3B90E-7BCC-4266-BBEE-8CEB851B4433}" type="parTrans" cxnId="{DEB50548-6A9D-4DEC-B66C-D1F218F61F6D}">
      <dgm:prSet/>
      <dgm:spPr/>
      <dgm:t>
        <a:bodyPr/>
        <a:lstStyle/>
        <a:p>
          <a:endParaRPr lang="en-GB"/>
        </a:p>
      </dgm:t>
    </dgm:pt>
    <dgm:pt modelId="{7B1B62F8-CC56-444B-9C07-AE4CA437689B}" type="sibTrans" cxnId="{DEB50548-6A9D-4DEC-B66C-D1F218F61F6D}">
      <dgm:prSet/>
      <dgm:spPr/>
      <dgm:t>
        <a:bodyPr/>
        <a:lstStyle/>
        <a:p>
          <a:endParaRPr lang="en-GB"/>
        </a:p>
      </dgm:t>
    </dgm:pt>
    <dgm:pt modelId="{D6424100-9C2D-4406-855E-D34B7F0C3B7C}">
      <dgm:prSet phldrT="[Text]" custT="1"/>
      <dgm:spPr>
        <a:solidFill>
          <a:srgbClr val="A9A8A9">
            <a:alpha val="90000"/>
          </a:srgbClr>
        </a:solidFill>
        <a:ln>
          <a:solidFill>
            <a:schemeClr val="bg1">
              <a:alpha val="90000"/>
            </a:schemeClr>
          </a:solidFill>
        </a:ln>
      </dgm:spPr>
      <dgm:t>
        <a:bodyPr/>
        <a:lstStyle/>
        <a:p>
          <a:r>
            <a:rPr lang="en-GB" sz="1600" dirty="0" smtClean="0"/>
            <a:t>The Committee of Ministers of the Council of Europe can invite a non-member state to accede to the Convention, after having consulted the Parties of the Convention and obtained their consent.</a:t>
          </a:r>
          <a:endParaRPr lang="en-GB" sz="1600" dirty="0"/>
        </a:p>
      </dgm:t>
    </dgm:pt>
    <dgm:pt modelId="{75F94FF2-B68E-4DC5-AE12-4003DCA738B5}" type="parTrans" cxnId="{EB692607-2C7C-4ECB-9459-F959C8FBC73C}">
      <dgm:prSet/>
      <dgm:spPr/>
      <dgm:t>
        <a:bodyPr/>
        <a:lstStyle/>
        <a:p>
          <a:endParaRPr lang="en-GB"/>
        </a:p>
      </dgm:t>
    </dgm:pt>
    <dgm:pt modelId="{8B3337BC-591D-4689-BAFB-ABE5B45053F6}" type="sibTrans" cxnId="{EB692607-2C7C-4ECB-9459-F959C8FBC73C}">
      <dgm:prSet/>
      <dgm:spPr/>
      <dgm:t>
        <a:bodyPr/>
        <a:lstStyle/>
        <a:p>
          <a:endParaRPr lang="en-GB"/>
        </a:p>
      </dgm:t>
    </dgm:pt>
    <dgm:pt modelId="{6E5ABE6A-B318-4DCC-B928-24C98EFFF74C}">
      <dgm:prSet phldrT="[Text]" custT="1"/>
      <dgm:spPr>
        <a:solidFill>
          <a:srgbClr val="802528"/>
        </a:solidFill>
        <a:ln>
          <a:solidFill>
            <a:schemeClr val="bg1"/>
          </a:solidFill>
        </a:ln>
      </dgm:spPr>
      <dgm:t>
        <a:bodyPr/>
        <a:lstStyle/>
        <a:p>
          <a:r>
            <a:rPr lang="en-GB" sz="2400" dirty="0" smtClean="0"/>
            <a:t>The procedure for accession</a:t>
          </a:r>
          <a:endParaRPr lang="en-GB" sz="2400" dirty="0"/>
        </a:p>
      </dgm:t>
    </dgm:pt>
    <dgm:pt modelId="{39EA485D-B05A-4DC6-906F-6A9858C3EBAC}" type="parTrans" cxnId="{B294D623-2A2F-4DF8-84E4-8A30B1EC815F}">
      <dgm:prSet/>
      <dgm:spPr/>
      <dgm:t>
        <a:bodyPr/>
        <a:lstStyle/>
        <a:p>
          <a:endParaRPr lang="en-GB"/>
        </a:p>
      </dgm:t>
    </dgm:pt>
    <dgm:pt modelId="{9C78A327-98B0-40D1-882C-8BF5ED36B4E1}" type="sibTrans" cxnId="{B294D623-2A2F-4DF8-84E4-8A30B1EC815F}">
      <dgm:prSet/>
      <dgm:spPr/>
      <dgm:t>
        <a:bodyPr/>
        <a:lstStyle/>
        <a:p>
          <a:endParaRPr lang="en-GB"/>
        </a:p>
      </dgm:t>
    </dgm:pt>
    <dgm:pt modelId="{0BB9EF8C-CAA3-49CF-AE01-47BD9820592B}">
      <dgm:prSet phldrT="[Text]" custT="1"/>
      <dgm:spPr>
        <a:solidFill>
          <a:srgbClr val="A9A8A9">
            <a:alpha val="90000"/>
          </a:srgbClr>
        </a:solidFill>
        <a:ln>
          <a:solidFill>
            <a:schemeClr val="bg1">
              <a:alpha val="90000"/>
            </a:schemeClr>
          </a:solidFill>
        </a:ln>
      </dgm:spPr>
      <dgm:t>
        <a:bodyPr/>
        <a:lstStyle/>
        <a:p>
          <a:r>
            <a:rPr lang="en-GB" sz="1600" dirty="0" smtClean="0"/>
            <a:t>Prior to acceding, the state has to take the necessary measures to ensure that its domestic law allows the Convention to be implemented.</a:t>
          </a:r>
          <a:endParaRPr lang="en-GB" sz="1600" dirty="0"/>
        </a:p>
      </dgm:t>
    </dgm:pt>
    <dgm:pt modelId="{6F938846-4A0C-404F-9A18-8EE636DE0FF8}" type="parTrans" cxnId="{356C3B6E-4FD1-46B7-ACFE-9A2B05C5AD11}">
      <dgm:prSet/>
      <dgm:spPr/>
      <dgm:t>
        <a:bodyPr/>
        <a:lstStyle/>
        <a:p>
          <a:endParaRPr lang="en-GB"/>
        </a:p>
      </dgm:t>
    </dgm:pt>
    <dgm:pt modelId="{DAAC3654-80EE-4D5F-A05C-BE5CFAE7F6B0}" type="sibTrans" cxnId="{356C3B6E-4FD1-46B7-ACFE-9A2B05C5AD11}">
      <dgm:prSet/>
      <dgm:spPr/>
      <dgm:t>
        <a:bodyPr/>
        <a:lstStyle/>
        <a:p>
          <a:endParaRPr lang="en-GB"/>
        </a:p>
      </dgm:t>
    </dgm:pt>
    <dgm:pt modelId="{77472C56-C674-47B7-BA87-913223423B8F}">
      <dgm:prSet phldrT="[Text]" custT="1"/>
      <dgm:spPr>
        <a:solidFill>
          <a:srgbClr val="A9A8A9">
            <a:alpha val="90000"/>
          </a:srgbClr>
        </a:solidFill>
        <a:ln>
          <a:solidFill>
            <a:schemeClr val="bg1">
              <a:alpha val="90000"/>
            </a:schemeClr>
          </a:solidFill>
        </a:ln>
      </dgm:spPr>
      <dgm:t>
        <a:bodyPr/>
        <a:lstStyle/>
        <a:p>
          <a:r>
            <a:rPr lang="en-GB" sz="1600" dirty="0" smtClean="0"/>
            <a:t>The Committee of Ministers will ask for contributions to finance the follow-up mechanism.</a:t>
          </a:r>
          <a:endParaRPr lang="en-GB" sz="1600" dirty="0"/>
        </a:p>
      </dgm:t>
    </dgm:pt>
    <dgm:pt modelId="{10986207-30BC-42CA-86BF-3725B3CCED11}" type="parTrans" cxnId="{EB93B08C-336B-468E-AF74-B6CA76929C14}">
      <dgm:prSet/>
      <dgm:spPr/>
      <dgm:t>
        <a:bodyPr/>
        <a:lstStyle/>
        <a:p>
          <a:endParaRPr lang="en-GB"/>
        </a:p>
      </dgm:t>
    </dgm:pt>
    <dgm:pt modelId="{FA2BB15D-84D5-4ACA-BAF1-7994A30B70EE}" type="sibTrans" cxnId="{EB93B08C-336B-468E-AF74-B6CA76929C14}">
      <dgm:prSet/>
      <dgm:spPr/>
      <dgm:t>
        <a:bodyPr/>
        <a:lstStyle/>
        <a:p>
          <a:endParaRPr lang="en-GB"/>
        </a:p>
      </dgm:t>
    </dgm:pt>
    <dgm:pt modelId="{768116A2-C34D-477C-B692-77F6DD91AB11}">
      <dgm:prSet phldrT="[Text]" custT="1"/>
      <dgm:spPr>
        <a:solidFill>
          <a:srgbClr val="A9A8A9">
            <a:alpha val="90000"/>
          </a:srgbClr>
        </a:solidFill>
        <a:ln>
          <a:solidFill>
            <a:schemeClr val="bg1">
              <a:alpha val="90000"/>
            </a:schemeClr>
          </a:solidFill>
        </a:ln>
      </dgm:spPr>
      <dgm:t>
        <a:bodyPr/>
        <a:lstStyle/>
        <a:p>
          <a:r>
            <a:rPr lang="en-GB" sz="1600" dirty="0" smtClean="0"/>
            <a:t>It is customary for the non-member state to request accession in a letter addressed to the Secretary General of the </a:t>
          </a:r>
          <a:r>
            <a:rPr lang="en-GB" sz="1600" dirty="0" err="1" smtClean="0"/>
            <a:t>CoE</a:t>
          </a:r>
          <a:r>
            <a:rPr lang="en-GB" sz="1600" dirty="0" smtClean="0"/>
            <a:t>.</a:t>
          </a:r>
          <a:endParaRPr lang="en-GB" sz="1600" dirty="0"/>
        </a:p>
      </dgm:t>
    </dgm:pt>
    <dgm:pt modelId="{627455E5-9DB8-469F-AF8E-EC7F04875425}" type="parTrans" cxnId="{DD158D58-DF0F-4572-83A0-BAEB910429F4}">
      <dgm:prSet/>
      <dgm:spPr/>
      <dgm:t>
        <a:bodyPr/>
        <a:lstStyle/>
        <a:p>
          <a:endParaRPr lang="en-GB"/>
        </a:p>
      </dgm:t>
    </dgm:pt>
    <dgm:pt modelId="{68673D23-DCBB-4CAF-BE0A-27D914F6EAFF}" type="sibTrans" cxnId="{DD158D58-DF0F-4572-83A0-BAEB910429F4}">
      <dgm:prSet/>
      <dgm:spPr/>
      <dgm:t>
        <a:bodyPr/>
        <a:lstStyle/>
        <a:p>
          <a:endParaRPr lang="en-GB"/>
        </a:p>
      </dgm:t>
    </dgm:pt>
    <dgm:pt modelId="{CED12D7C-AAB5-469E-9A9B-F8D579CCA668}" type="pres">
      <dgm:prSet presAssocID="{FF47946B-6ADF-4ADD-81A0-58B61D1FA5A5}" presName="Name0" presStyleCnt="0">
        <dgm:presLayoutVars>
          <dgm:dir/>
          <dgm:animLvl val="lvl"/>
          <dgm:resizeHandles val="exact"/>
        </dgm:presLayoutVars>
      </dgm:prSet>
      <dgm:spPr/>
      <dgm:t>
        <a:bodyPr/>
        <a:lstStyle/>
        <a:p>
          <a:endParaRPr lang="fr-LU"/>
        </a:p>
      </dgm:t>
    </dgm:pt>
    <dgm:pt modelId="{94AB11FB-43B1-466F-9B1F-6C6CE728D652}" type="pres">
      <dgm:prSet presAssocID="{2F01264B-4E6A-4E1A-9880-EF55C774BC27}" presName="linNode" presStyleCnt="0"/>
      <dgm:spPr/>
    </dgm:pt>
    <dgm:pt modelId="{E0744B74-F4D2-4B4C-9609-4C8BE7320147}" type="pres">
      <dgm:prSet presAssocID="{2F01264B-4E6A-4E1A-9880-EF55C774BC27}" presName="parentText" presStyleLbl="node1" presStyleIdx="0" presStyleCnt="2">
        <dgm:presLayoutVars>
          <dgm:chMax val="1"/>
          <dgm:bulletEnabled val="1"/>
        </dgm:presLayoutVars>
      </dgm:prSet>
      <dgm:spPr/>
      <dgm:t>
        <a:bodyPr/>
        <a:lstStyle/>
        <a:p>
          <a:endParaRPr lang="en-GB"/>
        </a:p>
      </dgm:t>
    </dgm:pt>
    <dgm:pt modelId="{5B6EEC60-87F2-4B48-80BD-5B0AACD98BC6}" type="pres">
      <dgm:prSet presAssocID="{2F01264B-4E6A-4E1A-9880-EF55C774BC27}" presName="descendantText" presStyleLbl="alignAccFollowNode1" presStyleIdx="0" presStyleCnt="2">
        <dgm:presLayoutVars>
          <dgm:bulletEnabled val="1"/>
        </dgm:presLayoutVars>
      </dgm:prSet>
      <dgm:spPr/>
      <dgm:t>
        <a:bodyPr/>
        <a:lstStyle/>
        <a:p>
          <a:endParaRPr lang="en-GB"/>
        </a:p>
      </dgm:t>
    </dgm:pt>
    <dgm:pt modelId="{5E84DCB1-AFEA-4B97-86A3-8722FD90DBD4}" type="pres">
      <dgm:prSet presAssocID="{7B1B62F8-CC56-444B-9C07-AE4CA437689B}" presName="sp" presStyleCnt="0"/>
      <dgm:spPr/>
    </dgm:pt>
    <dgm:pt modelId="{D7858E5B-D06D-41C9-AD4D-8FB7CEFCAAC4}" type="pres">
      <dgm:prSet presAssocID="{6E5ABE6A-B318-4DCC-B928-24C98EFFF74C}" presName="linNode" presStyleCnt="0"/>
      <dgm:spPr/>
    </dgm:pt>
    <dgm:pt modelId="{301E2441-58D9-430A-A67A-A38676E2A631}" type="pres">
      <dgm:prSet presAssocID="{6E5ABE6A-B318-4DCC-B928-24C98EFFF74C}" presName="parentText" presStyleLbl="node1" presStyleIdx="1" presStyleCnt="2">
        <dgm:presLayoutVars>
          <dgm:chMax val="1"/>
          <dgm:bulletEnabled val="1"/>
        </dgm:presLayoutVars>
      </dgm:prSet>
      <dgm:spPr/>
      <dgm:t>
        <a:bodyPr/>
        <a:lstStyle/>
        <a:p>
          <a:endParaRPr lang="en-GB"/>
        </a:p>
      </dgm:t>
    </dgm:pt>
    <dgm:pt modelId="{E58DB0CD-CDB4-4C5B-B5DA-301A266E812A}" type="pres">
      <dgm:prSet presAssocID="{6E5ABE6A-B318-4DCC-B928-24C98EFFF74C}" presName="descendantText" presStyleLbl="alignAccFollowNode1" presStyleIdx="1" presStyleCnt="2" custScaleX="99014" custScaleY="175662" custLinFactNeighborX="272" custLinFactNeighborY="7623">
        <dgm:presLayoutVars>
          <dgm:bulletEnabled val="1"/>
        </dgm:presLayoutVars>
      </dgm:prSet>
      <dgm:spPr/>
      <dgm:t>
        <a:bodyPr/>
        <a:lstStyle/>
        <a:p>
          <a:endParaRPr lang="en-GB"/>
        </a:p>
      </dgm:t>
    </dgm:pt>
  </dgm:ptLst>
  <dgm:cxnLst>
    <dgm:cxn modelId="{356C3B6E-4FD1-46B7-ACFE-9A2B05C5AD11}" srcId="{6E5ABE6A-B318-4DCC-B928-24C98EFFF74C}" destId="{0BB9EF8C-CAA3-49CF-AE01-47BD9820592B}" srcOrd="1" destOrd="0" parTransId="{6F938846-4A0C-404F-9A18-8EE636DE0FF8}" sibTransId="{DAAC3654-80EE-4D5F-A05C-BE5CFAE7F6B0}"/>
    <dgm:cxn modelId="{EB93B08C-336B-468E-AF74-B6CA76929C14}" srcId="{6E5ABE6A-B318-4DCC-B928-24C98EFFF74C}" destId="{77472C56-C674-47B7-BA87-913223423B8F}" srcOrd="2" destOrd="0" parTransId="{10986207-30BC-42CA-86BF-3725B3CCED11}" sibTransId="{FA2BB15D-84D5-4ACA-BAF1-7994A30B70EE}"/>
    <dgm:cxn modelId="{F0BABD36-863C-4FCB-9FB9-3A77FF8778F6}" type="presOf" srcId="{768116A2-C34D-477C-B692-77F6DD91AB11}" destId="{E58DB0CD-CDB4-4C5B-B5DA-301A266E812A}" srcOrd="0" destOrd="0" presId="urn:microsoft.com/office/officeart/2005/8/layout/vList5"/>
    <dgm:cxn modelId="{5D236755-2A78-4EC8-A2D6-62059C04F370}" type="presOf" srcId="{0BB9EF8C-CAA3-49CF-AE01-47BD9820592B}" destId="{E58DB0CD-CDB4-4C5B-B5DA-301A266E812A}" srcOrd="0" destOrd="1" presId="urn:microsoft.com/office/officeart/2005/8/layout/vList5"/>
    <dgm:cxn modelId="{2F8E2D7E-4A60-47E9-8CD5-91552BADA3B7}" type="presOf" srcId="{77472C56-C674-47B7-BA87-913223423B8F}" destId="{E58DB0CD-CDB4-4C5B-B5DA-301A266E812A}" srcOrd="0" destOrd="2" presId="urn:microsoft.com/office/officeart/2005/8/layout/vList5"/>
    <dgm:cxn modelId="{DD158D58-DF0F-4572-83A0-BAEB910429F4}" srcId="{6E5ABE6A-B318-4DCC-B928-24C98EFFF74C}" destId="{768116A2-C34D-477C-B692-77F6DD91AB11}" srcOrd="0" destOrd="0" parTransId="{627455E5-9DB8-469F-AF8E-EC7F04875425}" sibTransId="{68673D23-DCBB-4CAF-BE0A-27D914F6EAFF}"/>
    <dgm:cxn modelId="{EB692607-2C7C-4ECB-9459-F959C8FBC73C}" srcId="{2F01264B-4E6A-4E1A-9880-EF55C774BC27}" destId="{D6424100-9C2D-4406-855E-D34B7F0C3B7C}" srcOrd="0" destOrd="0" parTransId="{75F94FF2-B68E-4DC5-AE12-4003DCA738B5}" sibTransId="{8B3337BC-591D-4689-BAFB-ABE5B45053F6}"/>
    <dgm:cxn modelId="{2D00B93F-AD57-4805-A2F6-343184C82A71}" type="presOf" srcId="{D6424100-9C2D-4406-855E-D34B7F0C3B7C}" destId="{5B6EEC60-87F2-4B48-80BD-5B0AACD98BC6}" srcOrd="0" destOrd="0" presId="urn:microsoft.com/office/officeart/2005/8/layout/vList5"/>
    <dgm:cxn modelId="{B294D623-2A2F-4DF8-84E4-8A30B1EC815F}" srcId="{FF47946B-6ADF-4ADD-81A0-58B61D1FA5A5}" destId="{6E5ABE6A-B318-4DCC-B928-24C98EFFF74C}" srcOrd="1" destOrd="0" parTransId="{39EA485D-B05A-4DC6-906F-6A9858C3EBAC}" sibTransId="{9C78A327-98B0-40D1-882C-8BF5ED36B4E1}"/>
    <dgm:cxn modelId="{98B416DE-80F8-4676-B7A3-40A64C169D46}" type="presOf" srcId="{2F01264B-4E6A-4E1A-9880-EF55C774BC27}" destId="{E0744B74-F4D2-4B4C-9609-4C8BE7320147}" srcOrd="0" destOrd="0" presId="urn:microsoft.com/office/officeart/2005/8/layout/vList5"/>
    <dgm:cxn modelId="{C1757280-F1E4-4C6C-B505-EB206763045A}" type="presOf" srcId="{FF47946B-6ADF-4ADD-81A0-58B61D1FA5A5}" destId="{CED12D7C-AAB5-469E-9A9B-F8D579CCA668}" srcOrd="0" destOrd="0" presId="urn:microsoft.com/office/officeart/2005/8/layout/vList5"/>
    <dgm:cxn modelId="{96BE621D-9C23-426E-AF14-D6A36EB3AD3A}" type="presOf" srcId="{6E5ABE6A-B318-4DCC-B928-24C98EFFF74C}" destId="{301E2441-58D9-430A-A67A-A38676E2A631}" srcOrd="0" destOrd="0" presId="urn:microsoft.com/office/officeart/2005/8/layout/vList5"/>
    <dgm:cxn modelId="{DEB50548-6A9D-4DEC-B66C-D1F218F61F6D}" srcId="{FF47946B-6ADF-4ADD-81A0-58B61D1FA5A5}" destId="{2F01264B-4E6A-4E1A-9880-EF55C774BC27}" srcOrd="0" destOrd="0" parTransId="{35D3B90E-7BCC-4266-BBEE-8CEB851B4433}" sibTransId="{7B1B62F8-CC56-444B-9C07-AE4CA437689B}"/>
    <dgm:cxn modelId="{EA368530-C539-4025-AB27-1C29C2E5960C}" type="presParOf" srcId="{CED12D7C-AAB5-469E-9A9B-F8D579CCA668}" destId="{94AB11FB-43B1-466F-9B1F-6C6CE728D652}" srcOrd="0" destOrd="0" presId="urn:microsoft.com/office/officeart/2005/8/layout/vList5"/>
    <dgm:cxn modelId="{F360B053-2726-4383-BC1F-794172EFCD20}" type="presParOf" srcId="{94AB11FB-43B1-466F-9B1F-6C6CE728D652}" destId="{E0744B74-F4D2-4B4C-9609-4C8BE7320147}" srcOrd="0" destOrd="0" presId="urn:microsoft.com/office/officeart/2005/8/layout/vList5"/>
    <dgm:cxn modelId="{6803A151-F7F3-4ADE-8617-3D90469ADFBF}" type="presParOf" srcId="{94AB11FB-43B1-466F-9B1F-6C6CE728D652}" destId="{5B6EEC60-87F2-4B48-80BD-5B0AACD98BC6}" srcOrd="1" destOrd="0" presId="urn:microsoft.com/office/officeart/2005/8/layout/vList5"/>
    <dgm:cxn modelId="{3F611EDA-55B6-4C45-9D45-3C15CCED83C0}" type="presParOf" srcId="{CED12D7C-AAB5-469E-9A9B-F8D579CCA668}" destId="{5E84DCB1-AFEA-4B97-86A3-8722FD90DBD4}" srcOrd="1" destOrd="0" presId="urn:microsoft.com/office/officeart/2005/8/layout/vList5"/>
    <dgm:cxn modelId="{C04460FE-9324-45EA-B9D0-758932C0D008}" type="presParOf" srcId="{CED12D7C-AAB5-469E-9A9B-F8D579CCA668}" destId="{D7858E5B-D06D-41C9-AD4D-8FB7CEFCAAC4}" srcOrd="2" destOrd="0" presId="urn:microsoft.com/office/officeart/2005/8/layout/vList5"/>
    <dgm:cxn modelId="{419223D2-C932-4958-98DA-FBAE331A7813}" type="presParOf" srcId="{D7858E5B-D06D-41C9-AD4D-8FB7CEFCAAC4}" destId="{301E2441-58D9-430A-A67A-A38676E2A631}" srcOrd="0" destOrd="0" presId="urn:microsoft.com/office/officeart/2005/8/layout/vList5"/>
    <dgm:cxn modelId="{415F7445-102B-4CE3-87BE-6C875421B2A6}" type="presParOf" srcId="{D7858E5B-D06D-41C9-AD4D-8FB7CEFCAAC4}" destId="{E58DB0CD-CDB4-4C5B-B5DA-301A266E812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F60D58-56FA-4A87-B035-17814342A78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199FCAFA-98AA-4DFD-89DC-4F594EE65639}">
      <dgm:prSet phldrT="[Text]"/>
      <dgm:spPr>
        <a:solidFill>
          <a:srgbClr val="802528"/>
        </a:solidFill>
      </dgm:spPr>
      <dgm:t>
        <a:bodyPr/>
        <a:lstStyle/>
        <a:p>
          <a:r>
            <a:rPr lang="en-GB" dirty="0" smtClean="0"/>
            <a:t>Prevent trafficking</a:t>
          </a:r>
          <a:endParaRPr lang="en-GB" dirty="0"/>
        </a:p>
      </dgm:t>
    </dgm:pt>
    <dgm:pt modelId="{EA5BC309-7843-4F0E-AB6A-DF5B810F9913}" type="parTrans" cxnId="{5B064824-0D66-4A9C-A66C-9E40A5F2EB44}">
      <dgm:prSet/>
      <dgm:spPr/>
      <dgm:t>
        <a:bodyPr/>
        <a:lstStyle/>
        <a:p>
          <a:endParaRPr lang="en-GB"/>
        </a:p>
      </dgm:t>
    </dgm:pt>
    <dgm:pt modelId="{56B72C33-8DDD-4116-856B-88295AFE7C1B}" type="sibTrans" cxnId="{5B064824-0D66-4A9C-A66C-9E40A5F2EB44}">
      <dgm:prSet/>
      <dgm:spPr/>
      <dgm:t>
        <a:bodyPr/>
        <a:lstStyle/>
        <a:p>
          <a:endParaRPr lang="en-GB"/>
        </a:p>
      </dgm:t>
    </dgm:pt>
    <dgm:pt modelId="{73D8A96A-2D51-45E3-BE06-119E56C303A4}">
      <dgm:prSet phldrT="[Text]" custT="1"/>
      <dgm:spPr>
        <a:solidFill>
          <a:srgbClr val="D1A5A1">
            <a:alpha val="89804"/>
          </a:srgbClr>
        </a:solidFill>
        <a:ln>
          <a:solidFill>
            <a:schemeClr val="bg1">
              <a:alpha val="90000"/>
            </a:schemeClr>
          </a:solidFill>
        </a:ln>
      </dgm:spPr>
      <dgm:t>
        <a:bodyPr/>
        <a:lstStyle/>
        <a:p>
          <a:pPr algn="l"/>
          <a:r>
            <a:rPr lang="en-GB" sz="1600" dirty="0" smtClean="0"/>
            <a:t>Establish effective legislation, policies and programmes, support research, awareness raising and educational campaigns </a:t>
          </a:r>
          <a:endParaRPr lang="en-GB" sz="1600" dirty="0"/>
        </a:p>
      </dgm:t>
    </dgm:pt>
    <dgm:pt modelId="{C661AC2E-7D6D-4ABA-96B4-64FDCAC245C2}" type="parTrans" cxnId="{F13DD0A1-74C8-4484-B6AA-FBDD4190C122}">
      <dgm:prSet/>
      <dgm:spPr/>
      <dgm:t>
        <a:bodyPr/>
        <a:lstStyle/>
        <a:p>
          <a:endParaRPr lang="en-GB"/>
        </a:p>
      </dgm:t>
    </dgm:pt>
    <dgm:pt modelId="{43C7EFCF-10B7-4BE1-B2E9-EC3919FE9AAA}" type="sibTrans" cxnId="{F13DD0A1-74C8-4484-B6AA-FBDD4190C122}">
      <dgm:prSet/>
      <dgm:spPr/>
      <dgm:t>
        <a:bodyPr/>
        <a:lstStyle/>
        <a:p>
          <a:endParaRPr lang="en-GB"/>
        </a:p>
      </dgm:t>
    </dgm:pt>
    <dgm:pt modelId="{A985C25C-C1F4-4958-A55F-6622EB80B212}">
      <dgm:prSet phldrT="[Text]"/>
      <dgm:spPr>
        <a:solidFill>
          <a:srgbClr val="F5BD47"/>
        </a:solidFill>
      </dgm:spPr>
      <dgm:t>
        <a:bodyPr/>
        <a:lstStyle/>
        <a:p>
          <a:r>
            <a:rPr lang="en-GB" dirty="0" smtClean="0"/>
            <a:t>Protect the victims</a:t>
          </a:r>
          <a:endParaRPr lang="en-GB" dirty="0"/>
        </a:p>
      </dgm:t>
    </dgm:pt>
    <dgm:pt modelId="{AD9E5901-3991-450E-8D40-11EEDC7E40B6}" type="parTrans" cxnId="{2B823C42-9BDD-45B8-AA03-53395F2991EF}">
      <dgm:prSet/>
      <dgm:spPr/>
      <dgm:t>
        <a:bodyPr/>
        <a:lstStyle/>
        <a:p>
          <a:endParaRPr lang="en-GB"/>
        </a:p>
      </dgm:t>
    </dgm:pt>
    <dgm:pt modelId="{5F1F79E8-DB84-4D0D-9947-5D5FF1139393}" type="sibTrans" cxnId="{2B823C42-9BDD-45B8-AA03-53395F2991EF}">
      <dgm:prSet/>
      <dgm:spPr/>
      <dgm:t>
        <a:bodyPr/>
        <a:lstStyle/>
        <a:p>
          <a:endParaRPr lang="en-GB"/>
        </a:p>
      </dgm:t>
    </dgm:pt>
    <dgm:pt modelId="{8D6B886A-6230-409C-91F2-F59A679ABE21}">
      <dgm:prSet phldrT="[Text]"/>
      <dgm:spPr>
        <a:solidFill>
          <a:srgbClr val="005F71"/>
        </a:solidFill>
      </dgm:spPr>
      <dgm:t>
        <a:bodyPr/>
        <a:lstStyle/>
        <a:p>
          <a:r>
            <a:rPr lang="en-GB" dirty="0" smtClean="0"/>
            <a:t>Prosecute the perpetrator</a:t>
          </a:r>
          <a:endParaRPr lang="en-GB" dirty="0"/>
        </a:p>
      </dgm:t>
    </dgm:pt>
    <dgm:pt modelId="{5A3C6E9B-4D94-4308-A1FC-867046B724E9}" type="parTrans" cxnId="{ABA1A92C-83BF-4569-B44A-0B7A5BA24B06}">
      <dgm:prSet/>
      <dgm:spPr/>
      <dgm:t>
        <a:bodyPr/>
        <a:lstStyle/>
        <a:p>
          <a:endParaRPr lang="en-GB"/>
        </a:p>
      </dgm:t>
    </dgm:pt>
    <dgm:pt modelId="{36CE3714-E7F3-4F0D-A3E3-7E43055ACA8C}" type="sibTrans" cxnId="{ABA1A92C-83BF-4569-B44A-0B7A5BA24B06}">
      <dgm:prSet/>
      <dgm:spPr/>
      <dgm:t>
        <a:bodyPr/>
        <a:lstStyle/>
        <a:p>
          <a:endParaRPr lang="en-GB"/>
        </a:p>
      </dgm:t>
    </dgm:pt>
    <dgm:pt modelId="{74A07146-30FD-4444-8577-1162901A5173}">
      <dgm:prSet phldrT="[Text]" custT="1"/>
      <dgm:spPr>
        <a:solidFill>
          <a:srgbClr val="8EBDC3">
            <a:alpha val="89804"/>
          </a:srgbClr>
        </a:solidFill>
        <a:ln>
          <a:solidFill>
            <a:schemeClr val="bg1">
              <a:alpha val="90000"/>
            </a:schemeClr>
          </a:solidFill>
        </a:ln>
      </dgm:spPr>
      <dgm:t>
        <a:bodyPr/>
        <a:lstStyle/>
        <a:p>
          <a:r>
            <a:rPr lang="en-GB" sz="1600" dirty="0" smtClean="0"/>
            <a:t>Criminalize the different forms of trafficking in human beings, incl. legal persons as perpetrator</a:t>
          </a:r>
          <a:endParaRPr lang="en-GB" sz="1600" dirty="0"/>
        </a:p>
      </dgm:t>
    </dgm:pt>
    <dgm:pt modelId="{27D3EC4A-3C20-4CC4-9C18-19C1530731B0}" type="parTrans" cxnId="{DBB27A39-C6E2-4F6B-B8B5-14EF8AD7DAD1}">
      <dgm:prSet/>
      <dgm:spPr/>
      <dgm:t>
        <a:bodyPr/>
        <a:lstStyle/>
        <a:p>
          <a:endParaRPr lang="en-GB"/>
        </a:p>
      </dgm:t>
    </dgm:pt>
    <dgm:pt modelId="{1A704450-EB18-4BA1-A6AB-09D4F02B7D98}" type="sibTrans" cxnId="{DBB27A39-C6E2-4F6B-B8B5-14EF8AD7DAD1}">
      <dgm:prSet/>
      <dgm:spPr/>
      <dgm:t>
        <a:bodyPr/>
        <a:lstStyle/>
        <a:p>
          <a:endParaRPr lang="en-GB"/>
        </a:p>
      </dgm:t>
    </dgm:pt>
    <dgm:pt modelId="{82E45BB1-EC40-4120-A6E9-0FE32BAA1CC1}">
      <dgm:prSet phldrT="[Text]" custT="1"/>
      <dgm:spPr>
        <a:solidFill>
          <a:srgbClr val="FED692">
            <a:alpha val="89804"/>
          </a:srgbClr>
        </a:solidFill>
        <a:ln>
          <a:solidFill>
            <a:schemeClr val="bg1">
              <a:alpha val="90000"/>
            </a:schemeClr>
          </a:solidFill>
        </a:ln>
      </dgm:spPr>
      <dgm:t>
        <a:bodyPr/>
        <a:lstStyle/>
        <a:p>
          <a:r>
            <a:rPr lang="en-GB" sz="1600" dirty="0" smtClean="0"/>
            <a:t>Establish repatriation and reintegration programmes to avoid re-victimization</a:t>
          </a:r>
          <a:endParaRPr lang="en-GB" sz="1600" dirty="0"/>
        </a:p>
      </dgm:t>
    </dgm:pt>
    <dgm:pt modelId="{91217A3E-9DA5-4ACE-A9CD-3D6F5F47734B}" type="parTrans" cxnId="{6D29928B-4F62-4D68-ADA2-E256F20683FD}">
      <dgm:prSet/>
      <dgm:spPr/>
      <dgm:t>
        <a:bodyPr/>
        <a:lstStyle/>
        <a:p>
          <a:endParaRPr lang="en-GB"/>
        </a:p>
      </dgm:t>
    </dgm:pt>
    <dgm:pt modelId="{6773C320-0924-4ABA-ADF3-3B7CE63C5B23}" type="sibTrans" cxnId="{6D29928B-4F62-4D68-ADA2-E256F20683FD}">
      <dgm:prSet/>
      <dgm:spPr/>
      <dgm:t>
        <a:bodyPr/>
        <a:lstStyle/>
        <a:p>
          <a:endParaRPr lang="en-GB"/>
        </a:p>
      </dgm:t>
    </dgm:pt>
    <dgm:pt modelId="{17B6A8C0-F8BD-4493-9332-78FA942CEE93}">
      <dgm:prSet phldrT="[Text]" custT="1"/>
      <dgm:spPr>
        <a:solidFill>
          <a:srgbClr val="FED692">
            <a:alpha val="89804"/>
          </a:srgbClr>
        </a:solidFill>
        <a:ln>
          <a:solidFill>
            <a:schemeClr val="bg1">
              <a:alpha val="90000"/>
            </a:schemeClr>
          </a:solidFill>
        </a:ln>
      </dgm:spPr>
      <dgm:t>
        <a:bodyPr/>
        <a:lstStyle/>
        <a:p>
          <a:r>
            <a:rPr lang="en-GB" sz="1600" dirty="0" smtClean="0"/>
            <a:t>Train authorities to identify victims of trafficking, considering the special situation of women and children</a:t>
          </a:r>
          <a:endParaRPr lang="en-GB" sz="1600" dirty="0"/>
        </a:p>
      </dgm:t>
    </dgm:pt>
    <dgm:pt modelId="{D3974FD9-3A21-4C81-9CDA-3AF3E044932E}" type="sibTrans" cxnId="{43028692-ED5F-4511-9E21-BD3B5EC354A1}">
      <dgm:prSet/>
      <dgm:spPr/>
      <dgm:t>
        <a:bodyPr/>
        <a:lstStyle/>
        <a:p>
          <a:endParaRPr lang="en-GB"/>
        </a:p>
      </dgm:t>
    </dgm:pt>
    <dgm:pt modelId="{214B107B-8B03-4618-A3EC-CA29CA69B105}" type="parTrans" cxnId="{43028692-ED5F-4511-9E21-BD3B5EC354A1}">
      <dgm:prSet/>
      <dgm:spPr/>
      <dgm:t>
        <a:bodyPr/>
        <a:lstStyle/>
        <a:p>
          <a:endParaRPr lang="en-GB"/>
        </a:p>
      </dgm:t>
    </dgm:pt>
    <dgm:pt modelId="{E97F6F6B-A353-4FA9-AF1D-CB18BE043B51}">
      <dgm:prSet phldrT="[Text]" custT="1"/>
      <dgm:spPr>
        <a:solidFill>
          <a:srgbClr val="D1A5A1">
            <a:alpha val="89804"/>
          </a:srgbClr>
        </a:solidFill>
        <a:ln>
          <a:solidFill>
            <a:schemeClr val="bg1">
              <a:alpha val="90000"/>
            </a:schemeClr>
          </a:solidFill>
        </a:ln>
      </dgm:spPr>
      <dgm:t>
        <a:bodyPr/>
        <a:lstStyle/>
        <a:p>
          <a:pPr algn="l"/>
          <a:r>
            <a:rPr lang="en-GB" sz="1600" dirty="0" smtClean="0"/>
            <a:t>Engage the mass media and civil society in identifying the demand as one of the root causes of trafficking in human beings</a:t>
          </a:r>
          <a:endParaRPr lang="en-GB" sz="1600" dirty="0"/>
        </a:p>
      </dgm:t>
    </dgm:pt>
    <dgm:pt modelId="{4CBDDAA8-E214-4203-B646-2E66A897ECE9}" type="parTrans" cxnId="{E2931B0A-292A-43D6-A893-22892665A1D1}">
      <dgm:prSet/>
      <dgm:spPr/>
      <dgm:t>
        <a:bodyPr/>
        <a:lstStyle/>
        <a:p>
          <a:endParaRPr lang="de-DE"/>
        </a:p>
      </dgm:t>
    </dgm:pt>
    <dgm:pt modelId="{CC9F4D07-971E-4D14-9B97-BD5C8007F558}" type="sibTrans" cxnId="{E2931B0A-292A-43D6-A893-22892665A1D1}">
      <dgm:prSet/>
      <dgm:spPr/>
      <dgm:t>
        <a:bodyPr/>
        <a:lstStyle/>
        <a:p>
          <a:endParaRPr lang="de-DE"/>
        </a:p>
      </dgm:t>
    </dgm:pt>
    <dgm:pt modelId="{A527B59E-2537-4B01-AB8D-C16CC11BBC75}">
      <dgm:prSet phldrT="[Text]" custT="1"/>
      <dgm:spPr>
        <a:solidFill>
          <a:srgbClr val="D1A5A1">
            <a:alpha val="89804"/>
          </a:srgbClr>
        </a:solidFill>
        <a:ln>
          <a:solidFill>
            <a:schemeClr val="bg1">
              <a:alpha val="90000"/>
            </a:schemeClr>
          </a:solidFill>
        </a:ln>
      </dgm:spPr>
      <dgm:t>
        <a:bodyPr/>
        <a:lstStyle/>
        <a:p>
          <a:pPr algn="l"/>
          <a:r>
            <a:rPr lang="en-GB" sz="1600" dirty="0" smtClean="0"/>
            <a:t>Tackle the root problem of discrimination and gender inequality</a:t>
          </a:r>
          <a:endParaRPr lang="en-GB" sz="1600" dirty="0"/>
        </a:p>
      </dgm:t>
    </dgm:pt>
    <dgm:pt modelId="{E94CB895-25B1-4D47-8765-31BF2A9C35A5}" type="parTrans" cxnId="{1B2FD920-231F-478A-B0E7-0DDE9114D845}">
      <dgm:prSet/>
      <dgm:spPr/>
      <dgm:t>
        <a:bodyPr/>
        <a:lstStyle/>
        <a:p>
          <a:endParaRPr lang="de-DE"/>
        </a:p>
      </dgm:t>
    </dgm:pt>
    <dgm:pt modelId="{98CB6C37-A51C-4629-B31A-5199D75A3B64}" type="sibTrans" cxnId="{1B2FD920-231F-478A-B0E7-0DDE9114D845}">
      <dgm:prSet/>
      <dgm:spPr/>
      <dgm:t>
        <a:bodyPr/>
        <a:lstStyle/>
        <a:p>
          <a:endParaRPr lang="de-DE"/>
        </a:p>
      </dgm:t>
    </dgm:pt>
    <dgm:pt modelId="{E4BAD530-5751-4330-BA07-272FDBE3627D}">
      <dgm:prSet phldrT="[Text]" custT="1"/>
      <dgm:spPr>
        <a:solidFill>
          <a:srgbClr val="8EBDC3">
            <a:alpha val="89804"/>
          </a:srgbClr>
        </a:solidFill>
        <a:ln>
          <a:solidFill>
            <a:schemeClr val="bg1">
              <a:alpha val="90000"/>
            </a:schemeClr>
          </a:solidFill>
        </a:ln>
      </dgm:spPr>
      <dgm:t>
        <a:bodyPr/>
        <a:lstStyle/>
        <a:p>
          <a:r>
            <a:rPr lang="en-GB" sz="1600" dirty="0" smtClean="0"/>
            <a:t>Effectively investigate trafficking cases</a:t>
          </a:r>
          <a:endParaRPr lang="en-GB" sz="1600" dirty="0"/>
        </a:p>
      </dgm:t>
    </dgm:pt>
    <dgm:pt modelId="{100AD01A-4D6F-4D86-8F6C-3D9E8E7C5D04}" type="sibTrans" cxnId="{CC127742-0DDE-42CF-8117-7AEBAF73D579}">
      <dgm:prSet/>
      <dgm:spPr/>
      <dgm:t>
        <a:bodyPr/>
        <a:lstStyle/>
        <a:p>
          <a:endParaRPr lang="en-GB"/>
        </a:p>
      </dgm:t>
    </dgm:pt>
    <dgm:pt modelId="{9212C6BD-936C-41C7-A464-4C38908C965B}" type="parTrans" cxnId="{CC127742-0DDE-42CF-8117-7AEBAF73D579}">
      <dgm:prSet/>
      <dgm:spPr/>
      <dgm:t>
        <a:bodyPr/>
        <a:lstStyle/>
        <a:p>
          <a:endParaRPr lang="en-GB"/>
        </a:p>
      </dgm:t>
    </dgm:pt>
    <dgm:pt modelId="{178BC727-3CC9-47DC-8396-DB8654EE0E3E}">
      <dgm:prSet phldrT="[Text]" custT="1"/>
      <dgm:spPr>
        <a:solidFill>
          <a:srgbClr val="D1A5A1">
            <a:alpha val="89804"/>
          </a:srgbClr>
        </a:solidFill>
        <a:ln>
          <a:solidFill>
            <a:schemeClr val="bg1">
              <a:alpha val="90000"/>
            </a:schemeClr>
          </a:solidFill>
        </a:ln>
      </dgm:spPr>
      <dgm:t>
        <a:bodyPr/>
        <a:lstStyle/>
        <a:p>
          <a:pPr algn="l"/>
          <a:r>
            <a:rPr lang="en-GB" sz="1600" dirty="0" smtClean="0"/>
            <a:t>Strengthen coordination and cooperation </a:t>
          </a:r>
          <a:endParaRPr lang="en-GB" sz="1600" dirty="0"/>
        </a:p>
      </dgm:t>
    </dgm:pt>
    <dgm:pt modelId="{A41CA24C-64C9-4D6C-932C-0A3347774507}" type="parTrans" cxnId="{B32DCB30-DEF1-4286-B12F-5B68EF0E4C5F}">
      <dgm:prSet/>
      <dgm:spPr/>
      <dgm:t>
        <a:bodyPr/>
        <a:lstStyle/>
        <a:p>
          <a:endParaRPr lang="de-DE"/>
        </a:p>
      </dgm:t>
    </dgm:pt>
    <dgm:pt modelId="{52CEA3C7-D966-4BF6-AF19-ADA2DAB790C5}" type="sibTrans" cxnId="{B32DCB30-DEF1-4286-B12F-5B68EF0E4C5F}">
      <dgm:prSet/>
      <dgm:spPr/>
      <dgm:t>
        <a:bodyPr/>
        <a:lstStyle/>
        <a:p>
          <a:endParaRPr lang="de-DE"/>
        </a:p>
      </dgm:t>
    </dgm:pt>
    <dgm:pt modelId="{7FDD5B71-A1B5-4115-BC7F-7C25E6A6197D}">
      <dgm:prSet phldrT="[Text]" custT="1"/>
      <dgm:spPr>
        <a:solidFill>
          <a:srgbClr val="FED692">
            <a:alpha val="89804"/>
          </a:srgbClr>
        </a:solidFill>
        <a:ln>
          <a:solidFill>
            <a:schemeClr val="bg1">
              <a:alpha val="90000"/>
            </a:schemeClr>
          </a:solidFill>
        </a:ln>
      </dgm:spPr>
      <dgm:t>
        <a:bodyPr/>
        <a:lstStyle/>
        <a:p>
          <a:r>
            <a:rPr lang="en-GB" sz="1600" dirty="0" smtClean="0"/>
            <a:t>Issue victims with residence permit, allow a reflection and recovery period of at least 30 days</a:t>
          </a:r>
          <a:endParaRPr lang="en-GB" sz="1600" dirty="0"/>
        </a:p>
      </dgm:t>
    </dgm:pt>
    <dgm:pt modelId="{1F291059-0D35-48D4-B173-A3BFA2ED92CB}" type="parTrans" cxnId="{3A2E6E76-5536-4DD6-ACB0-36D7F1D091F3}">
      <dgm:prSet/>
      <dgm:spPr/>
      <dgm:t>
        <a:bodyPr/>
        <a:lstStyle/>
        <a:p>
          <a:endParaRPr lang="de-DE"/>
        </a:p>
      </dgm:t>
    </dgm:pt>
    <dgm:pt modelId="{4D47A68F-3129-4797-A06B-249B35DDF0B7}" type="sibTrans" cxnId="{3A2E6E76-5536-4DD6-ACB0-36D7F1D091F3}">
      <dgm:prSet/>
      <dgm:spPr/>
      <dgm:t>
        <a:bodyPr/>
        <a:lstStyle/>
        <a:p>
          <a:endParaRPr lang="de-DE"/>
        </a:p>
      </dgm:t>
    </dgm:pt>
    <dgm:pt modelId="{F00C1728-3983-4B5A-BB40-1E0BDE664AB8}" type="pres">
      <dgm:prSet presAssocID="{62F60D58-56FA-4A87-B035-17814342A786}" presName="Name0" presStyleCnt="0">
        <dgm:presLayoutVars>
          <dgm:dir/>
          <dgm:animLvl val="lvl"/>
          <dgm:resizeHandles val="exact"/>
        </dgm:presLayoutVars>
      </dgm:prSet>
      <dgm:spPr/>
      <dgm:t>
        <a:bodyPr/>
        <a:lstStyle/>
        <a:p>
          <a:endParaRPr lang="fr-LU"/>
        </a:p>
      </dgm:t>
    </dgm:pt>
    <dgm:pt modelId="{9CCA569F-8777-400D-87AE-1CE03512A954}" type="pres">
      <dgm:prSet presAssocID="{199FCAFA-98AA-4DFD-89DC-4F594EE65639}" presName="linNode" presStyleCnt="0"/>
      <dgm:spPr/>
    </dgm:pt>
    <dgm:pt modelId="{16EA804C-AA8A-4EF9-8625-6940D7E6A315}" type="pres">
      <dgm:prSet presAssocID="{199FCAFA-98AA-4DFD-89DC-4F594EE65639}" presName="parentText" presStyleLbl="node1" presStyleIdx="0" presStyleCnt="3">
        <dgm:presLayoutVars>
          <dgm:chMax val="1"/>
          <dgm:bulletEnabled val="1"/>
        </dgm:presLayoutVars>
      </dgm:prSet>
      <dgm:spPr/>
      <dgm:t>
        <a:bodyPr/>
        <a:lstStyle/>
        <a:p>
          <a:endParaRPr lang="en-GB"/>
        </a:p>
      </dgm:t>
    </dgm:pt>
    <dgm:pt modelId="{79B85A6A-EA6F-48D0-AD5C-4D2A857AF036}" type="pres">
      <dgm:prSet presAssocID="{199FCAFA-98AA-4DFD-89DC-4F594EE65639}" presName="descendantText" presStyleLbl="alignAccFollowNode1" presStyleIdx="0" presStyleCnt="3" custScaleX="110574" custScaleY="230426">
        <dgm:presLayoutVars>
          <dgm:bulletEnabled val="1"/>
        </dgm:presLayoutVars>
      </dgm:prSet>
      <dgm:spPr/>
      <dgm:t>
        <a:bodyPr/>
        <a:lstStyle/>
        <a:p>
          <a:endParaRPr lang="en-GB"/>
        </a:p>
      </dgm:t>
    </dgm:pt>
    <dgm:pt modelId="{05942CE9-6FDD-496A-9302-09B33865F5E9}" type="pres">
      <dgm:prSet presAssocID="{56B72C33-8DDD-4116-856B-88295AFE7C1B}" presName="sp" presStyleCnt="0"/>
      <dgm:spPr/>
    </dgm:pt>
    <dgm:pt modelId="{E857CD8A-5C25-4C19-9079-E980DB016919}" type="pres">
      <dgm:prSet presAssocID="{A985C25C-C1F4-4958-A55F-6622EB80B212}" presName="linNode" presStyleCnt="0"/>
      <dgm:spPr/>
    </dgm:pt>
    <dgm:pt modelId="{4FF12833-F087-4501-896B-6BB428B11BD7}" type="pres">
      <dgm:prSet presAssocID="{A985C25C-C1F4-4958-A55F-6622EB80B212}" presName="parentText" presStyleLbl="node1" presStyleIdx="1" presStyleCnt="3">
        <dgm:presLayoutVars>
          <dgm:chMax val="1"/>
          <dgm:bulletEnabled val="1"/>
        </dgm:presLayoutVars>
      </dgm:prSet>
      <dgm:spPr/>
      <dgm:t>
        <a:bodyPr/>
        <a:lstStyle/>
        <a:p>
          <a:endParaRPr lang="fr-LU"/>
        </a:p>
      </dgm:t>
    </dgm:pt>
    <dgm:pt modelId="{A3EE0AC7-A387-443A-B0AB-8FB91B934AFC}" type="pres">
      <dgm:prSet presAssocID="{A985C25C-C1F4-4958-A55F-6622EB80B212}" presName="descendantText" presStyleLbl="alignAccFollowNode1" presStyleIdx="1" presStyleCnt="3" custScaleY="215584">
        <dgm:presLayoutVars>
          <dgm:bulletEnabled val="1"/>
        </dgm:presLayoutVars>
      </dgm:prSet>
      <dgm:spPr/>
      <dgm:t>
        <a:bodyPr/>
        <a:lstStyle/>
        <a:p>
          <a:endParaRPr lang="en-GB"/>
        </a:p>
      </dgm:t>
    </dgm:pt>
    <dgm:pt modelId="{C5CF96DD-8CA9-4D67-B031-64EEC23E06C4}" type="pres">
      <dgm:prSet presAssocID="{5F1F79E8-DB84-4D0D-9947-5D5FF1139393}" presName="sp" presStyleCnt="0"/>
      <dgm:spPr/>
    </dgm:pt>
    <dgm:pt modelId="{7AA1EC02-E3D4-4201-BEB0-BDA2AC0EEE4C}" type="pres">
      <dgm:prSet presAssocID="{8D6B886A-6230-409C-91F2-F59A679ABE21}" presName="linNode" presStyleCnt="0"/>
      <dgm:spPr/>
    </dgm:pt>
    <dgm:pt modelId="{D8CAFA4F-5CD2-4A6F-BC65-3F6FE3786DAE}" type="pres">
      <dgm:prSet presAssocID="{8D6B886A-6230-409C-91F2-F59A679ABE21}" presName="parentText" presStyleLbl="node1" presStyleIdx="2" presStyleCnt="3">
        <dgm:presLayoutVars>
          <dgm:chMax val="1"/>
          <dgm:bulletEnabled val="1"/>
        </dgm:presLayoutVars>
      </dgm:prSet>
      <dgm:spPr/>
      <dgm:t>
        <a:bodyPr/>
        <a:lstStyle/>
        <a:p>
          <a:endParaRPr lang="fr-LU"/>
        </a:p>
      </dgm:t>
    </dgm:pt>
    <dgm:pt modelId="{C82CEDCA-90DE-405E-B776-7931F2240925}" type="pres">
      <dgm:prSet presAssocID="{8D6B886A-6230-409C-91F2-F59A679ABE21}" presName="descendantText" presStyleLbl="alignAccFollowNode1" presStyleIdx="2" presStyleCnt="3" custScaleY="112317" custLinFactNeighborX="272" custLinFactNeighborY="21">
        <dgm:presLayoutVars>
          <dgm:bulletEnabled val="1"/>
        </dgm:presLayoutVars>
      </dgm:prSet>
      <dgm:spPr/>
      <dgm:t>
        <a:bodyPr/>
        <a:lstStyle/>
        <a:p>
          <a:endParaRPr lang="en-GB"/>
        </a:p>
      </dgm:t>
    </dgm:pt>
  </dgm:ptLst>
  <dgm:cxnLst>
    <dgm:cxn modelId="{C42724C2-FFBE-49F6-BA2E-315C3DA55D6E}" type="presOf" srcId="{A985C25C-C1F4-4958-A55F-6622EB80B212}" destId="{4FF12833-F087-4501-896B-6BB428B11BD7}" srcOrd="0" destOrd="0" presId="urn:microsoft.com/office/officeart/2005/8/layout/vList5"/>
    <dgm:cxn modelId="{1B2FD920-231F-478A-B0E7-0DDE9114D845}" srcId="{199FCAFA-98AA-4DFD-89DC-4F594EE65639}" destId="{A527B59E-2537-4B01-AB8D-C16CC11BBC75}" srcOrd="2" destOrd="0" parTransId="{E94CB895-25B1-4D47-8765-31BF2A9C35A5}" sibTransId="{98CB6C37-A51C-4629-B31A-5199D75A3B64}"/>
    <dgm:cxn modelId="{C35154C8-AA90-4F43-B904-54AD36C468E1}" type="presOf" srcId="{E97F6F6B-A353-4FA9-AF1D-CB18BE043B51}" destId="{79B85A6A-EA6F-48D0-AD5C-4D2A857AF036}" srcOrd="0" destOrd="1" presId="urn:microsoft.com/office/officeart/2005/8/layout/vList5"/>
    <dgm:cxn modelId="{728AF3CC-C0C2-4076-ACC2-73D00A627CEB}" type="presOf" srcId="{199FCAFA-98AA-4DFD-89DC-4F594EE65639}" destId="{16EA804C-AA8A-4EF9-8625-6940D7E6A315}" srcOrd="0" destOrd="0" presId="urn:microsoft.com/office/officeart/2005/8/layout/vList5"/>
    <dgm:cxn modelId="{3A2E6E76-5536-4DD6-ACB0-36D7F1D091F3}" srcId="{A985C25C-C1F4-4958-A55F-6622EB80B212}" destId="{7FDD5B71-A1B5-4115-BC7F-7C25E6A6197D}" srcOrd="1" destOrd="0" parTransId="{1F291059-0D35-48D4-B173-A3BFA2ED92CB}" sibTransId="{4D47A68F-3129-4797-A06B-249B35DDF0B7}"/>
    <dgm:cxn modelId="{5B064824-0D66-4A9C-A66C-9E40A5F2EB44}" srcId="{62F60D58-56FA-4A87-B035-17814342A786}" destId="{199FCAFA-98AA-4DFD-89DC-4F594EE65639}" srcOrd="0" destOrd="0" parTransId="{EA5BC309-7843-4F0E-AB6A-DF5B810F9913}" sibTransId="{56B72C33-8DDD-4116-856B-88295AFE7C1B}"/>
    <dgm:cxn modelId="{1D59DE43-5E71-4C97-8059-EF7ADB07FAAC}" type="presOf" srcId="{178BC727-3CC9-47DC-8396-DB8654EE0E3E}" destId="{79B85A6A-EA6F-48D0-AD5C-4D2A857AF036}" srcOrd="0" destOrd="3" presId="urn:microsoft.com/office/officeart/2005/8/layout/vList5"/>
    <dgm:cxn modelId="{458257FF-08EB-47BB-9B30-653A9A0F4F7E}" type="presOf" srcId="{74A07146-30FD-4444-8577-1162901A5173}" destId="{C82CEDCA-90DE-405E-B776-7931F2240925}" srcOrd="0" destOrd="0" presId="urn:microsoft.com/office/officeart/2005/8/layout/vList5"/>
    <dgm:cxn modelId="{6FAA1D90-C034-40C5-9ACC-4EF105159D3E}" type="presOf" srcId="{82E45BB1-EC40-4120-A6E9-0FE32BAA1CC1}" destId="{A3EE0AC7-A387-443A-B0AB-8FB91B934AFC}" srcOrd="0" destOrd="2" presId="urn:microsoft.com/office/officeart/2005/8/layout/vList5"/>
    <dgm:cxn modelId="{4196711D-ECDA-449B-A0B5-FB655426AB0A}" type="presOf" srcId="{73D8A96A-2D51-45E3-BE06-119E56C303A4}" destId="{79B85A6A-EA6F-48D0-AD5C-4D2A857AF036}" srcOrd="0" destOrd="0" presId="urn:microsoft.com/office/officeart/2005/8/layout/vList5"/>
    <dgm:cxn modelId="{4F9D675E-CD34-46E1-B6FC-78EC2316BDE9}" type="presOf" srcId="{62F60D58-56FA-4A87-B035-17814342A786}" destId="{F00C1728-3983-4B5A-BB40-1E0BDE664AB8}" srcOrd="0" destOrd="0" presId="urn:microsoft.com/office/officeart/2005/8/layout/vList5"/>
    <dgm:cxn modelId="{ABA1A92C-83BF-4569-B44A-0B7A5BA24B06}" srcId="{62F60D58-56FA-4A87-B035-17814342A786}" destId="{8D6B886A-6230-409C-91F2-F59A679ABE21}" srcOrd="2" destOrd="0" parTransId="{5A3C6E9B-4D94-4308-A1FC-867046B724E9}" sibTransId="{36CE3714-E7F3-4F0D-A3E3-7E43055ACA8C}"/>
    <dgm:cxn modelId="{B5471AF2-26D6-4A68-946C-B36EDAEE9554}" type="presOf" srcId="{A527B59E-2537-4B01-AB8D-C16CC11BBC75}" destId="{79B85A6A-EA6F-48D0-AD5C-4D2A857AF036}" srcOrd="0" destOrd="2" presId="urn:microsoft.com/office/officeart/2005/8/layout/vList5"/>
    <dgm:cxn modelId="{DBB27A39-C6E2-4F6B-B8B5-14EF8AD7DAD1}" srcId="{8D6B886A-6230-409C-91F2-F59A679ABE21}" destId="{74A07146-30FD-4444-8577-1162901A5173}" srcOrd="0" destOrd="0" parTransId="{27D3EC4A-3C20-4CC4-9C18-19C1530731B0}" sibTransId="{1A704450-EB18-4BA1-A6AB-09D4F02B7D98}"/>
    <dgm:cxn modelId="{A6A8768D-881E-456E-8582-D205E974DF4D}" type="presOf" srcId="{8D6B886A-6230-409C-91F2-F59A679ABE21}" destId="{D8CAFA4F-5CD2-4A6F-BC65-3F6FE3786DAE}" srcOrd="0" destOrd="0" presId="urn:microsoft.com/office/officeart/2005/8/layout/vList5"/>
    <dgm:cxn modelId="{B32DCB30-DEF1-4286-B12F-5B68EF0E4C5F}" srcId="{199FCAFA-98AA-4DFD-89DC-4F594EE65639}" destId="{178BC727-3CC9-47DC-8396-DB8654EE0E3E}" srcOrd="3" destOrd="0" parTransId="{A41CA24C-64C9-4D6C-932C-0A3347774507}" sibTransId="{52CEA3C7-D966-4BF6-AF19-ADA2DAB790C5}"/>
    <dgm:cxn modelId="{E2931B0A-292A-43D6-A893-22892665A1D1}" srcId="{199FCAFA-98AA-4DFD-89DC-4F594EE65639}" destId="{E97F6F6B-A353-4FA9-AF1D-CB18BE043B51}" srcOrd="1" destOrd="0" parTransId="{4CBDDAA8-E214-4203-B646-2E66A897ECE9}" sibTransId="{CC9F4D07-971E-4D14-9B97-BD5C8007F558}"/>
    <dgm:cxn modelId="{2D63CC0F-772B-4B14-9B38-C58975DA215D}" type="presOf" srcId="{7FDD5B71-A1B5-4115-BC7F-7C25E6A6197D}" destId="{A3EE0AC7-A387-443A-B0AB-8FB91B934AFC}" srcOrd="0" destOrd="1" presId="urn:microsoft.com/office/officeart/2005/8/layout/vList5"/>
    <dgm:cxn modelId="{CC127742-0DDE-42CF-8117-7AEBAF73D579}" srcId="{8D6B886A-6230-409C-91F2-F59A679ABE21}" destId="{E4BAD530-5751-4330-BA07-272FDBE3627D}" srcOrd="1" destOrd="0" parTransId="{9212C6BD-936C-41C7-A464-4C38908C965B}" sibTransId="{100AD01A-4D6F-4D86-8F6C-3D9E8E7C5D04}"/>
    <dgm:cxn modelId="{19688C63-BC17-485E-86E8-E45DED7B492A}" type="presOf" srcId="{E4BAD530-5751-4330-BA07-272FDBE3627D}" destId="{C82CEDCA-90DE-405E-B776-7931F2240925}" srcOrd="0" destOrd="1" presId="urn:microsoft.com/office/officeart/2005/8/layout/vList5"/>
    <dgm:cxn modelId="{28F58CD7-D415-40E6-8563-B038F8BBC9EB}" type="presOf" srcId="{17B6A8C0-F8BD-4493-9332-78FA942CEE93}" destId="{A3EE0AC7-A387-443A-B0AB-8FB91B934AFC}" srcOrd="0" destOrd="0" presId="urn:microsoft.com/office/officeart/2005/8/layout/vList5"/>
    <dgm:cxn modelId="{2B823C42-9BDD-45B8-AA03-53395F2991EF}" srcId="{62F60D58-56FA-4A87-B035-17814342A786}" destId="{A985C25C-C1F4-4958-A55F-6622EB80B212}" srcOrd="1" destOrd="0" parTransId="{AD9E5901-3991-450E-8D40-11EEDC7E40B6}" sibTransId="{5F1F79E8-DB84-4D0D-9947-5D5FF1139393}"/>
    <dgm:cxn modelId="{43028692-ED5F-4511-9E21-BD3B5EC354A1}" srcId="{A985C25C-C1F4-4958-A55F-6622EB80B212}" destId="{17B6A8C0-F8BD-4493-9332-78FA942CEE93}" srcOrd="0" destOrd="0" parTransId="{214B107B-8B03-4618-A3EC-CA29CA69B105}" sibTransId="{D3974FD9-3A21-4C81-9CDA-3AF3E044932E}"/>
    <dgm:cxn modelId="{F13DD0A1-74C8-4484-B6AA-FBDD4190C122}" srcId="{199FCAFA-98AA-4DFD-89DC-4F594EE65639}" destId="{73D8A96A-2D51-45E3-BE06-119E56C303A4}" srcOrd="0" destOrd="0" parTransId="{C661AC2E-7D6D-4ABA-96B4-64FDCAC245C2}" sibTransId="{43C7EFCF-10B7-4BE1-B2E9-EC3919FE9AAA}"/>
    <dgm:cxn modelId="{6D29928B-4F62-4D68-ADA2-E256F20683FD}" srcId="{A985C25C-C1F4-4958-A55F-6622EB80B212}" destId="{82E45BB1-EC40-4120-A6E9-0FE32BAA1CC1}" srcOrd="2" destOrd="0" parTransId="{91217A3E-9DA5-4ACE-A9CD-3D6F5F47734B}" sibTransId="{6773C320-0924-4ABA-ADF3-3B7CE63C5B23}"/>
    <dgm:cxn modelId="{E4771826-92DF-4039-861A-82FE1CA15080}" type="presParOf" srcId="{F00C1728-3983-4B5A-BB40-1E0BDE664AB8}" destId="{9CCA569F-8777-400D-87AE-1CE03512A954}" srcOrd="0" destOrd="0" presId="urn:microsoft.com/office/officeart/2005/8/layout/vList5"/>
    <dgm:cxn modelId="{2014BDC6-7259-4A1E-B934-59B052CADF6F}" type="presParOf" srcId="{9CCA569F-8777-400D-87AE-1CE03512A954}" destId="{16EA804C-AA8A-4EF9-8625-6940D7E6A315}" srcOrd="0" destOrd="0" presId="urn:microsoft.com/office/officeart/2005/8/layout/vList5"/>
    <dgm:cxn modelId="{DADDBFE4-2AC4-47F1-9071-27FD4B289DA5}" type="presParOf" srcId="{9CCA569F-8777-400D-87AE-1CE03512A954}" destId="{79B85A6A-EA6F-48D0-AD5C-4D2A857AF036}" srcOrd="1" destOrd="0" presId="urn:microsoft.com/office/officeart/2005/8/layout/vList5"/>
    <dgm:cxn modelId="{AB7D29F7-4E13-443C-A0AB-03AD4BB706D7}" type="presParOf" srcId="{F00C1728-3983-4B5A-BB40-1E0BDE664AB8}" destId="{05942CE9-6FDD-496A-9302-09B33865F5E9}" srcOrd="1" destOrd="0" presId="urn:microsoft.com/office/officeart/2005/8/layout/vList5"/>
    <dgm:cxn modelId="{8EE88DF9-8F79-4B7E-88F4-3CCBFE606A7E}" type="presParOf" srcId="{F00C1728-3983-4B5A-BB40-1E0BDE664AB8}" destId="{E857CD8A-5C25-4C19-9079-E980DB016919}" srcOrd="2" destOrd="0" presId="urn:microsoft.com/office/officeart/2005/8/layout/vList5"/>
    <dgm:cxn modelId="{1E79C767-7812-42E3-9802-A0DEE67E0028}" type="presParOf" srcId="{E857CD8A-5C25-4C19-9079-E980DB016919}" destId="{4FF12833-F087-4501-896B-6BB428B11BD7}" srcOrd="0" destOrd="0" presId="urn:microsoft.com/office/officeart/2005/8/layout/vList5"/>
    <dgm:cxn modelId="{19FF25EA-D804-49C1-B715-98256EA5929E}" type="presParOf" srcId="{E857CD8A-5C25-4C19-9079-E980DB016919}" destId="{A3EE0AC7-A387-443A-B0AB-8FB91B934AFC}" srcOrd="1" destOrd="0" presId="urn:microsoft.com/office/officeart/2005/8/layout/vList5"/>
    <dgm:cxn modelId="{1811CD9F-8956-45B9-A1A7-FB7D4A56F703}" type="presParOf" srcId="{F00C1728-3983-4B5A-BB40-1E0BDE664AB8}" destId="{C5CF96DD-8CA9-4D67-B031-64EEC23E06C4}" srcOrd="3" destOrd="0" presId="urn:microsoft.com/office/officeart/2005/8/layout/vList5"/>
    <dgm:cxn modelId="{61E1B20D-D508-40D8-983C-1377737DBD10}" type="presParOf" srcId="{F00C1728-3983-4B5A-BB40-1E0BDE664AB8}" destId="{7AA1EC02-E3D4-4201-BEB0-BDA2AC0EEE4C}" srcOrd="4" destOrd="0" presId="urn:microsoft.com/office/officeart/2005/8/layout/vList5"/>
    <dgm:cxn modelId="{E209A1D8-C8F3-45D6-B57D-EC5E8C4E77E2}" type="presParOf" srcId="{7AA1EC02-E3D4-4201-BEB0-BDA2AC0EEE4C}" destId="{D8CAFA4F-5CD2-4A6F-BC65-3F6FE3786DAE}" srcOrd="0" destOrd="0" presId="urn:microsoft.com/office/officeart/2005/8/layout/vList5"/>
    <dgm:cxn modelId="{040EC74B-B9BB-428B-AFB5-23FA948D8394}" type="presParOf" srcId="{7AA1EC02-E3D4-4201-BEB0-BDA2AC0EEE4C}" destId="{C82CEDCA-90DE-405E-B776-7931F224092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68B4-BBCA-4B6E-AB90-EBCA131D76F9}">
      <dsp:nvSpPr>
        <dsp:cNvPr id="0" name=""/>
        <dsp:cNvSpPr/>
      </dsp:nvSpPr>
      <dsp:spPr>
        <a:xfrm>
          <a:off x="0" y="13480"/>
          <a:ext cx="7055892" cy="1216800"/>
        </a:xfrm>
        <a:prstGeom prst="roundRect">
          <a:avLst/>
        </a:prstGeom>
        <a:solidFill>
          <a:srgbClr val="80252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The Council of Europe (CoE) Convention on Action against Trafficking in Human Beings.</a:t>
          </a:r>
          <a:endParaRPr lang="en-GB" sz="2400" kern="1200" dirty="0"/>
        </a:p>
      </dsp:txBody>
      <dsp:txXfrm>
        <a:off x="59399" y="72879"/>
        <a:ext cx="6937094"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68B4-BBCA-4B6E-AB90-EBCA131D76F9}">
      <dsp:nvSpPr>
        <dsp:cNvPr id="0" name=""/>
        <dsp:cNvSpPr/>
      </dsp:nvSpPr>
      <dsp:spPr>
        <a:xfrm>
          <a:off x="0" y="0"/>
          <a:ext cx="7065518" cy="1415654"/>
        </a:xfrm>
        <a:prstGeom prst="roundRect">
          <a:avLst/>
        </a:prstGeom>
        <a:solidFill>
          <a:srgbClr val="80252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The sole far-reaching and comprehensive international treaty to </a:t>
          </a:r>
          <a:r>
            <a:rPr lang="en-GB" sz="2400" kern="1200" dirty="0" smtClean="0">
              <a:solidFill>
                <a:srgbClr val="FF0000"/>
              </a:solidFill>
            </a:rPr>
            <a:t>p</a:t>
          </a:r>
          <a:r>
            <a:rPr lang="en-GB" sz="2400" kern="1200" dirty="0" smtClean="0"/>
            <a:t>revent trafficking in human beings, </a:t>
          </a:r>
          <a:r>
            <a:rPr lang="en-GB" sz="2400" kern="1200" dirty="0" smtClean="0">
              <a:solidFill>
                <a:srgbClr val="FF0000"/>
              </a:solidFill>
            </a:rPr>
            <a:t>p</a:t>
          </a:r>
          <a:r>
            <a:rPr lang="en-GB" sz="2400" kern="1200" dirty="0" smtClean="0"/>
            <a:t>rotect the victims, </a:t>
          </a:r>
          <a:r>
            <a:rPr lang="en-GB" sz="2400" kern="1200" dirty="0" smtClean="0">
              <a:solidFill>
                <a:srgbClr val="FF0000"/>
              </a:solidFill>
            </a:rPr>
            <a:t>p</a:t>
          </a:r>
          <a:r>
            <a:rPr lang="en-GB" sz="2400" kern="1200" dirty="0" smtClean="0"/>
            <a:t>rosecute the traffickers.</a:t>
          </a:r>
          <a:endParaRPr lang="en-GB" sz="2400" kern="1200" dirty="0"/>
        </a:p>
      </dsp:txBody>
      <dsp:txXfrm>
        <a:off x="69107" y="69107"/>
        <a:ext cx="6927304" cy="1277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68B4-BBCA-4B6E-AB90-EBCA131D76F9}">
      <dsp:nvSpPr>
        <dsp:cNvPr id="0" name=""/>
        <dsp:cNvSpPr/>
      </dsp:nvSpPr>
      <dsp:spPr>
        <a:xfrm>
          <a:off x="0" y="602"/>
          <a:ext cx="7055892" cy="1419447"/>
        </a:xfrm>
        <a:prstGeom prst="roundRect">
          <a:avLst/>
        </a:prstGeom>
        <a:solidFill>
          <a:srgbClr val="80252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en-GB" sz="2000" kern="1200" dirty="0" smtClean="0"/>
        </a:p>
        <a:p>
          <a:pPr lvl="0" algn="l" defTabSz="889000" rtl="0">
            <a:lnSpc>
              <a:spcPct val="90000"/>
            </a:lnSpc>
            <a:spcBef>
              <a:spcPct val="0"/>
            </a:spcBef>
            <a:spcAft>
              <a:spcPct val="35000"/>
            </a:spcAft>
          </a:pPr>
          <a:r>
            <a:rPr lang="en-GB" sz="2400" kern="1200" dirty="0" smtClean="0"/>
            <a:t>Recognizes that all actions against this phenomenon have to be based on an approach of non-discrimination, gender equality and children’s rights.</a:t>
          </a:r>
        </a:p>
        <a:p>
          <a:pPr lvl="0" algn="l" defTabSz="889000" rtl="0">
            <a:lnSpc>
              <a:spcPct val="90000"/>
            </a:lnSpc>
            <a:spcBef>
              <a:spcPct val="0"/>
            </a:spcBef>
            <a:spcAft>
              <a:spcPct val="35000"/>
            </a:spcAft>
          </a:pPr>
          <a:endParaRPr lang="en-GB" sz="2400" kern="1200" dirty="0"/>
        </a:p>
      </dsp:txBody>
      <dsp:txXfrm>
        <a:off x="69292" y="69894"/>
        <a:ext cx="6917308" cy="1280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A8A694-8A96-4D4E-801D-9B04D9E60509}" type="datetimeFigureOut">
              <a:rPr lang="en-GB" smtClean="0"/>
              <a:t>24/04/2017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B39DD64-32F6-4729-A32C-82F537C9F3D1}" type="slidenum">
              <a:rPr lang="en-GB" smtClean="0"/>
              <a:t>‹Nr.›</a:t>
            </a:fld>
            <a:endParaRPr lang="en-GB"/>
          </a:p>
        </p:txBody>
      </p:sp>
    </p:spTree>
    <p:extLst>
      <p:ext uri="{BB962C8B-B14F-4D97-AF65-F5344CB8AC3E}">
        <p14:creationId xmlns:p14="http://schemas.microsoft.com/office/powerpoint/2010/main" val="275524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a:t>
            </a:fld>
            <a:endParaRPr lang="en-GB"/>
          </a:p>
        </p:txBody>
      </p:sp>
    </p:spTree>
    <p:extLst>
      <p:ext uri="{BB962C8B-B14F-4D97-AF65-F5344CB8AC3E}">
        <p14:creationId xmlns:p14="http://schemas.microsoft.com/office/powerpoint/2010/main" val="251757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Trafficking</a:t>
            </a:r>
            <a:r>
              <a:rPr lang="de-DE" baseline="0" dirty="0" smtClean="0"/>
              <a:t> in </a:t>
            </a:r>
            <a:r>
              <a:rPr lang="de-DE" baseline="0" dirty="0" err="1" smtClean="0"/>
              <a:t>some</a:t>
            </a:r>
            <a:r>
              <a:rPr lang="de-DE" baseline="0" dirty="0" smtClean="0"/>
              <a:t> </a:t>
            </a:r>
            <a:r>
              <a:rPr lang="de-DE" baseline="0" dirty="0" err="1" smtClean="0"/>
              <a:t>of</a:t>
            </a:r>
            <a:r>
              <a:rPr lang="de-DE" baseline="0" dirty="0" smtClean="0"/>
              <a:t> </a:t>
            </a:r>
            <a:r>
              <a:rPr lang="de-DE" baseline="0" dirty="0" err="1" smtClean="0"/>
              <a:t>its</a:t>
            </a:r>
            <a:r>
              <a:rPr lang="de-DE" baseline="0" dirty="0" smtClean="0"/>
              <a:t> </a:t>
            </a:r>
            <a:r>
              <a:rPr lang="de-DE" baseline="0" dirty="0" err="1" smtClean="0"/>
              <a:t>forms</a:t>
            </a:r>
            <a:r>
              <a:rPr lang="de-DE" baseline="0" dirty="0" smtClean="0"/>
              <a:t> </a:t>
            </a:r>
            <a:r>
              <a:rPr lang="de-DE" baseline="0" dirty="0" err="1" smtClean="0"/>
              <a:t>is</a:t>
            </a:r>
            <a:r>
              <a:rPr lang="de-DE" baseline="0" dirty="0" smtClean="0"/>
              <a:t> </a:t>
            </a:r>
            <a:r>
              <a:rPr lang="de-DE" baseline="0" dirty="0" err="1" smtClean="0"/>
              <a:t>present</a:t>
            </a:r>
            <a:r>
              <a:rPr lang="de-DE" baseline="0" dirty="0" smtClean="0"/>
              <a:t> in </a:t>
            </a:r>
            <a:r>
              <a:rPr lang="de-DE" baseline="0" dirty="0" err="1" smtClean="0"/>
              <a:t>every</a:t>
            </a:r>
            <a:r>
              <a:rPr lang="de-DE" baseline="0" dirty="0" smtClean="0"/>
              <a:t> </a:t>
            </a:r>
            <a:r>
              <a:rPr lang="de-DE" baseline="0" dirty="0" err="1" smtClean="0"/>
              <a:t>country</a:t>
            </a:r>
            <a:r>
              <a:rPr lang="de-DE" baseline="0" dirty="0" smtClean="0"/>
              <a:t>. The </a:t>
            </a:r>
            <a:r>
              <a:rPr lang="de-DE" baseline="0" dirty="0" err="1" smtClean="0"/>
              <a:t>clandestine</a:t>
            </a:r>
            <a:r>
              <a:rPr lang="de-DE" baseline="0" dirty="0" smtClean="0"/>
              <a:t> </a:t>
            </a:r>
            <a:r>
              <a:rPr lang="de-DE" baseline="0" dirty="0" err="1" smtClean="0"/>
              <a:t>nature</a:t>
            </a:r>
            <a:r>
              <a:rPr lang="de-DE" baseline="0" dirty="0" smtClean="0"/>
              <a:t> </a:t>
            </a:r>
            <a:r>
              <a:rPr lang="de-DE" baseline="0" dirty="0" err="1" smtClean="0"/>
              <a:t>of</a:t>
            </a:r>
            <a:r>
              <a:rPr lang="de-DE" baseline="0" dirty="0" smtClean="0"/>
              <a:t> human </a:t>
            </a:r>
            <a:r>
              <a:rPr lang="de-DE" baseline="0" dirty="0" err="1" smtClean="0"/>
              <a:t>trafficking</a:t>
            </a:r>
            <a:r>
              <a:rPr lang="de-DE" baseline="0" dirty="0" smtClean="0"/>
              <a:t> </a:t>
            </a:r>
            <a:r>
              <a:rPr lang="de-DE" baseline="0" dirty="0" err="1" smtClean="0"/>
              <a:t>makes</a:t>
            </a:r>
            <a:r>
              <a:rPr lang="de-DE" baseline="0" dirty="0" smtClean="0"/>
              <a:t> </a:t>
            </a:r>
            <a:r>
              <a:rPr lang="de-DE" baseline="0" dirty="0" err="1" smtClean="0"/>
              <a:t>it</a:t>
            </a:r>
            <a:r>
              <a:rPr lang="de-DE" baseline="0" dirty="0" smtClean="0"/>
              <a:t> </a:t>
            </a:r>
            <a:r>
              <a:rPr lang="de-DE" baseline="0" dirty="0" err="1" smtClean="0"/>
              <a:t>difficult</a:t>
            </a:r>
            <a:r>
              <a:rPr lang="de-DE" baseline="0" dirty="0" smtClean="0"/>
              <a:t> </a:t>
            </a:r>
            <a:r>
              <a:rPr lang="de-DE" baseline="0" dirty="0" err="1" smtClean="0"/>
              <a:t>to</a:t>
            </a:r>
            <a:r>
              <a:rPr lang="de-DE" baseline="0" dirty="0" smtClean="0"/>
              <a:t> </a:t>
            </a:r>
            <a:r>
              <a:rPr lang="de-DE" baseline="0" dirty="0" err="1" smtClean="0"/>
              <a:t>collect</a:t>
            </a:r>
            <a:r>
              <a:rPr lang="de-DE" baseline="0" dirty="0" smtClean="0"/>
              <a:t> </a:t>
            </a:r>
            <a:r>
              <a:rPr lang="de-DE" baseline="0" dirty="0" err="1" smtClean="0"/>
              <a:t>authentic</a:t>
            </a:r>
            <a:r>
              <a:rPr lang="de-DE" baseline="0" dirty="0" smtClean="0"/>
              <a:t> </a:t>
            </a:r>
            <a:r>
              <a:rPr lang="de-DE" baseline="0" dirty="0" err="1" smtClean="0"/>
              <a:t>numbers</a:t>
            </a:r>
            <a:r>
              <a:rPr lang="de-D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Within</a:t>
            </a:r>
            <a:r>
              <a:rPr lang="de-DE" baseline="0" dirty="0" smtClean="0"/>
              <a:t> countries </a:t>
            </a:r>
            <a:r>
              <a:rPr lang="de-DE" baseline="0" dirty="0" err="1" smtClean="0"/>
              <a:t>many</a:t>
            </a:r>
            <a:r>
              <a:rPr lang="de-DE" baseline="0" dirty="0" smtClean="0"/>
              <a:t> </a:t>
            </a:r>
            <a:r>
              <a:rPr lang="de-DE" baseline="0" dirty="0" err="1" smtClean="0"/>
              <a:t>more</a:t>
            </a:r>
            <a:r>
              <a:rPr lang="de-DE" baseline="0" dirty="0" smtClean="0"/>
              <a:t> </a:t>
            </a:r>
            <a:r>
              <a:rPr lang="de-DE" baseline="0" dirty="0" err="1" smtClean="0"/>
              <a:t>women</a:t>
            </a:r>
            <a:r>
              <a:rPr lang="de-DE" baseline="0" dirty="0" smtClean="0"/>
              <a:t> and </a:t>
            </a:r>
            <a:r>
              <a:rPr lang="de-DE" baseline="0" dirty="0" err="1" smtClean="0"/>
              <a:t>girls</a:t>
            </a:r>
            <a:r>
              <a:rPr lang="de-DE" baseline="0" dirty="0" smtClean="0"/>
              <a:t> </a:t>
            </a:r>
            <a:r>
              <a:rPr lang="de-DE" baseline="0" dirty="0" err="1" smtClean="0"/>
              <a:t>are</a:t>
            </a:r>
            <a:r>
              <a:rPr lang="de-DE" baseline="0" dirty="0" smtClean="0"/>
              <a:t> </a:t>
            </a:r>
            <a:r>
              <a:rPr lang="de-DE" baseline="0" dirty="0" err="1" smtClean="0"/>
              <a:t>trafficked</a:t>
            </a:r>
            <a:r>
              <a:rPr lang="de-DE" baseline="0" dirty="0" smtClean="0"/>
              <a:t>, </a:t>
            </a:r>
            <a:r>
              <a:rPr lang="de-DE" baseline="0" dirty="0" err="1" smtClean="0"/>
              <a:t>often</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purpose</a:t>
            </a:r>
            <a:r>
              <a:rPr lang="de-DE" baseline="0" dirty="0" smtClean="0"/>
              <a:t> </a:t>
            </a:r>
            <a:r>
              <a:rPr lang="de-DE" baseline="0" dirty="0" err="1" smtClean="0"/>
              <a:t>of</a:t>
            </a:r>
            <a:r>
              <a:rPr lang="de-DE" baseline="0" dirty="0" smtClean="0"/>
              <a:t> sexual </a:t>
            </a:r>
            <a:r>
              <a:rPr lang="de-DE" baseline="0" dirty="0" err="1" smtClean="0"/>
              <a:t>exploitation</a:t>
            </a:r>
            <a:r>
              <a:rPr lang="de-DE" baseline="0" dirty="0" smtClean="0"/>
              <a:t> and </a:t>
            </a:r>
            <a:r>
              <a:rPr lang="de-DE" baseline="0" dirty="0" err="1" smtClean="0"/>
              <a:t>domestic</a:t>
            </a:r>
            <a:r>
              <a:rPr lang="de-DE" baseline="0" dirty="0" smtClean="0"/>
              <a:t> </a:t>
            </a:r>
            <a:r>
              <a:rPr lang="de-DE" baseline="0" dirty="0" err="1" smtClean="0"/>
              <a:t>servitude</a:t>
            </a:r>
            <a:r>
              <a:rPr lang="de-DE" baseline="0" dirty="0" smtClean="0"/>
              <a:t>. </a:t>
            </a:r>
          </a:p>
        </p:txBody>
      </p:sp>
      <p:sp>
        <p:nvSpPr>
          <p:cNvPr id="4" name="Foliennummernplatzhalter 3"/>
          <p:cNvSpPr>
            <a:spLocks noGrp="1"/>
          </p:cNvSpPr>
          <p:nvPr>
            <p:ph type="sldNum" sz="quarter" idx="10"/>
          </p:nvPr>
        </p:nvSpPr>
        <p:spPr/>
        <p:txBody>
          <a:bodyPr/>
          <a:lstStyle/>
          <a:p>
            <a:fld id="{DB39DD64-32F6-4729-A32C-82F537C9F3D1}" type="slidenum">
              <a:rPr lang="en-GB" smtClean="0"/>
              <a:t>10</a:t>
            </a:fld>
            <a:endParaRPr lang="en-GB"/>
          </a:p>
        </p:txBody>
      </p:sp>
    </p:spTree>
    <p:extLst>
      <p:ext uri="{BB962C8B-B14F-4D97-AF65-F5344CB8AC3E}">
        <p14:creationId xmlns:p14="http://schemas.microsoft.com/office/powerpoint/2010/main" val="362992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For</a:t>
            </a:r>
            <a:r>
              <a:rPr lang="de-DE" baseline="0" dirty="0" smtClean="0"/>
              <a:t> Zonta </a:t>
            </a:r>
            <a:r>
              <a:rPr lang="de-DE" baseline="0" dirty="0" err="1" smtClean="0"/>
              <a:t>t</a:t>
            </a:r>
            <a:r>
              <a:rPr lang="de-DE" dirty="0" err="1" smtClean="0"/>
              <a:t>he</a:t>
            </a:r>
            <a:r>
              <a:rPr lang="de-DE" dirty="0" smtClean="0"/>
              <a:t> Anti-</a:t>
            </a:r>
            <a:r>
              <a:rPr lang="de-DE" dirty="0" err="1" smtClean="0"/>
              <a:t>Trafficking</a:t>
            </a:r>
            <a:r>
              <a:rPr lang="de-DE" baseline="0" dirty="0" smtClean="0"/>
              <a:t> </a:t>
            </a:r>
            <a:r>
              <a:rPr lang="de-DE" baseline="0" dirty="0" err="1" smtClean="0"/>
              <a:t>Convention</a:t>
            </a:r>
            <a:r>
              <a:rPr lang="de-DE" baseline="0" dirty="0" smtClean="0"/>
              <a:t> </a:t>
            </a:r>
            <a:r>
              <a:rPr lang="de-DE" baseline="0" dirty="0" err="1" smtClean="0"/>
              <a:t>is</a:t>
            </a:r>
            <a:r>
              <a:rPr lang="de-DE" baseline="0" dirty="0" smtClean="0"/>
              <a:t> a </a:t>
            </a:r>
            <a:r>
              <a:rPr lang="de-DE" baseline="0" dirty="0" err="1" smtClean="0"/>
              <a:t>practical</a:t>
            </a:r>
            <a:r>
              <a:rPr lang="de-DE" baseline="0" dirty="0" smtClean="0"/>
              <a:t> </a:t>
            </a:r>
            <a:r>
              <a:rPr lang="de-DE" baseline="0" dirty="0" err="1" smtClean="0"/>
              <a:t>tool</a:t>
            </a:r>
            <a:r>
              <a:rPr lang="de-DE" baseline="0" dirty="0" smtClean="0"/>
              <a:t> </a:t>
            </a:r>
            <a:r>
              <a:rPr lang="de-DE" baseline="0" dirty="0" err="1" smtClean="0"/>
              <a:t>to</a:t>
            </a:r>
            <a:r>
              <a:rPr lang="de-DE" baseline="0" dirty="0" smtClean="0"/>
              <a:t> </a:t>
            </a:r>
            <a:r>
              <a:rPr lang="de-DE" baseline="0" dirty="0" err="1" smtClean="0"/>
              <a:t>advocate</a:t>
            </a:r>
            <a:r>
              <a:rPr lang="de-DE" baseline="0" dirty="0" smtClean="0"/>
              <a:t> </a:t>
            </a:r>
            <a:r>
              <a:rPr lang="de-DE" baseline="0" dirty="0" err="1" smtClean="0"/>
              <a:t>for</a:t>
            </a:r>
            <a:r>
              <a:rPr lang="de-DE" baseline="0" dirty="0" smtClean="0"/>
              <a:t> non-</a:t>
            </a:r>
            <a:r>
              <a:rPr lang="de-DE" baseline="0" dirty="0" err="1" smtClean="0"/>
              <a:t>discrimination</a:t>
            </a:r>
            <a:r>
              <a:rPr lang="de-DE" baseline="0" dirty="0" smtClean="0"/>
              <a:t>, </a:t>
            </a:r>
            <a:r>
              <a:rPr lang="de-DE" baseline="0" dirty="0" err="1" smtClean="0"/>
              <a:t>gender</a:t>
            </a:r>
            <a:r>
              <a:rPr lang="de-DE" baseline="0" dirty="0" smtClean="0"/>
              <a:t> </a:t>
            </a:r>
            <a:r>
              <a:rPr lang="de-DE" baseline="0" dirty="0" err="1" smtClean="0"/>
              <a:t>equality</a:t>
            </a:r>
            <a:r>
              <a:rPr lang="de-DE" baseline="0" dirty="0" smtClean="0"/>
              <a:t> and </a:t>
            </a:r>
            <a:r>
              <a:rPr lang="de-DE" baseline="0" dirty="0" err="1" smtClean="0"/>
              <a:t>women‘s</a:t>
            </a:r>
            <a:r>
              <a:rPr lang="de-DE" baseline="0" dirty="0" smtClean="0"/>
              <a:t> </a:t>
            </a:r>
            <a:r>
              <a:rPr lang="de-DE" baseline="0" dirty="0" err="1" smtClean="0"/>
              <a:t>rights</a:t>
            </a:r>
            <a:r>
              <a:rPr lang="de-DE" baseline="0" dirty="0" smtClean="0"/>
              <a:t> and </a:t>
            </a:r>
            <a:r>
              <a:rPr lang="de-DE" baseline="0" dirty="0" err="1" smtClean="0"/>
              <a:t>to</a:t>
            </a:r>
            <a:r>
              <a:rPr lang="de-DE" baseline="0" dirty="0" smtClean="0"/>
              <a:t> </a:t>
            </a:r>
            <a:r>
              <a:rPr lang="de-DE" baseline="0" dirty="0" err="1" smtClean="0"/>
              <a:t>take</a:t>
            </a:r>
            <a:r>
              <a:rPr lang="de-DE" baseline="0" dirty="0" smtClean="0"/>
              <a:t> </a:t>
            </a:r>
            <a:r>
              <a:rPr lang="de-DE" baseline="0" dirty="0" err="1" smtClean="0"/>
              <a:t>advocacy</a:t>
            </a:r>
            <a:r>
              <a:rPr lang="de-DE" baseline="0" dirty="0" smtClean="0"/>
              <a:t> </a:t>
            </a:r>
            <a:r>
              <a:rPr lang="de-DE" baseline="0" dirty="0" err="1" smtClean="0"/>
              <a:t>into</a:t>
            </a:r>
            <a:r>
              <a:rPr lang="de-DE" baseline="0" dirty="0" smtClean="0"/>
              <a:t> </a:t>
            </a:r>
            <a:r>
              <a:rPr lang="de-DE" baseline="0" dirty="0" err="1" smtClean="0"/>
              <a:t>action</a:t>
            </a:r>
            <a:r>
              <a:rPr lang="de-DE" baseline="0" dirty="0" smtClean="0"/>
              <a:t>. </a:t>
            </a:r>
            <a:r>
              <a:rPr lang="de-DE" baseline="0" dirty="0" err="1" smtClean="0"/>
              <a:t>With</a:t>
            </a:r>
            <a:r>
              <a:rPr lang="de-DE" baseline="0" dirty="0" smtClean="0"/>
              <a:t> </a:t>
            </a:r>
            <a:r>
              <a:rPr lang="de-DE" baseline="0" dirty="0" err="1" smtClean="0"/>
              <a:t>this</a:t>
            </a:r>
            <a:r>
              <a:rPr lang="de-DE" baseline="0" dirty="0" smtClean="0"/>
              <a:t> </a:t>
            </a:r>
            <a:r>
              <a:rPr lang="de-DE" baseline="0" dirty="0" err="1" smtClean="0"/>
              <a:t>tool</a:t>
            </a:r>
            <a:r>
              <a:rPr lang="de-DE" baseline="0" dirty="0" smtClean="0"/>
              <a:t> Zonta International, </a:t>
            </a:r>
            <a:r>
              <a:rPr lang="de-DE" baseline="0" dirty="0" err="1" smtClean="0"/>
              <a:t>its</a:t>
            </a:r>
            <a:r>
              <a:rPr lang="de-DE" baseline="0" dirty="0" smtClean="0"/>
              <a:t> </a:t>
            </a:r>
            <a:r>
              <a:rPr lang="de-DE" baseline="0" dirty="0" err="1" smtClean="0"/>
              <a:t>clubs</a:t>
            </a:r>
            <a:r>
              <a:rPr lang="de-DE" baseline="0" dirty="0" smtClean="0"/>
              <a:t> and </a:t>
            </a:r>
            <a:r>
              <a:rPr lang="de-DE" baseline="0" dirty="0" err="1" smtClean="0"/>
              <a:t>districts</a:t>
            </a:r>
            <a:r>
              <a:rPr lang="de-DE" baseline="0" dirty="0" smtClean="0"/>
              <a:t> </a:t>
            </a:r>
            <a:r>
              <a:rPr lang="de-DE" baseline="0" dirty="0" err="1" smtClean="0"/>
              <a:t>can</a:t>
            </a:r>
            <a:r>
              <a:rPr lang="de-DE" baseline="0" dirty="0" smtClean="0"/>
              <a:t> </a:t>
            </a:r>
            <a:r>
              <a:rPr lang="de-DE" baseline="0" dirty="0" err="1" smtClean="0"/>
              <a:t>fight</a:t>
            </a:r>
            <a:r>
              <a:rPr lang="de-DE" baseline="0" dirty="0" smtClean="0"/>
              <a:t> </a:t>
            </a:r>
            <a:r>
              <a:rPr lang="de-DE" baseline="0" dirty="0" err="1" smtClean="0"/>
              <a:t>trafficking</a:t>
            </a:r>
            <a:r>
              <a:rPr lang="de-DE" baseline="0" dirty="0" smtClean="0"/>
              <a:t> on </a:t>
            </a:r>
            <a:r>
              <a:rPr lang="de-DE" baseline="0" dirty="0" err="1" smtClean="0"/>
              <a:t>the</a:t>
            </a:r>
            <a:r>
              <a:rPr lang="de-DE" baseline="0" dirty="0" smtClean="0"/>
              <a:t> national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on </a:t>
            </a:r>
            <a:r>
              <a:rPr lang="de-DE" baseline="0" dirty="0" err="1" smtClean="0"/>
              <a:t>the</a:t>
            </a:r>
            <a:r>
              <a:rPr lang="de-DE" baseline="0" dirty="0" smtClean="0"/>
              <a:t> international </a:t>
            </a:r>
            <a:r>
              <a:rPr lang="de-DE" baseline="0" dirty="0" err="1" smtClean="0"/>
              <a:t>level</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11</a:t>
            </a:fld>
            <a:endParaRPr lang="en-GB"/>
          </a:p>
        </p:txBody>
      </p:sp>
    </p:spTree>
    <p:extLst>
      <p:ext uri="{BB962C8B-B14F-4D97-AF65-F5344CB8AC3E}">
        <p14:creationId xmlns:p14="http://schemas.microsoft.com/office/powerpoint/2010/main" val="188934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Anti-</a:t>
            </a:r>
            <a:r>
              <a:rPr lang="de-DE" dirty="0" err="1" smtClean="0"/>
              <a:t>Trafficking</a:t>
            </a:r>
            <a:r>
              <a:rPr lang="de-DE" baseline="0" dirty="0" smtClean="0"/>
              <a:t> </a:t>
            </a:r>
            <a:r>
              <a:rPr lang="de-DE" baseline="0" dirty="0" err="1" smtClean="0"/>
              <a:t>Convention</a:t>
            </a:r>
            <a:r>
              <a:rPr lang="de-DE" baseline="0" dirty="0" smtClean="0"/>
              <a:t> </a:t>
            </a:r>
            <a:r>
              <a:rPr lang="de-DE" baseline="0" dirty="0" err="1" smtClean="0"/>
              <a:t>is</a:t>
            </a:r>
            <a:r>
              <a:rPr lang="de-DE" baseline="0" dirty="0" smtClean="0"/>
              <a:t> a </a:t>
            </a:r>
            <a:r>
              <a:rPr lang="de-DE" baseline="0" dirty="0" err="1" smtClean="0"/>
              <a:t>practical</a:t>
            </a:r>
            <a:r>
              <a:rPr lang="de-DE" baseline="0" dirty="0" smtClean="0"/>
              <a:t> </a:t>
            </a:r>
            <a:r>
              <a:rPr lang="de-DE" baseline="0" dirty="0" err="1" smtClean="0"/>
              <a:t>advocacy</a:t>
            </a:r>
            <a:r>
              <a:rPr lang="de-DE" baseline="0" dirty="0" smtClean="0"/>
              <a:t> </a:t>
            </a:r>
            <a:r>
              <a:rPr lang="de-DE" baseline="0" dirty="0" err="1" smtClean="0"/>
              <a:t>tool</a:t>
            </a:r>
            <a:r>
              <a:rPr lang="de-DE" baseline="0" dirty="0" smtClean="0"/>
              <a:t> </a:t>
            </a:r>
            <a:r>
              <a:rPr lang="de-DE" baseline="0" dirty="0" err="1" smtClean="0"/>
              <a:t>to</a:t>
            </a:r>
            <a:r>
              <a:rPr lang="de-DE" baseline="0" dirty="0" smtClean="0"/>
              <a:t> </a:t>
            </a:r>
            <a:r>
              <a:rPr lang="de-DE" baseline="0" dirty="0" err="1" smtClean="0"/>
              <a:t>raise</a:t>
            </a:r>
            <a:r>
              <a:rPr lang="de-DE" baseline="0" dirty="0" smtClean="0"/>
              <a:t> </a:t>
            </a:r>
            <a:r>
              <a:rPr lang="de-DE" baseline="0" dirty="0" err="1" smtClean="0"/>
              <a:t>awareness</a:t>
            </a:r>
            <a:r>
              <a:rPr lang="de-DE" baseline="0" dirty="0" smtClean="0"/>
              <a:t> </a:t>
            </a:r>
            <a:r>
              <a:rPr lang="de-DE" baseline="0" dirty="0" err="1" smtClean="0"/>
              <a:t>of</a:t>
            </a:r>
            <a:r>
              <a:rPr lang="de-DE" baseline="0" dirty="0" smtClean="0"/>
              <a:t> </a:t>
            </a:r>
            <a:r>
              <a:rPr lang="de-DE" baseline="0" dirty="0" err="1" smtClean="0"/>
              <a:t>the</a:t>
            </a:r>
            <a:r>
              <a:rPr lang="de-DE" baseline="0" dirty="0" smtClean="0"/>
              <a:t> different </a:t>
            </a:r>
            <a:r>
              <a:rPr lang="de-DE" baseline="0" dirty="0" err="1" smtClean="0"/>
              <a:t>forms</a:t>
            </a:r>
            <a:r>
              <a:rPr lang="de-DE" baseline="0" dirty="0" smtClean="0"/>
              <a:t> </a:t>
            </a:r>
            <a:r>
              <a:rPr lang="de-DE" baseline="0" dirty="0" err="1" smtClean="0"/>
              <a:t>of</a:t>
            </a:r>
            <a:r>
              <a:rPr lang="de-DE" baseline="0" dirty="0" smtClean="0"/>
              <a:t> </a:t>
            </a:r>
            <a:r>
              <a:rPr lang="de-DE" baseline="0" dirty="0" err="1" smtClean="0"/>
              <a:t>exploitation</a:t>
            </a:r>
            <a:r>
              <a:rPr lang="de-DE" baseline="0" dirty="0" smtClean="0"/>
              <a:t> </a:t>
            </a:r>
            <a:r>
              <a:rPr lang="de-DE" baseline="0" dirty="0" err="1" smtClean="0"/>
              <a:t>of</a:t>
            </a:r>
            <a:r>
              <a:rPr lang="de-DE" baseline="0" dirty="0" smtClean="0"/>
              <a:t> </a:t>
            </a:r>
            <a:r>
              <a:rPr lang="de-DE" baseline="0" dirty="0" err="1" smtClean="0"/>
              <a:t>women</a:t>
            </a:r>
            <a:r>
              <a:rPr lang="de-DE" baseline="0" dirty="0" smtClean="0"/>
              <a:t> and </a:t>
            </a:r>
            <a:r>
              <a:rPr lang="de-DE" baseline="0" dirty="0" err="1" smtClean="0"/>
              <a:t>girls</a:t>
            </a:r>
            <a:r>
              <a:rPr lang="de-DE" baseline="0" dirty="0" smtClean="0"/>
              <a:t> and </a:t>
            </a:r>
            <a:r>
              <a:rPr lang="de-DE" baseline="0" dirty="0" err="1" smtClean="0"/>
              <a:t>their</a:t>
            </a:r>
            <a:r>
              <a:rPr lang="de-DE" baseline="0" dirty="0" smtClean="0"/>
              <a:t> </a:t>
            </a:r>
            <a:r>
              <a:rPr lang="de-DE" baseline="0" dirty="0" err="1" smtClean="0"/>
              <a:t>root</a:t>
            </a:r>
            <a:r>
              <a:rPr lang="de-DE" baseline="0" dirty="0" smtClean="0"/>
              <a:t> </a:t>
            </a:r>
            <a:r>
              <a:rPr lang="de-DE" baseline="0" dirty="0" err="1" smtClean="0"/>
              <a:t>causes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a:t>
            </a:r>
            <a:r>
              <a:rPr lang="de-DE" baseline="0" dirty="0" err="1" smtClean="0"/>
              <a:t>primarily</a:t>
            </a:r>
            <a:r>
              <a:rPr lang="de-DE" baseline="0" dirty="0" smtClean="0"/>
              <a:t> gender-</a:t>
            </a:r>
            <a:r>
              <a:rPr lang="de-DE" baseline="0" dirty="0" err="1" smtClean="0"/>
              <a:t>based</a:t>
            </a:r>
            <a:r>
              <a:rPr lang="de-DE" baseline="0" dirty="0" smtClean="0"/>
              <a:t>.  </a:t>
            </a:r>
          </a:p>
          <a:p>
            <a:endParaRPr lang="de-DE" baseline="0" dirty="0" smtClean="0"/>
          </a:p>
        </p:txBody>
      </p:sp>
      <p:sp>
        <p:nvSpPr>
          <p:cNvPr id="4" name="Foliennummernplatzhalter 3"/>
          <p:cNvSpPr>
            <a:spLocks noGrp="1"/>
          </p:cNvSpPr>
          <p:nvPr>
            <p:ph type="sldNum" sz="quarter" idx="10"/>
          </p:nvPr>
        </p:nvSpPr>
        <p:spPr/>
        <p:txBody>
          <a:bodyPr/>
          <a:lstStyle/>
          <a:p>
            <a:fld id="{DB39DD64-32F6-4729-A32C-82F537C9F3D1}" type="slidenum">
              <a:rPr lang="en-GB" smtClean="0"/>
              <a:t>12</a:t>
            </a:fld>
            <a:endParaRPr lang="en-GB"/>
          </a:p>
        </p:txBody>
      </p:sp>
    </p:spTree>
    <p:extLst>
      <p:ext uri="{BB962C8B-B14F-4D97-AF65-F5344CB8AC3E}">
        <p14:creationId xmlns:p14="http://schemas.microsoft.com/office/powerpoint/2010/main" val="206910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Zonta </a:t>
            </a:r>
            <a:r>
              <a:rPr lang="de-DE" baseline="0" dirty="0" err="1" smtClean="0"/>
              <a:t>can</a:t>
            </a:r>
            <a:r>
              <a:rPr lang="de-DE" baseline="0" dirty="0" smtClean="0"/>
              <a:t> </a:t>
            </a:r>
            <a:r>
              <a:rPr lang="de-DE" baseline="0" dirty="0" err="1" smtClean="0"/>
              <a:t>contribute</a:t>
            </a:r>
            <a:r>
              <a:rPr lang="de-DE" baseline="0" dirty="0" smtClean="0"/>
              <a:t> </a:t>
            </a:r>
            <a:r>
              <a:rPr lang="de-DE" baseline="0" dirty="0" err="1" smtClean="0"/>
              <a:t>with</a:t>
            </a:r>
            <a:r>
              <a:rPr lang="de-DE" baseline="0" dirty="0" smtClean="0"/>
              <a:t> </a:t>
            </a:r>
            <a:r>
              <a:rPr lang="de-DE" baseline="0" dirty="0" err="1" smtClean="0"/>
              <a:t>its</a:t>
            </a:r>
            <a:r>
              <a:rPr lang="de-DE" baseline="0" dirty="0" smtClean="0"/>
              <a:t> power, </a:t>
            </a:r>
            <a:r>
              <a:rPr lang="de-DE" baseline="0" dirty="0" err="1" smtClean="0"/>
              <a:t>knowledge</a:t>
            </a:r>
            <a:r>
              <a:rPr lang="de-DE" baseline="0" dirty="0" smtClean="0"/>
              <a:t> and </a:t>
            </a:r>
            <a:r>
              <a:rPr lang="de-DE" baseline="0" dirty="0" err="1" smtClean="0"/>
              <a:t>persuasion</a:t>
            </a:r>
            <a:r>
              <a:rPr lang="de-DE" baseline="0" dirty="0" smtClean="0"/>
              <a:t> </a:t>
            </a:r>
            <a:r>
              <a:rPr lang="de-DE" baseline="0" dirty="0" err="1" smtClean="0"/>
              <a:t>by</a:t>
            </a:r>
            <a:r>
              <a:rPr lang="de-DE" baseline="0" dirty="0" smtClean="0"/>
              <a:t> </a:t>
            </a:r>
            <a:r>
              <a:rPr lang="de-DE" baseline="0" dirty="0" err="1" smtClean="0"/>
              <a:t>r</a:t>
            </a:r>
            <a:r>
              <a:rPr lang="de-DE" dirty="0" err="1" smtClean="0"/>
              <a:t>aising</a:t>
            </a:r>
            <a:r>
              <a:rPr lang="de-DE" dirty="0" smtClean="0"/>
              <a:t> </a:t>
            </a:r>
            <a:r>
              <a:rPr lang="de-DE" dirty="0" err="1" smtClean="0"/>
              <a:t>awareness</a:t>
            </a:r>
            <a:r>
              <a:rPr lang="de-DE" dirty="0" smtClean="0"/>
              <a:t> in </a:t>
            </a:r>
            <a:r>
              <a:rPr lang="de-DE" smtClean="0"/>
              <a:t>all 66</a:t>
            </a:r>
            <a:r>
              <a:rPr lang="de-DE" baseline="0" smtClean="0"/>
              <a:t> </a:t>
            </a:r>
            <a:r>
              <a:rPr lang="de-DE" dirty="0" smtClean="0"/>
              <a:t>Zonta countries</a:t>
            </a:r>
            <a:r>
              <a:rPr lang="de-DE" baseline="0" dirty="0" smtClean="0"/>
              <a:t> </a:t>
            </a:r>
            <a:r>
              <a:rPr lang="de-DE" baseline="0" dirty="0" err="1" smtClean="0"/>
              <a:t>around</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to</a:t>
            </a:r>
            <a:r>
              <a:rPr lang="de-DE" baseline="0" dirty="0" smtClean="0"/>
              <a:t> </a:t>
            </a:r>
            <a:r>
              <a:rPr lang="de-DE" baseline="0" dirty="0" err="1" smtClean="0"/>
              <a:t>this</a:t>
            </a:r>
            <a:r>
              <a:rPr lang="de-DE" baseline="0" dirty="0" smtClean="0"/>
              <a:t> </a:t>
            </a:r>
            <a:r>
              <a:rPr lang="de-DE" baseline="0" dirty="0" err="1" smtClean="0"/>
              <a:t>first</a:t>
            </a:r>
            <a:r>
              <a:rPr lang="de-DE" baseline="0" dirty="0" smtClean="0"/>
              <a:t> </a:t>
            </a:r>
            <a:r>
              <a:rPr lang="de-DE" baseline="0" dirty="0" err="1" smtClean="0"/>
              <a:t>legally</a:t>
            </a:r>
            <a:r>
              <a:rPr lang="de-DE" baseline="0" dirty="0" smtClean="0"/>
              <a:t> </a:t>
            </a:r>
            <a:r>
              <a:rPr lang="de-DE" baseline="0" dirty="0" err="1" smtClean="0"/>
              <a:t>binding</a:t>
            </a:r>
            <a:r>
              <a:rPr lang="de-DE" baseline="0" dirty="0" smtClean="0"/>
              <a:t> </a:t>
            </a:r>
            <a:r>
              <a:rPr lang="de-DE" baseline="0" dirty="0" err="1" smtClean="0"/>
              <a:t>instrument</a:t>
            </a:r>
            <a:r>
              <a:rPr lang="de-DE" baseline="0" dirty="0" smtClean="0"/>
              <a:t>/</a:t>
            </a:r>
            <a:r>
              <a:rPr lang="de-DE" baseline="0" dirty="0" err="1" smtClean="0"/>
              <a:t>treaty</a:t>
            </a:r>
            <a:r>
              <a:rPr lang="en-US" sz="1200" kern="1200" dirty="0" smtClean="0">
                <a:solidFill>
                  <a:schemeClr val="tx1"/>
                </a:solidFill>
                <a:effectLst/>
                <a:latin typeface="+mn-lt"/>
                <a:ea typeface="+mn-ea"/>
                <a:cs typeface="+mn-cs"/>
              </a:rPr>
              <a:t> to fight</a:t>
            </a:r>
            <a:r>
              <a:rPr lang="en-US" sz="1200" kern="1200" baseline="0" dirty="0" smtClean="0">
                <a:solidFill>
                  <a:schemeClr val="tx1"/>
                </a:solidFill>
                <a:effectLst/>
                <a:latin typeface="+mn-lt"/>
                <a:ea typeface="+mn-ea"/>
                <a:cs typeface="+mn-cs"/>
              </a:rPr>
              <a:t> trafficking in human beings. </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err="1" smtClean="0">
                <a:solidFill>
                  <a:schemeClr val="tx1"/>
                </a:solidFill>
                <a:effectLst/>
                <a:latin typeface="+mn-lt"/>
                <a:ea typeface="+mn-ea"/>
                <a:cs typeface="+mn-cs"/>
              </a:rPr>
              <a:t>Zontians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can</a:t>
            </a:r>
            <a:r>
              <a:rPr lang="de-DE" sz="1200" kern="1200" baseline="0" dirty="0" smtClean="0">
                <a:solidFill>
                  <a:schemeClr val="tx1"/>
                </a:solidFill>
                <a:effectLst/>
                <a:latin typeface="+mn-lt"/>
                <a:ea typeface="+mn-ea"/>
                <a:cs typeface="+mn-cs"/>
              </a:rPr>
              <a:t> follow </a:t>
            </a:r>
            <a:r>
              <a:rPr lang="de-DE" baseline="0" dirty="0" err="1" smtClean="0"/>
              <a:t>the</a:t>
            </a:r>
            <a:r>
              <a:rPr lang="de-DE" baseline="0" dirty="0" smtClean="0"/>
              <a:t> </a:t>
            </a:r>
            <a:r>
              <a:rPr lang="de-DE" baseline="0" dirty="0" err="1" smtClean="0"/>
              <a:t>monitoring</a:t>
            </a:r>
            <a:r>
              <a:rPr lang="de-DE" baseline="0" dirty="0" smtClean="0"/>
              <a:t> </a:t>
            </a:r>
            <a:r>
              <a:rPr lang="de-DE" baseline="0" dirty="0" err="1" smtClean="0"/>
              <a:t>reports</a:t>
            </a:r>
            <a:r>
              <a:rPr lang="de-DE" baseline="0" dirty="0" smtClean="0"/>
              <a:t> </a:t>
            </a:r>
            <a:r>
              <a:rPr lang="de-DE" baseline="0" dirty="0" err="1" smtClean="0"/>
              <a:t>of</a:t>
            </a:r>
            <a:r>
              <a:rPr lang="de-DE" baseline="0" dirty="0" smtClean="0"/>
              <a:t> </a:t>
            </a:r>
            <a:r>
              <a:rPr lang="de-DE" baseline="0" dirty="0" err="1" smtClean="0"/>
              <a:t>their</a:t>
            </a:r>
            <a:r>
              <a:rPr lang="de-DE" baseline="0" dirty="0" smtClean="0"/>
              <a:t> </a:t>
            </a:r>
            <a:r>
              <a:rPr lang="de-DE" baseline="0" dirty="0" err="1" smtClean="0"/>
              <a:t>government</a:t>
            </a:r>
            <a:r>
              <a:rPr lang="de-DE" baseline="0" dirty="0" smtClean="0"/>
              <a:t> and </a:t>
            </a:r>
            <a:r>
              <a:rPr lang="de-DE" baseline="0" dirty="0" err="1" smtClean="0"/>
              <a:t>of</a:t>
            </a:r>
            <a:r>
              <a:rPr lang="de-DE" baseline="0" dirty="0" smtClean="0"/>
              <a:t> </a:t>
            </a:r>
            <a:r>
              <a:rPr lang="de-DE" baseline="0" dirty="0" err="1" smtClean="0"/>
              <a:t>the</a:t>
            </a:r>
            <a:r>
              <a:rPr lang="de-DE" baseline="0" dirty="0" smtClean="0"/>
              <a:t> GRETA Group in </a:t>
            </a:r>
            <a:r>
              <a:rPr lang="de-DE" baseline="0" dirty="0" err="1" smtClean="0"/>
              <a:t>their</a:t>
            </a:r>
            <a:r>
              <a:rPr lang="de-DE" baseline="0" dirty="0" smtClean="0"/>
              <a:t> countries </a:t>
            </a:r>
            <a:r>
              <a:rPr lang="de-DE" baseline="0" dirty="0" err="1" smtClean="0"/>
              <a:t>to</a:t>
            </a:r>
            <a:r>
              <a:rPr lang="de-DE" baseline="0" dirty="0" smtClean="0"/>
              <a:t> </a:t>
            </a:r>
            <a:r>
              <a:rPr lang="de-DE" baseline="0" dirty="0" err="1" smtClean="0"/>
              <a:t>see</a:t>
            </a:r>
            <a:r>
              <a:rPr lang="de-DE" baseline="0" dirty="0" smtClean="0"/>
              <a:t> </a:t>
            </a:r>
            <a:r>
              <a:rPr lang="de-DE" baseline="0" dirty="0" err="1" smtClean="0"/>
              <a:t>if</a:t>
            </a:r>
            <a:r>
              <a:rPr lang="de-DE" baseline="0" dirty="0" smtClean="0"/>
              <a:t> </a:t>
            </a:r>
            <a:r>
              <a:rPr lang="de-DE" baseline="0" dirty="0" err="1" smtClean="0"/>
              <a:t>their</a:t>
            </a:r>
            <a:r>
              <a:rPr lang="de-DE" baseline="0" dirty="0" smtClean="0"/>
              <a:t> </a:t>
            </a:r>
            <a:r>
              <a:rPr lang="de-DE" baseline="0" dirty="0" err="1" smtClean="0"/>
              <a:t>government</a:t>
            </a:r>
            <a:r>
              <a:rPr lang="de-DE" baseline="0" dirty="0" smtClean="0"/>
              <a:t> </a:t>
            </a:r>
            <a:r>
              <a:rPr lang="de-DE" baseline="0" dirty="0" err="1" smtClean="0"/>
              <a:t>meets</a:t>
            </a:r>
            <a:r>
              <a:rPr lang="de-DE" baseline="0" dirty="0" smtClean="0"/>
              <a:t> </a:t>
            </a:r>
            <a:r>
              <a:rPr lang="de-DE" baseline="0" dirty="0" err="1" smtClean="0"/>
              <a:t>the</a:t>
            </a:r>
            <a:r>
              <a:rPr lang="de-DE" baseline="0" dirty="0" smtClean="0"/>
              <a:t> </a:t>
            </a:r>
            <a:r>
              <a:rPr lang="de-DE" baseline="0" dirty="0" err="1" smtClean="0"/>
              <a:t>requirements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Anti-</a:t>
            </a:r>
            <a:r>
              <a:rPr lang="de-DE" baseline="0" dirty="0" err="1" smtClean="0"/>
              <a:t>Trafficking</a:t>
            </a:r>
            <a:r>
              <a:rPr lang="de-DE" baseline="0" dirty="0" smtClean="0"/>
              <a:t> </a:t>
            </a:r>
            <a:r>
              <a:rPr lang="de-DE" baseline="0" dirty="0" err="1" smtClean="0"/>
              <a:t>Convention</a:t>
            </a:r>
            <a:r>
              <a:rPr lang="de-DE" baseline="0" dirty="0" smtClean="0"/>
              <a:t>. </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13</a:t>
            </a:fld>
            <a:endParaRPr lang="en-GB"/>
          </a:p>
        </p:txBody>
      </p:sp>
    </p:spTree>
    <p:extLst>
      <p:ext uri="{BB962C8B-B14F-4D97-AF65-F5344CB8AC3E}">
        <p14:creationId xmlns:p14="http://schemas.microsoft.com/office/powerpoint/2010/main" val="686490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Get</a:t>
            </a:r>
            <a:r>
              <a:rPr lang="de-DE" dirty="0" smtClean="0"/>
              <a:t> </a:t>
            </a:r>
            <a:r>
              <a:rPr lang="de-DE" dirty="0" err="1" smtClean="0"/>
              <a:t>informed</a:t>
            </a:r>
            <a:r>
              <a:rPr lang="de-DE" dirty="0" smtClean="0"/>
              <a:t> on</a:t>
            </a:r>
            <a:r>
              <a:rPr lang="de-DE" baseline="0" dirty="0" smtClean="0"/>
              <a:t> </a:t>
            </a:r>
            <a:r>
              <a:rPr lang="de-DE" baseline="0" dirty="0" err="1" smtClean="0"/>
              <a:t>the</a:t>
            </a:r>
            <a:r>
              <a:rPr lang="de-DE" baseline="0" dirty="0" smtClean="0"/>
              <a:t> </a:t>
            </a:r>
            <a:r>
              <a:rPr lang="de-DE" baseline="0" dirty="0" err="1" smtClean="0"/>
              <a:t>situation</a:t>
            </a:r>
            <a:r>
              <a:rPr lang="de-DE" baseline="0" dirty="0" smtClean="0"/>
              <a:t> in </a:t>
            </a:r>
            <a:r>
              <a:rPr lang="de-DE" baseline="0" dirty="0" err="1" smtClean="0"/>
              <a:t>your</a:t>
            </a:r>
            <a:r>
              <a:rPr lang="de-DE" baseline="0" dirty="0" smtClean="0"/>
              <a:t> </a:t>
            </a:r>
            <a:r>
              <a:rPr lang="de-DE" baseline="0" dirty="0" err="1" smtClean="0"/>
              <a:t>own</a:t>
            </a:r>
            <a:r>
              <a:rPr lang="de-DE" baseline="0" dirty="0" smtClean="0"/>
              <a:t> </a:t>
            </a:r>
            <a:r>
              <a:rPr lang="de-DE" baseline="0" dirty="0" err="1" smtClean="0"/>
              <a:t>country</a:t>
            </a:r>
            <a:r>
              <a:rPr lang="de-DE" baseline="0" dirty="0" smtClean="0"/>
              <a:t>, </a:t>
            </a:r>
            <a:r>
              <a:rPr lang="de-DE" baseline="0" dirty="0" err="1" smtClean="0"/>
              <a:t>then</a:t>
            </a:r>
            <a:r>
              <a:rPr lang="de-DE" baseline="0" dirty="0" smtClean="0"/>
              <a:t> </a:t>
            </a:r>
            <a:r>
              <a:rPr lang="de-DE" baseline="0" dirty="0" err="1" smtClean="0"/>
              <a:t>decide</a:t>
            </a:r>
            <a:r>
              <a:rPr lang="de-DE" baseline="0" dirty="0" smtClean="0"/>
              <a:t> </a:t>
            </a:r>
            <a:r>
              <a:rPr lang="de-DE" baseline="0" dirty="0" err="1" smtClean="0"/>
              <a:t>what</a:t>
            </a:r>
            <a:r>
              <a:rPr lang="de-DE" baseline="0" dirty="0" smtClean="0"/>
              <a:t> </a:t>
            </a:r>
            <a:r>
              <a:rPr lang="de-DE" baseline="0" dirty="0" err="1" smtClean="0"/>
              <a:t>advocacy-activity</a:t>
            </a:r>
            <a:r>
              <a:rPr lang="de-DE" baseline="0" dirty="0" smtClean="0"/>
              <a:t> </a:t>
            </a:r>
            <a:r>
              <a:rPr lang="de-DE" baseline="0" dirty="0" err="1" smtClean="0"/>
              <a:t>your</a:t>
            </a:r>
            <a:r>
              <a:rPr lang="de-DE" baseline="0" dirty="0" smtClean="0"/>
              <a:t> </a:t>
            </a:r>
            <a:r>
              <a:rPr lang="de-DE" baseline="0" dirty="0" err="1" smtClean="0"/>
              <a:t>club</a:t>
            </a:r>
            <a:r>
              <a:rPr lang="de-DE" baseline="0" dirty="0" smtClean="0"/>
              <a:t> </a:t>
            </a:r>
            <a:r>
              <a:rPr lang="de-DE" baseline="0" dirty="0" err="1" smtClean="0"/>
              <a:t>wants</a:t>
            </a:r>
            <a:r>
              <a:rPr lang="de-DE" baseline="0" dirty="0" smtClean="0"/>
              <a:t> </a:t>
            </a:r>
            <a:r>
              <a:rPr lang="de-DE" baseline="0" dirty="0" err="1" smtClean="0"/>
              <a:t>to</a:t>
            </a:r>
            <a:r>
              <a:rPr lang="de-DE" baseline="0" dirty="0" smtClean="0"/>
              <a:t> </a:t>
            </a:r>
            <a:r>
              <a:rPr lang="de-DE" baseline="0" dirty="0" err="1" smtClean="0"/>
              <a:t>become</a:t>
            </a:r>
            <a:r>
              <a:rPr lang="de-DE" baseline="0" dirty="0" smtClean="0"/>
              <a:t> </a:t>
            </a:r>
            <a:r>
              <a:rPr lang="de-DE" baseline="0" dirty="0" err="1" smtClean="0"/>
              <a:t>engaged</a:t>
            </a:r>
            <a:r>
              <a:rPr lang="de-DE" baseline="0" dirty="0" smtClean="0"/>
              <a:t> in. Note </a:t>
            </a:r>
            <a:r>
              <a:rPr lang="de-DE" baseline="0" dirty="0" err="1" smtClean="0"/>
              <a:t>that</a:t>
            </a:r>
            <a:r>
              <a:rPr lang="de-DE" baseline="0" dirty="0" smtClean="0"/>
              <a:t> not all </a:t>
            </a:r>
            <a:r>
              <a:rPr lang="de-DE" baseline="0" dirty="0" err="1" smtClean="0"/>
              <a:t>trafficking</a:t>
            </a:r>
            <a:r>
              <a:rPr lang="de-DE" baseline="0" dirty="0" smtClean="0"/>
              <a:t> </a:t>
            </a:r>
            <a:r>
              <a:rPr lang="de-DE" baseline="0" dirty="0" err="1" smtClean="0"/>
              <a:t>is</a:t>
            </a:r>
            <a:r>
              <a:rPr lang="de-DE" baseline="0" dirty="0" smtClean="0"/>
              <a:t> transnational – </a:t>
            </a:r>
            <a:r>
              <a:rPr lang="de-DE" baseline="0" dirty="0" err="1" smtClean="0"/>
              <a:t>it</a:t>
            </a:r>
            <a:r>
              <a:rPr lang="de-DE" baseline="0" dirty="0" smtClean="0"/>
              <a:t> </a:t>
            </a:r>
            <a:r>
              <a:rPr lang="de-DE" baseline="0" dirty="0" err="1" smtClean="0"/>
              <a:t>is</a:t>
            </a:r>
            <a:r>
              <a:rPr lang="de-DE" baseline="0" dirty="0" smtClean="0"/>
              <a:t> also national, </a:t>
            </a:r>
            <a:r>
              <a:rPr lang="de-DE" baseline="0" dirty="0" err="1" smtClean="0"/>
              <a:t>especially</a:t>
            </a:r>
            <a:r>
              <a:rPr lang="de-DE" baseline="0" dirty="0" smtClean="0"/>
              <a:t> in </a:t>
            </a:r>
            <a:r>
              <a:rPr lang="de-DE" baseline="0" dirty="0" err="1" smtClean="0"/>
              <a:t>conflict</a:t>
            </a:r>
            <a:r>
              <a:rPr lang="de-DE" baseline="0" dirty="0" smtClean="0"/>
              <a:t> </a:t>
            </a:r>
            <a:r>
              <a:rPr lang="de-DE" baseline="0" dirty="0" err="1" smtClean="0"/>
              <a:t>areas</a:t>
            </a:r>
            <a:r>
              <a:rPr lang="de-DE" baseline="0" dirty="0" smtClean="0"/>
              <a:t> </a:t>
            </a:r>
            <a:r>
              <a:rPr lang="de-DE" baseline="0" dirty="0" err="1" smtClean="0"/>
              <a:t>where</a:t>
            </a:r>
            <a:r>
              <a:rPr lang="de-DE" baseline="0" dirty="0" smtClean="0"/>
              <a:t> </a:t>
            </a:r>
            <a:r>
              <a:rPr lang="de-DE" baseline="0" dirty="0" err="1" smtClean="0"/>
              <a:t>children</a:t>
            </a:r>
            <a:r>
              <a:rPr lang="de-DE" baseline="0" dirty="0" smtClean="0"/>
              <a:t>, </a:t>
            </a:r>
            <a:r>
              <a:rPr lang="de-DE" baseline="0" dirty="0" err="1" smtClean="0"/>
              <a:t>girls</a:t>
            </a:r>
            <a:r>
              <a:rPr lang="de-DE" baseline="0" dirty="0" smtClean="0"/>
              <a:t> and </a:t>
            </a:r>
            <a:r>
              <a:rPr lang="de-DE" baseline="0" dirty="0" err="1" smtClean="0"/>
              <a:t>boys</a:t>
            </a:r>
            <a:r>
              <a:rPr lang="de-DE" baseline="0" dirty="0" smtClean="0"/>
              <a:t>, </a:t>
            </a:r>
            <a:r>
              <a:rPr lang="de-DE" baseline="0" dirty="0" err="1" smtClean="0"/>
              <a:t>are</a:t>
            </a:r>
            <a:r>
              <a:rPr lang="de-DE" baseline="0" dirty="0" smtClean="0"/>
              <a:t> </a:t>
            </a:r>
            <a:r>
              <a:rPr lang="de-DE" baseline="0" dirty="0" err="1" smtClean="0"/>
              <a:t>particularly</a:t>
            </a:r>
            <a:r>
              <a:rPr lang="de-DE" baseline="0" dirty="0" smtClean="0"/>
              <a:t> vulnerable. </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14</a:t>
            </a:fld>
            <a:endParaRPr lang="en-GB"/>
          </a:p>
        </p:txBody>
      </p:sp>
    </p:spTree>
    <p:extLst>
      <p:ext uri="{BB962C8B-B14F-4D97-AF65-F5344CB8AC3E}">
        <p14:creationId xmlns:p14="http://schemas.microsoft.com/office/powerpoint/2010/main" val="409470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UN Palermo Protocol was </a:t>
            </a:r>
            <a:r>
              <a:rPr lang="de-DE" dirty="0" err="1" smtClean="0"/>
              <a:t>accepted</a:t>
            </a:r>
            <a:r>
              <a:rPr lang="de-DE" dirty="0" smtClean="0"/>
              <a:t> </a:t>
            </a:r>
            <a:r>
              <a:rPr lang="de-DE" dirty="0" err="1" smtClean="0"/>
              <a:t>before</a:t>
            </a:r>
            <a:r>
              <a:rPr lang="de-DE" dirty="0" smtClean="0"/>
              <a:t> </a:t>
            </a:r>
            <a:r>
              <a:rPr lang="de-DE" dirty="0" err="1" smtClean="0"/>
              <a:t>the</a:t>
            </a:r>
            <a:r>
              <a:rPr lang="de-DE" baseline="0" dirty="0" smtClean="0"/>
              <a:t> CoE Anti-</a:t>
            </a:r>
            <a:r>
              <a:rPr lang="de-DE" baseline="0" dirty="0" err="1" smtClean="0"/>
              <a:t>Trafficking</a:t>
            </a:r>
            <a:r>
              <a:rPr lang="de-DE" baseline="0" dirty="0" smtClean="0"/>
              <a:t> </a:t>
            </a:r>
            <a:r>
              <a:rPr lang="de-DE" baseline="0" dirty="0" err="1" smtClean="0"/>
              <a:t>Convention</a:t>
            </a:r>
            <a:r>
              <a:rPr lang="de-DE" baseline="0" dirty="0" smtClean="0"/>
              <a:t> was </a:t>
            </a:r>
            <a:r>
              <a:rPr lang="de-DE" baseline="0" dirty="0" err="1" smtClean="0"/>
              <a:t>drafted</a:t>
            </a:r>
            <a:r>
              <a:rPr lang="de-DE" baseline="0" dirty="0" smtClean="0"/>
              <a:t>. At </a:t>
            </a:r>
            <a:r>
              <a:rPr lang="de-DE" baseline="0" dirty="0" err="1" smtClean="0"/>
              <a:t>that</a:t>
            </a:r>
            <a:r>
              <a:rPr lang="de-DE" baseline="0" dirty="0" smtClean="0"/>
              <a:t> time Member States </a:t>
            </a:r>
            <a:r>
              <a:rPr lang="de-DE" baseline="0" dirty="0" err="1" smtClean="0"/>
              <a:t>decided</a:t>
            </a:r>
            <a:r>
              <a:rPr lang="de-DE" baseline="0" dirty="0" smtClean="0"/>
              <a:t> </a:t>
            </a:r>
            <a:r>
              <a:rPr lang="de-DE" baseline="0" dirty="0" err="1" smtClean="0"/>
              <a:t>to</a:t>
            </a:r>
            <a:r>
              <a:rPr lang="de-DE" baseline="0" dirty="0" smtClean="0"/>
              <a:t> </a:t>
            </a:r>
            <a:r>
              <a:rPr lang="de-DE" baseline="0" dirty="0" err="1" smtClean="0"/>
              <a:t>keep</a:t>
            </a:r>
            <a:r>
              <a:rPr lang="de-DE" baseline="0" dirty="0" smtClean="0"/>
              <a:t> </a:t>
            </a:r>
            <a:r>
              <a:rPr lang="de-DE" baseline="0" dirty="0" err="1" smtClean="0"/>
              <a:t>the</a:t>
            </a:r>
            <a:r>
              <a:rPr lang="de-DE" baseline="0" dirty="0" smtClean="0"/>
              <a:t> </a:t>
            </a:r>
            <a:r>
              <a:rPr lang="de-DE" baseline="0" dirty="0" err="1" smtClean="0"/>
              <a:t>issue</a:t>
            </a:r>
            <a:r>
              <a:rPr lang="de-DE" baseline="0" dirty="0" smtClean="0"/>
              <a:t> </a:t>
            </a:r>
            <a:r>
              <a:rPr lang="de-DE" baseline="0" dirty="0" err="1" smtClean="0"/>
              <a:t>of</a:t>
            </a:r>
            <a:r>
              <a:rPr lang="de-DE" baseline="0" dirty="0" smtClean="0"/>
              <a:t> </a:t>
            </a:r>
            <a:r>
              <a:rPr lang="de-DE" baseline="0" dirty="0" err="1" smtClean="0"/>
              <a:t>prostitution</a:t>
            </a:r>
            <a:r>
              <a:rPr lang="de-DE" baseline="0" dirty="0" smtClean="0"/>
              <a: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domain</a:t>
            </a:r>
            <a:r>
              <a:rPr lang="de-DE" baseline="0" dirty="0" smtClean="0"/>
              <a:t> </a:t>
            </a:r>
            <a:r>
              <a:rPr lang="de-DE" baseline="0" dirty="0" err="1" smtClean="0"/>
              <a:t>of</a:t>
            </a:r>
            <a:r>
              <a:rPr lang="de-DE" baseline="0" dirty="0" smtClean="0"/>
              <a:t> national </a:t>
            </a:r>
            <a:r>
              <a:rPr lang="de-DE" baseline="0" dirty="0" err="1" smtClean="0"/>
              <a:t>competence</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important</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aware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connection</a:t>
            </a:r>
            <a:r>
              <a:rPr lang="de-DE" baseline="0" dirty="0" smtClean="0"/>
              <a:t> </a:t>
            </a:r>
            <a:r>
              <a:rPr lang="de-DE" baseline="0" dirty="0" err="1" smtClean="0"/>
              <a:t>of</a:t>
            </a:r>
            <a:r>
              <a:rPr lang="de-DE" baseline="0" dirty="0" smtClean="0"/>
              <a:t> </a:t>
            </a:r>
            <a:r>
              <a:rPr lang="de-DE" baseline="0" dirty="0" err="1" smtClean="0"/>
              <a:t>trafficking</a:t>
            </a:r>
            <a:r>
              <a:rPr lang="de-DE" baseline="0" dirty="0" smtClean="0"/>
              <a:t> </a:t>
            </a:r>
            <a:r>
              <a:rPr lang="de-DE" baseline="0" dirty="0" err="1" smtClean="0"/>
              <a:t>to</a:t>
            </a:r>
            <a:r>
              <a:rPr lang="de-DE" baseline="0" dirty="0" smtClean="0"/>
              <a:t> </a:t>
            </a:r>
            <a:r>
              <a:rPr lang="de-DE" baseline="0" dirty="0" err="1" smtClean="0"/>
              <a:t>organized</a:t>
            </a:r>
            <a:r>
              <a:rPr lang="de-DE" baseline="0" dirty="0" smtClean="0"/>
              <a:t> </a:t>
            </a:r>
            <a:r>
              <a:rPr lang="de-DE" baseline="0" dirty="0" err="1" smtClean="0"/>
              <a:t>crime</a:t>
            </a:r>
            <a:r>
              <a:rPr lang="de-DE" baseline="0" dirty="0" smtClean="0"/>
              <a:t>, </a:t>
            </a:r>
            <a:r>
              <a:rPr lang="de-DE" baseline="0" dirty="0" err="1" smtClean="0"/>
              <a:t>prostitution</a:t>
            </a:r>
            <a:r>
              <a:rPr lang="de-DE" baseline="0" dirty="0" smtClean="0"/>
              <a:t> and </a:t>
            </a:r>
            <a:r>
              <a:rPr lang="de-DE" baseline="0" dirty="0" err="1" smtClean="0"/>
              <a:t>violence</a:t>
            </a:r>
            <a:r>
              <a:rPr lang="de-DE" baseline="0" dirty="0" smtClean="0"/>
              <a:t> </a:t>
            </a:r>
            <a:r>
              <a:rPr lang="de-DE" baseline="0" dirty="0" err="1" smtClean="0"/>
              <a:t>against</a:t>
            </a:r>
            <a:r>
              <a:rPr lang="de-DE" baseline="0" dirty="0" smtClean="0"/>
              <a:t> </a:t>
            </a:r>
            <a:r>
              <a:rPr lang="de-DE" baseline="0" dirty="0" err="1" smtClean="0"/>
              <a:t>women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15</a:t>
            </a:fld>
            <a:endParaRPr lang="en-GB"/>
          </a:p>
        </p:txBody>
      </p:sp>
    </p:spTree>
    <p:extLst>
      <p:ext uri="{BB962C8B-B14F-4D97-AF65-F5344CB8AC3E}">
        <p14:creationId xmlns:p14="http://schemas.microsoft.com/office/powerpoint/2010/main" val="145281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States </a:t>
            </a:r>
            <a:r>
              <a:rPr lang="de-DE" dirty="0" err="1" smtClean="0"/>
              <a:t>that</a:t>
            </a:r>
            <a:r>
              <a:rPr lang="de-DE" baseline="0" dirty="0" smtClean="0"/>
              <a:t> </a:t>
            </a:r>
            <a:r>
              <a:rPr lang="de-DE" baseline="0" dirty="0" err="1" smtClean="0"/>
              <a:t>ratify</a:t>
            </a:r>
            <a:r>
              <a:rPr lang="de-DE" baseline="0" dirty="0" smtClean="0"/>
              <a:t> </a:t>
            </a:r>
            <a:r>
              <a:rPr lang="de-DE" baseline="0" dirty="0" err="1" smtClean="0"/>
              <a:t>this</a:t>
            </a:r>
            <a:r>
              <a:rPr lang="de-DE" baseline="0" dirty="0" smtClean="0"/>
              <a:t> </a:t>
            </a:r>
            <a:r>
              <a:rPr lang="de-DE" baseline="0" dirty="0" err="1" smtClean="0"/>
              <a:t>instrument</a:t>
            </a:r>
            <a:r>
              <a:rPr lang="de-DE" baseline="0" dirty="0" smtClean="0"/>
              <a:t> </a:t>
            </a:r>
            <a:r>
              <a:rPr lang="de-DE" baseline="0" dirty="0" err="1" smtClean="0"/>
              <a:t>commit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content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convention</a:t>
            </a:r>
            <a:r>
              <a:rPr lang="de-DE" baseline="0" dirty="0" smtClean="0"/>
              <a:t> and </a:t>
            </a:r>
            <a:r>
              <a:rPr lang="de-DE" baseline="0" dirty="0" err="1" smtClean="0"/>
              <a:t>shall</a:t>
            </a:r>
            <a:r>
              <a:rPr lang="de-DE" baseline="0" dirty="0" smtClean="0"/>
              <a:t> </a:t>
            </a:r>
            <a:r>
              <a:rPr lang="de-DE" baseline="0" dirty="0" err="1" smtClean="0"/>
              <a:t>adopt</a:t>
            </a:r>
            <a:r>
              <a:rPr lang="de-DE" baseline="0" dirty="0" smtClean="0"/>
              <a:t>, in </a:t>
            </a:r>
            <a:r>
              <a:rPr lang="de-DE" baseline="0" dirty="0" err="1" smtClean="0"/>
              <a:t>accordance</a:t>
            </a:r>
            <a:r>
              <a:rPr lang="de-DE" baseline="0" dirty="0" smtClean="0"/>
              <a:t> </a:t>
            </a:r>
            <a:r>
              <a:rPr lang="de-DE" baseline="0" dirty="0" err="1" smtClean="0"/>
              <a:t>with</a:t>
            </a:r>
            <a:r>
              <a:rPr lang="de-DE" baseline="0" dirty="0" smtClean="0"/>
              <a:t> fundamental </a:t>
            </a:r>
            <a:r>
              <a:rPr lang="de-DE" baseline="0" dirty="0" err="1" smtClean="0"/>
              <a:t>principles</a:t>
            </a:r>
            <a:r>
              <a:rPr lang="de-DE" baseline="0" dirty="0" smtClean="0"/>
              <a:t> </a:t>
            </a:r>
            <a:r>
              <a:rPr lang="de-DE" baseline="0" dirty="0" err="1" smtClean="0"/>
              <a:t>of</a:t>
            </a:r>
            <a:r>
              <a:rPr lang="de-DE" baseline="0" dirty="0" smtClean="0"/>
              <a:t> </a:t>
            </a:r>
            <a:r>
              <a:rPr lang="de-DE" baseline="0" dirty="0" err="1" smtClean="0"/>
              <a:t>its</a:t>
            </a:r>
            <a:r>
              <a:rPr lang="de-DE" baseline="0" dirty="0" smtClean="0"/>
              <a:t> </a:t>
            </a:r>
            <a:r>
              <a:rPr lang="de-DE" baseline="0" dirty="0" err="1" smtClean="0"/>
              <a:t>domestic</a:t>
            </a:r>
            <a:r>
              <a:rPr lang="de-DE" baseline="0" dirty="0" smtClean="0"/>
              <a:t> </a:t>
            </a:r>
            <a:r>
              <a:rPr lang="de-DE" baseline="0" dirty="0" err="1" smtClean="0"/>
              <a:t>law</a:t>
            </a:r>
            <a:r>
              <a:rPr lang="de-DE" baseline="0" dirty="0" smtClean="0"/>
              <a:t>, </a:t>
            </a:r>
            <a:r>
              <a:rPr lang="de-DE" baseline="0" dirty="0" err="1" smtClean="0"/>
              <a:t>necessary</a:t>
            </a:r>
            <a:r>
              <a:rPr lang="de-DE" baseline="0" dirty="0" smtClean="0"/>
              <a:t> legislative and </a:t>
            </a:r>
            <a:r>
              <a:rPr lang="de-DE" baseline="0" dirty="0" err="1" smtClean="0"/>
              <a:t>other</a:t>
            </a:r>
            <a:r>
              <a:rPr lang="de-DE" baseline="0" dirty="0" smtClean="0"/>
              <a:t> </a:t>
            </a:r>
            <a:r>
              <a:rPr lang="de-DE" baseline="0" dirty="0" err="1" smtClean="0"/>
              <a:t>measures</a:t>
            </a:r>
            <a:r>
              <a:rPr lang="de-DE" baseline="0" dirty="0" smtClean="0"/>
              <a:t>. The </a:t>
            </a:r>
            <a:r>
              <a:rPr lang="de-DE" baseline="0" dirty="0" err="1" smtClean="0"/>
              <a:t>wording</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convention</a:t>
            </a:r>
            <a:r>
              <a:rPr lang="de-DE" baseline="0" dirty="0" smtClean="0"/>
              <a:t> </a:t>
            </a:r>
            <a:r>
              <a:rPr lang="de-DE" baseline="0" dirty="0" err="1" smtClean="0"/>
              <a:t>lacks</a:t>
            </a:r>
            <a:r>
              <a:rPr lang="de-DE" baseline="0" dirty="0" smtClean="0"/>
              <a:t> </a:t>
            </a:r>
            <a:r>
              <a:rPr lang="de-DE" baseline="0" dirty="0" err="1" smtClean="0"/>
              <a:t>detailed</a:t>
            </a:r>
            <a:r>
              <a:rPr lang="de-DE" baseline="0" dirty="0" smtClean="0"/>
              <a:t> </a:t>
            </a:r>
            <a:r>
              <a:rPr lang="de-DE" baseline="0" dirty="0" err="1" smtClean="0"/>
              <a:t>definiton</a:t>
            </a:r>
            <a:r>
              <a:rPr lang="de-DE" baseline="0" dirty="0" smtClean="0"/>
              <a:t> and </a:t>
            </a:r>
            <a:r>
              <a:rPr lang="de-DE" baseline="0" dirty="0" err="1" smtClean="0"/>
              <a:t>is</a:t>
            </a:r>
            <a:r>
              <a:rPr lang="de-DE" baseline="0" dirty="0" smtClean="0"/>
              <a:t> open </a:t>
            </a:r>
            <a:r>
              <a:rPr lang="de-DE" baseline="0" dirty="0" err="1" smtClean="0"/>
              <a:t>for</a:t>
            </a:r>
            <a:r>
              <a:rPr lang="de-DE" baseline="0" dirty="0" smtClean="0"/>
              <a:t> </a:t>
            </a:r>
            <a:r>
              <a:rPr lang="de-DE" baseline="0" dirty="0" err="1" smtClean="0"/>
              <a:t>interpretation</a:t>
            </a:r>
            <a:r>
              <a:rPr lang="de-DE" baseline="0" dirty="0" smtClean="0"/>
              <a:t>, </a:t>
            </a:r>
            <a:r>
              <a:rPr lang="de-DE" baseline="0" dirty="0" err="1" smtClean="0"/>
              <a:t>therefore</a:t>
            </a:r>
            <a:r>
              <a:rPr lang="de-DE" baseline="0" dirty="0" smtClean="0"/>
              <a:t> </a:t>
            </a:r>
            <a:r>
              <a:rPr lang="de-DE" baseline="0" dirty="0" err="1" smtClean="0"/>
              <a:t>less</a:t>
            </a:r>
            <a:r>
              <a:rPr lang="de-DE" baseline="0" dirty="0" smtClean="0"/>
              <a:t> </a:t>
            </a:r>
            <a:r>
              <a:rPr lang="de-DE" baseline="0" dirty="0" err="1" smtClean="0"/>
              <a:t>legally</a:t>
            </a:r>
            <a:r>
              <a:rPr lang="de-DE" baseline="0" dirty="0" smtClean="0"/>
              <a:t> </a:t>
            </a:r>
            <a:r>
              <a:rPr lang="de-DE" baseline="0" dirty="0" err="1" smtClean="0"/>
              <a:t>binding</a:t>
            </a:r>
            <a:r>
              <a:rPr lang="de-DE" baseline="0" dirty="0" smtClean="0"/>
              <a:t> </a:t>
            </a:r>
            <a:r>
              <a:rPr lang="de-DE" baseline="0" dirty="0" err="1" smtClean="0"/>
              <a:t>for</a:t>
            </a:r>
            <a:r>
              <a:rPr lang="de-DE" baseline="0" dirty="0" smtClean="0"/>
              <a:t> States </a:t>
            </a:r>
            <a:r>
              <a:rPr lang="de-DE" baseline="0" dirty="0" err="1" smtClean="0"/>
              <a:t>having</a:t>
            </a:r>
            <a:r>
              <a:rPr lang="de-DE" baseline="0" dirty="0" smtClean="0"/>
              <a:t> </a:t>
            </a:r>
            <a:r>
              <a:rPr lang="de-DE" baseline="0" dirty="0" err="1" smtClean="0"/>
              <a:t>signed</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16</a:t>
            </a:fld>
            <a:endParaRPr lang="en-GB"/>
          </a:p>
        </p:txBody>
      </p:sp>
    </p:spTree>
    <p:extLst>
      <p:ext uri="{BB962C8B-B14F-4D97-AF65-F5344CB8AC3E}">
        <p14:creationId xmlns:p14="http://schemas.microsoft.com/office/powerpoint/2010/main" val="2033917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B39DD64-32F6-4729-A32C-82F537C9F3D1}" type="slidenum">
              <a:rPr lang="en-GB" smtClean="0"/>
              <a:t>17</a:t>
            </a:fld>
            <a:endParaRPr lang="en-GB"/>
          </a:p>
        </p:txBody>
      </p:sp>
    </p:spTree>
    <p:extLst>
      <p:ext uri="{BB962C8B-B14F-4D97-AF65-F5344CB8AC3E}">
        <p14:creationId xmlns:p14="http://schemas.microsoft.com/office/powerpoint/2010/main" val="208171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DD64-32F6-4729-A32C-82F537C9F3D1}" type="slidenum">
              <a:rPr lang="en-GB" smtClean="0"/>
              <a:t>18</a:t>
            </a:fld>
            <a:endParaRPr lang="en-GB"/>
          </a:p>
        </p:txBody>
      </p:sp>
    </p:spTree>
    <p:extLst>
      <p:ext uri="{BB962C8B-B14F-4D97-AF65-F5344CB8AC3E}">
        <p14:creationId xmlns:p14="http://schemas.microsoft.com/office/powerpoint/2010/main" val="2834969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19</a:t>
            </a:fld>
            <a:endParaRPr lang="en-GB"/>
          </a:p>
        </p:txBody>
      </p:sp>
    </p:spTree>
    <p:extLst>
      <p:ext uri="{BB962C8B-B14F-4D97-AF65-F5344CB8AC3E}">
        <p14:creationId xmlns:p14="http://schemas.microsoft.com/office/powerpoint/2010/main" val="86824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Zonta </a:t>
            </a:r>
            <a:r>
              <a:rPr lang="de-DE" dirty="0" err="1" smtClean="0"/>
              <a:t>International‘s</a:t>
            </a:r>
            <a:r>
              <a:rPr lang="de-DE" dirty="0" smtClean="0"/>
              <a:t> </a:t>
            </a:r>
            <a:r>
              <a:rPr lang="de-DE" dirty="0" err="1" smtClean="0"/>
              <a:t>vision</a:t>
            </a:r>
            <a:r>
              <a:rPr lang="de-DE" dirty="0" smtClean="0"/>
              <a:t> </a:t>
            </a:r>
            <a:r>
              <a:rPr lang="de-DE" dirty="0" err="1" smtClean="0"/>
              <a:t>and</a:t>
            </a:r>
            <a:r>
              <a:rPr lang="de-DE" dirty="0" smtClean="0"/>
              <a:t> </a:t>
            </a:r>
            <a:r>
              <a:rPr lang="de-DE" dirty="0" err="1" smtClean="0"/>
              <a:t>mission</a:t>
            </a:r>
            <a:endParaRPr lang="de-DE" dirty="0" smtClean="0"/>
          </a:p>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2</a:t>
            </a:fld>
            <a:endParaRPr lang="en-GB"/>
          </a:p>
        </p:txBody>
      </p:sp>
    </p:spTree>
    <p:extLst>
      <p:ext uri="{BB962C8B-B14F-4D97-AF65-F5344CB8AC3E}">
        <p14:creationId xmlns:p14="http://schemas.microsoft.com/office/powerpoint/2010/main" val="362050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Anti-Trafficking</a:t>
            </a:r>
            <a:r>
              <a:rPr lang="en-GB" baseline="0" dirty="0" smtClean="0"/>
              <a:t> Convention (CETS 197). The Convention has been crafted to eliminate trafficking in human beings. Trafficking in human beings violates the rights and affects the lives of countless people around the world. An increasing number of women, men and children are being traded as a commodity across borders or in their own countries and trapped into exploitation and abuse. </a:t>
            </a:r>
          </a:p>
        </p:txBody>
      </p:sp>
      <p:sp>
        <p:nvSpPr>
          <p:cNvPr id="4" name="Slide Number Placeholder 3"/>
          <p:cNvSpPr>
            <a:spLocks noGrp="1"/>
          </p:cNvSpPr>
          <p:nvPr>
            <p:ph type="sldNum" sz="quarter" idx="10"/>
          </p:nvPr>
        </p:nvSpPr>
        <p:spPr/>
        <p:txBody>
          <a:bodyPr/>
          <a:lstStyle/>
          <a:p>
            <a:fld id="{7F167E2C-9D63-4AED-9904-C459331B951B}" type="slidenum">
              <a:rPr lang="en-GB" smtClean="0"/>
              <a:t>3</a:t>
            </a:fld>
            <a:endParaRPr lang="en-GB"/>
          </a:p>
        </p:txBody>
      </p:sp>
    </p:spTree>
    <p:extLst>
      <p:ext uri="{BB962C8B-B14F-4D97-AF65-F5344CB8AC3E}">
        <p14:creationId xmlns:p14="http://schemas.microsoft.com/office/powerpoint/2010/main" val="19785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latin typeface="+mn-lt"/>
              </a:rPr>
              <a:t>Human Trafficking is a prevalent practice globally. It is very often linked with organized crime and is considered as one of the most </a:t>
            </a:r>
          </a:p>
          <a:p>
            <a:r>
              <a:rPr lang="en-GB" baseline="0" dirty="0" smtClean="0">
                <a:solidFill>
                  <a:schemeClr val="tx1"/>
                </a:solidFill>
                <a:latin typeface="+mn-lt"/>
              </a:rPr>
              <a:t>profitable criminal activities worldwide.  </a:t>
            </a:r>
          </a:p>
          <a:p>
            <a:r>
              <a:rPr lang="en-GB" baseline="0" dirty="0" smtClean="0">
                <a:solidFill>
                  <a:schemeClr val="tx1"/>
                </a:solidFill>
                <a:latin typeface="+mn-lt"/>
              </a:rPr>
              <a:t>Note that trafficking and smuggling people are different things: Smuggling is unlawful cross-border transport in order to obtain a financial or other material benefit whereas the purpose of trafficking is always exploitation of the human being. </a:t>
            </a:r>
            <a:endParaRPr lang="en-GB" dirty="0">
              <a:solidFill>
                <a:schemeClr val="tx1"/>
              </a:solidFill>
              <a:latin typeface="+mn-lt"/>
            </a:endParaRPr>
          </a:p>
        </p:txBody>
      </p:sp>
      <p:sp>
        <p:nvSpPr>
          <p:cNvPr id="4" name="Slide Number Placeholder 3"/>
          <p:cNvSpPr>
            <a:spLocks noGrp="1"/>
          </p:cNvSpPr>
          <p:nvPr>
            <p:ph type="sldNum" sz="quarter" idx="10"/>
          </p:nvPr>
        </p:nvSpPr>
        <p:spPr/>
        <p:txBody>
          <a:bodyPr/>
          <a:lstStyle/>
          <a:p>
            <a:fld id="{7F167E2C-9D63-4AED-9904-C459331B951B}" type="slidenum">
              <a:rPr lang="en-GB" smtClean="0"/>
              <a:t>4</a:t>
            </a:fld>
            <a:endParaRPr lang="en-GB"/>
          </a:p>
        </p:txBody>
      </p:sp>
    </p:spTree>
    <p:extLst>
      <p:ext uri="{BB962C8B-B14F-4D97-AF65-F5344CB8AC3E}">
        <p14:creationId xmlns:p14="http://schemas.microsoft.com/office/powerpoint/2010/main" val="167163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The </a:t>
            </a:r>
            <a:r>
              <a:rPr lang="de-DE" baseline="0" dirty="0" err="1" smtClean="0"/>
              <a:t>convention</a:t>
            </a:r>
            <a:r>
              <a:rPr lang="de-DE" baseline="0" dirty="0" smtClean="0"/>
              <a:t> </a:t>
            </a:r>
            <a:r>
              <a:rPr lang="de-DE" baseline="0" dirty="0" err="1" smtClean="0"/>
              <a:t>claims</a:t>
            </a:r>
            <a:r>
              <a:rPr lang="de-DE" baseline="0" dirty="0" smtClean="0"/>
              <a:t> </a:t>
            </a:r>
            <a:r>
              <a:rPr lang="de-DE" baseline="0" dirty="0" err="1" smtClean="0"/>
              <a:t>the</a:t>
            </a:r>
            <a:r>
              <a:rPr lang="de-DE" baseline="0" dirty="0" smtClean="0"/>
              <a:t> </a:t>
            </a:r>
            <a:r>
              <a:rPr lang="de-DE" baseline="0" dirty="0" err="1" smtClean="0"/>
              <a:t>implementation</a:t>
            </a:r>
            <a:r>
              <a:rPr lang="de-DE" baseline="0" dirty="0" smtClean="0"/>
              <a:t> </a:t>
            </a:r>
            <a:r>
              <a:rPr lang="de-DE" baseline="0" dirty="0" err="1" smtClean="0"/>
              <a:t>of</a:t>
            </a:r>
            <a:r>
              <a:rPr lang="de-DE" baseline="0" dirty="0" smtClean="0"/>
              <a:t> </a:t>
            </a:r>
            <a:r>
              <a:rPr lang="de-DE" baseline="0" dirty="0" err="1" smtClean="0"/>
              <a:t>measures</a:t>
            </a:r>
            <a:r>
              <a:rPr lang="de-DE" baseline="0" dirty="0" smtClean="0"/>
              <a:t> </a:t>
            </a:r>
            <a:r>
              <a:rPr lang="de-DE" baseline="0" dirty="0" err="1" smtClean="0"/>
              <a:t>to</a:t>
            </a:r>
            <a:r>
              <a:rPr lang="de-DE" baseline="0" dirty="0" smtClean="0"/>
              <a:t> </a:t>
            </a:r>
            <a:r>
              <a:rPr lang="de-DE" baseline="0" dirty="0" err="1" smtClean="0"/>
              <a:t>fulfill</a:t>
            </a:r>
            <a:r>
              <a:rPr lang="de-DE" baseline="0" dirty="0" smtClean="0"/>
              <a:t> </a:t>
            </a:r>
            <a:r>
              <a:rPr lang="de-DE" baseline="0" dirty="0" err="1" smtClean="0"/>
              <a:t>its</a:t>
            </a:r>
            <a:r>
              <a:rPr lang="de-DE" baseline="0" dirty="0" smtClean="0"/>
              <a:t> </a:t>
            </a:r>
            <a:r>
              <a:rPr lang="de-DE" baseline="0" dirty="0" err="1" smtClean="0"/>
              <a:t>core</a:t>
            </a:r>
            <a:r>
              <a:rPr lang="de-DE" baseline="0" dirty="0" smtClean="0"/>
              <a:t> </a:t>
            </a:r>
            <a:r>
              <a:rPr lang="de-DE" baseline="0" dirty="0" err="1" smtClean="0"/>
              <a:t>issues</a:t>
            </a:r>
            <a:r>
              <a:rPr lang="de-DE" baseline="0" dirty="0" smtClean="0"/>
              <a:t>: </a:t>
            </a:r>
            <a:r>
              <a:rPr lang="de-DE" baseline="0" dirty="0" err="1" smtClean="0"/>
              <a:t>protection</a:t>
            </a:r>
            <a:r>
              <a:rPr lang="de-DE" baseline="0" dirty="0" smtClean="0"/>
              <a:t>, </a:t>
            </a:r>
            <a:r>
              <a:rPr lang="de-DE" baseline="0" dirty="0" err="1" smtClean="0"/>
              <a:t>prevention</a:t>
            </a:r>
            <a:r>
              <a:rPr lang="de-DE" baseline="0" dirty="0" smtClean="0"/>
              <a:t> and </a:t>
            </a:r>
            <a:r>
              <a:rPr lang="de-DE" baseline="0" dirty="0" err="1" smtClean="0"/>
              <a:t>prosecution</a:t>
            </a:r>
            <a:r>
              <a:rPr lang="de-DE" baseline="0" dirty="0" smtClean="0"/>
              <a:t>. The </a:t>
            </a:r>
            <a:r>
              <a:rPr lang="de-DE" baseline="0" dirty="0" err="1" smtClean="0"/>
              <a:t>monitoring</a:t>
            </a:r>
            <a:r>
              <a:rPr lang="de-DE" baseline="0" dirty="0" smtClean="0"/>
              <a:t> </a:t>
            </a:r>
            <a:r>
              <a:rPr lang="de-DE" baseline="0" dirty="0" err="1" smtClean="0"/>
              <a:t>mechanism</a:t>
            </a:r>
            <a:r>
              <a:rPr lang="de-DE" baseline="0" dirty="0" smtClean="0"/>
              <a:t> </a:t>
            </a:r>
            <a:r>
              <a:rPr lang="de-DE" baseline="0" dirty="0" err="1" smtClean="0"/>
              <a:t>is</a:t>
            </a:r>
            <a:r>
              <a:rPr lang="de-DE" baseline="0" dirty="0" smtClean="0"/>
              <a:t> </a:t>
            </a:r>
            <a:r>
              <a:rPr lang="de-DE" baseline="0" dirty="0" err="1" smtClean="0"/>
              <a:t>evaluating</a:t>
            </a:r>
            <a:r>
              <a:rPr lang="de-DE" baseline="0" dirty="0" smtClean="0"/>
              <a:t> </a:t>
            </a:r>
            <a:r>
              <a:rPr lang="de-DE" baseline="0" dirty="0" err="1" smtClean="0"/>
              <a:t>how</a:t>
            </a:r>
            <a:r>
              <a:rPr lang="de-DE" baseline="0" dirty="0" smtClean="0"/>
              <a:t> </a:t>
            </a:r>
            <a:r>
              <a:rPr lang="de-DE" baseline="0" dirty="0" err="1" smtClean="0"/>
              <a:t>well</a:t>
            </a:r>
            <a:r>
              <a:rPr lang="de-DE" baseline="0" dirty="0" smtClean="0"/>
              <a:t> </a:t>
            </a:r>
            <a:r>
              <a:rPr lang="de-DE" baseline="0" dirty="0" err="1" smtClean="0"/>
              <a:t>the</a:t>
            </a:r>
            <a:r>
              <a:rPr lang="de-DE" baseline="0" dirty="0" smtClean="0"/>
              <a:t> </a:t>
            </a:r>
            <a:r>
              <a:rPr lang="de-DE" baseline="0" dirty="0" err="1" smtClean="0"/>
              <a:t>provisions</a:t>
            </a:r>
            <a:r>
              <a:rPr lang="de-DE" baseline="0" dirty="0" smtClean="0"/>
              <a:t> </a:t>
            </a:r>
            <a:r>
              <a:rPr lang="de-DE" baseline="0" dirty="0" err="1" smtClean="0"/>
              <a:t>are</a:t>
            </a:r>
            <a:r>
              <a:rPr lang="de-DE" baseline="0" dirty="0" smtClean="0"/>
              <a:t> </a:t>
            </a:r>
            <a:r>
              <a:rPr lang="de-DE" baseline="0" dirty="0" err="1" smtClean="0"/>
              <a:t>put</a:t>
            </a:r>
            <a:r>
              <a:rPr lang="de-DE" baseline="0" dirty="0" smtClean="0"/>
              <a:t> </a:t>
            </a:r>
            <a:r>
              <a:rPr lang="de-DE" baseline="0" dirty="0" err="1" smtClean="0"/>
              <a:t>into</a:t>
            </a:r>
            <a:r>
              <a:rPr lang="de-DE" baseline="0" dirty="0" smtClean="0"/>
              <a:t> </a:t>
            </a:r>
            <a:r>
              <a:rPr lang="de-DE" baseline="0" dirty="0" err="1" smtClean="0"/>
              <a:t>practice</a:t>
            </a:r>
            <a:r>
              <a:rPr lang="de-DE" baseline="0" dirty="0" smtClean="0"/>
              <a:t> </a:t>
            </a:r>
            <a:r>
              <a:rPr lang="de-DE" baseline="0" dirty="0" err="1" smtClean="0"/>
              <a:t>by</a:t>
            </a:r>
            <a:r>
              <a:rPr lang="de-DE" baseline="0" dirty="0" smtClean="0"/>
              <a:t> States </a:t>
            </a:r>
            <a:r>
              <a:rPr lang="de-DE" baseline="0" dirty="0" err="1" smtClean="0"/>
              <a:t>parties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Convention</a:t>
            </a:r>
            <a:r>
              <a:rPr lang="de-DE" baseline="0" dirty="0" smtClean="0"/>
              <a:t> and </a:t>
            </a:r>
            <a:r>
              <a:rPr lang="de-DE" baseline="0" dirty="0" err="1" smtClean="0"/>
              <a:t>is</a:t>
            </a:r>
            <a:r>
              <a:rPr lang="de-DE" baseline="0" dirty="0" smtClean="0"/>
              <a:t> </a:t>
            </a:r>
            <a:r>
              <a:rPr lang="de-DE" baseline="0" dirty="0" err="1" smtClean="0"/>
              <a:t>providing</a:t>
            </a:r>
            <a:r>
              <a:rPr lang="de-DE" baseline="0" dirty="0" smtClean="0"/>
              <a:t> </a:t>
            </a:r>
            <a:r>
              <a:rPr lang="de-DE" baseline="0" dirty="0" err="1" smtClean="0"/>
              <a:t>support</a:t>
            </a:r>
            <a:r>
              <a:rPr lang="de-DE" baseline="0" dirty="0" smtClean="0"/>
              <a:t>. </a:t>
            </a:r>
          </a:p>
        </p:txBody>
      </p:sp>
      <p:sp>
        <p:nvSpPr>
          <p:cNvPr id="4" name="Foliennummernplatzhalter 3"/>
          <p:cNvSpPr>
            <a:spLocks noGrp="1"/>
          </p:cNvSpPr>
          <p:nvPr>
            <p:ph type="sldNum" sz="quarter" idx="10"/>
          </p:nvPr>
        </p:nvSpPr>
        <p:spPr/>
        <p:txBody>
          <a:bodyPr/>
          <a:lstStyle/>
          <a:p>
            <a:fld id="{DB39DD64-32F6-4729-A32C-82F537C9F3D1}" type="slidenum">
              <a:rPr lang="en-GB" smtClean="0"/>
              <a:t>5</a:t>
            </a:fld>
            <a:endParaRPr lang="en-GB"/>
          </a:p>
        </p:txBody>
      </p:sp>
    </p:spTree>
    <p:extLst>
      <p:ext uri="{BB962C8B-B14F-4D97-AF65-F5344CB8AC3E}">
        <p14:creationId xmlns:p14="http://schemas.microsoft.com/office/powerpoint/2010/main" val="250739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sz="1200" kern="1200" dirty="0" smtClean="0">
                <a:solidFill>
                  <a:schemeClr val="tx1"/>
                </a:solidFill>
                <a:effectLst/>
                <a:latin typeface="+mn-lt"/>
                <a:ea typeface="+mn-ea"/>
                <a:cs typeface="+mn-cs"/>
              </a:rPr>
              <a:t>As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of</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February</a:t>
            </a:r>
            <a:r>
              <a:rPr lang="de-DE" sz="1200" kern="1200" baseline="0" dirty="0" smtClean="0">
                <a:solidFill>
                  <a:schemeClr val="tx1"/>
                </a:solidFill>
                <a:effectLst/>
                <a:latin typeface="+mn-lt"/>
                <a:ea typeface="+mn-ea"/>
                <a:cs typeface="+mn-cs"/>
              </a:rPr>
              <a:t> 2017, Czech </a:t>
            </a:r>
            <a:r>
              <a:rPr lang="de-DE" sz="1200" kern="1200" baseline="0" dirty="0" err="1" smtClean="0">
                <a:solidFill>
                  <a:schemeClr val="tx1"/>
                </a:solidFill>
                <a:effectLst/>
                <a:latin typeface="+mn-lt"/>
                <a:ea typeface="+mn-ea"/>
                <a:cs typeface="+mn-cs"/>
              </a:rPr>
              <a:t>Republic</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has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signed</a:t>
            </a:r>
            <a:r>
              <a:rPr lang="de-DE" sz="1200" kern="1200" baseline="0" dirty="0" smtClean="0">
                <a:solidFill>
                  <a:schemeClr val="tx1"/>
                </a:solidFill>
                <a:effectLst/>
                <a:latin typeface="+mn-lt"/>
                <a:ea typeface="+mn-ea"/>
                <a:cs typeface="+mn-cs"/>
              </a:rPr>
              <a:t> but not </a:t>
            </a:r>
            <a:r>
              <a:rPr lang="de-DE" sz="1200" kern="1200" baseline="0" dirty="0" err="1" smtClean="0">
                <a:solidFill>
                  <a:schemeClr val="tx1"/>
                </a:solidFill>
                <a:effectLst/>
                <a:latin typeface="+mn-lt"/>
                <a:ea typeface="+mn-ea"/>
                <a:cs typeface="+mn-cs"/>
              </a:rPr>
              <a:t>yet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ratified</a:t>
            </a:r>
            <a:r>
              <a:rPr lang="de-DE" sz="1200" kern="1200" baseline="0" dirty="0" smtClean="0">
                <a:solidFill>
                  <a:schemeClr val="tx1"/>
                </a:solidFill>
                <a:effectLst/>
                <a:latin typeface="+mn-lt"/>
                <a:ea typeface="+mn-ea"/>
                <a:cs typeface="+mn-cs"/>
              </a:rPr>
              <a:t>. Russia has neither signed nor ratified the convention. </a:t>
            </a:r>
            <a:r>
              <a:rPr lang="en-US" dirty="0"/>
              <a:t>Belarus, a non-member state of the </a:t>
            </a:r>
            <a:r>
              <a:rPr lang="en-US" dirty="0" err="1"/>
              <a:t>CoE</a:t>
            </a:r>
            <a:r>
              <a:rPr lang="en-US" dirty="0"/>
              <a:t> has ratified the convention. </a:t>
            </a:r>
            <a:r>
              <a:rPr lang="en-US"/>
              <a:t>It entered into force on 1 March 2014 for Belarus.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B39DD64-32F6-4729-A32C-82F537C9F3D1}" type="slidenum">
              <a:rPr lang="en-GB" smtClean="0"/>
              <a:t>6</a:t>
            </a:fld>
            <a:endParaRPr lang="en-GB"/>
          </a:p>
        </p:txBody>
      </p:sp>
    </p:spTree>
    <p:extLst>
      <p:ext uri="{BB962C8B-B14F-4D97-AF65-F5344CB8AC3E}">
        <p14:creationId xmlns:p14="http://schemas.microsoft.com/office/powerpoint/2010/main" val="366218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Non-CoE </a:t>
            </a:r>
            <a:r>
              <a:rPr lang="de-DE" dirty="0" err="1" smtClean="0"/>
              <a:t>member</a:t>
            </a:r>
            <a:r>
              <a:rPr lang="de-DE" dirty="0" smtClean="0"/>
              <a:t> </a:t>
            </a:r>
            <a:r>
              <a:rPr lang="de-DE" dirty="0" err="1" smtClean="0"/>
              <a:t>states</a:t>
            </a:r>
            <a:r>
              <a:rPr lang="de-DE" baseline="0" dirty="0" smtClean="0"/>
              <a:t> </a:t>
            </a:r>
            <a:r>
              <a:rPr lang="de-DE" baseline="0" dirty="0" err="1" smtClean="0"/>
              <a:t>can</a:t>
            </a:r>
            <a:r>
              <a:rPr lang="de-DE" baseline="0" dirty="0" smtClean="0"/>
              <a:t> </a:t>
            </a:r>
            <a:r>
              <a:rPr lang="de-DE" baseline="0" dirty="0" err="1" smtClean="0"/>
              <a:t>join</a:t>
            </a:r>
            <a:r>
              <a:rPr lang="de-DE" baseline="0" dirty="0" smtClean="0"/>
              <a:t>, </a:t>
            </a:r>
            <a:r>
              <a:rPr lang="de-DE" baseline="0" dirty="0" err="1" smtClean="0"/>
              <a:t>provided</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being</a:t>
            </a:r>
            <a:r>
              <a:rPr lang="de-DE" baseline="0" dirty="0" smtClean="0"/>
              <a:t> </a:t>
            </a:r>
            <a:r>
              <a:rPr lang="de-DE" baseline="0" dirty="0" err="1" smtClean="0"/>
              <a:t>invited</a:t>
            </a:r>
            <a:r>
              <a:rPr lang="de-DE" baseline="0" dirty="0" smtClean="0"/>
              <a:t> and </a:t>
            </a:r>
            <a:r>
              <a:rPr lang="de-DE" baseline="0" dirty="0" err="1" smtClean="0"/>
              <a:t>have</a:t>
            </a:r>
            <a:r>
              <a:rPr lang="de-DE" baseline="0" dirty="0" smtClean="0"/>
              <a:t> </a:t>
            </a:r>
            <a:r>
              <a:rPr lang="de-DE" baseline="0" dirty="0" err="1" smtClean="0"/>
              <a:t>proven</a:t>
            </a:r>
            <a:r>
              <a:rPr lang="de-DE" baseline="0" dirty="0" smtClean="0"/>
              <a:t> </a:t>
            </a:r>
            <a:r>
              <a:rPr lang="de-DE" baseline="0" dirty="0" err="1" smtClean="0"/>
              <a:t>to</a:t>
            </a:r>
            <a:r>
              <a:rPr lang="de-DE" baseline="0" dirty="0" smtClean="0"/>
              <a:t> </a:t>
            </a:r>
            <a:r>
              <a:rPr lang="de-DE" baseline="0" dirty="0" err="1" smtClean="0"/>
              <a:t>have</a:t>
            </a:r>
            <a:r>
              <a:rPr lang="de-DE" baseline="0" dirty="0" smtClean="0"/>
              <a:t> </a:t>
            </a:r>
            <a:r>
              <a:rPr lang="de-DE" baseline="0" dirty="0" err="1" smtClean="0"/>
              <a:t>taken</a:t>
            </a:r>
            <a:r>
              <a:rPr lang="de-DE" baseline="0" dirty="0" smtClean="0"/>
              <a:t> </a:t>
            </a:r>
            <a:r>
              <a:rPr lang="de-DE" baseline="0" dirty="0" err="1" smtClean="0"/>
              <a:t>the</a:t>
            </a:r>
            <a:r>
              <a:rPr lang="de-DE" baseline="0" dirty="0" smtClean="0"/>
              <a:t> </a:t>
            </a:r>
            <a:r>
              <a:rPr lang="de-DE" baseline="0" dirty="0" err="1" smtClean="0"/>
              <a:t>necessary</a:t>
            </a:r>
            <a:r>
              <a:rPr lang="de-DE" baseline="0" dirty="0" smtClean="0"/>
              <a:t> </a:t>
            </a:r>
            <a:r>
              <a:rPr lang="de-DE" baseline="0" dirty="0" err="1" smtClean="0"/>
              <a:t>measures</a:t>
            </a:r>
            <a:r>
              <a:rPr lang="de-DE" baseline="0" dirty="0" smtClean="0"/>
              <a:t> </a:t>
            </a:r>
            <a:r>
              <a:rPr lang="de-DE" baseline="0" dirty="0" err="1" smtClean="0"/>
              <a:t>to</a:t>
            </a:r>
            <a:r>
              <a:rPr lang="de-DE" baseline="0" dirty="0" smtClean="0"/>
              <a:t> </a:t>
            </a:r>
            <a:r>
              <a:rPr lang="de-DE" baseline="0" dirty="0" err="1" smtClean="0"/>
              <a:t>allow</a:t>
            </a:r>
            <a:r>
              <a:rPr lang="de-DE" baseline="0" dirty="0" smtClean="0"/>
              <a:t> </a:t>
            </a:r>
            <a:r>
              <a:rPr lang="de-DE" baseline="0" dirty="0" err="1" smtClean="0"/>
              <a:t>the</a:t>
            </a:r>
            <a:r>
              <a:rPr lang="de-DE" baseline="0" dirty="0" smtClean="0"/>
              <a:t> </a:t>
            </a:r>
            <a:r>
              <a:rPr lang="de-DE" baseline="0" dirty="0" err="1" smtClean="0"/>
              <a:t>domestic</a:t>
            </a:r>
            <a:r>
              <a:rPr lang="de-DE" baseline="0" dirty="0" smtClean="0"/>
              <a:t> </a:t>
            </a:r>
            <a:r>
              <a:rPr lang="de-DE" baseline="0" dirty="0" err="1" smtClean="0"/>
              <a:t>law</a:t>
            </a:r>
            <a:r>
              <a:rPr lang="de-DE" baseline="0" dirty="0" smtClean="0"/>
              <a:t> </a:t>
            </a:r>
            <a:r>
              <a:rPr lang="de-DE" baseline="0" dirty="0" err="1" smtClean="0"/>
              <a:t>to</a:t>
            </a:r>
            <a:r>
              <a:rPr lang="de-DE" baseline="0" dirty="0" smtClean="0"/>
              <a:t> </a:t>
            </a:r>
            <a:r>
              <a:rPr lang="de-DE" baseline="0" dirty="0" err="1" smtClean="0"/>
              <a:t>implement</a:t>
            </a:r>
            <a:r>
              <a:rPr lang="de-DE" baseline="0" dirty="0" smtClean="0"/>
              <a:t> </a:t>
            </a:r>
            <a:r>
              <a:rPr lang="de-DE" baseline="0" dirty="0" err="1" smtClean="0"/>
              <a:t>the</a:t>
            </a:r>
            <a:r>
              <a:rPr lang="de-DE" baseline="0" dirty="0" smtClean="0"/>
              <a:t> </a:t>
            </a:r>
            <a:r>
              <a:rPr lang="de-DE" baseline="0" dirty="0" err="1" smtClean="0"/>
              <a:t>requirements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convention</a:t>
            </a:r>
            <a:r>
              <a:rPr lang="de-DE" baseline="0" dirty="0" smtClean="0"/>
              <a:t>. As </a:t>
            </a:r>
            <a:r>
              <a:rPr lang="de-DE" baseline="0" dirty="0" err="1" smtClean="0"/>
              <a:t>trafficking</a:t>
            </a:r>
            <a:r>
              <a:rPr lang="de-DE" baseline="0" dirty="0" smtClean="0"/>
              <a:t> </a:t>
            </a:r>
            <a:r>
              <a:rPr lang="de-DE" baseline="0" dirty="0" err="1" smtClean="0"/>
              <a:t>is</a:t>
            </a:r>
            <a:r>
              <a:rPr lang="de-DE" baseline="0" dirty="0" smtClean="0"/>
              <a:t> a grave global </a:t>
            </a:r>
            <a:r>
              <a:rPr lang="de-DE" baseline="0" dirty="0" err="1" smtClean="0"/>
              <a:t>phenomenon</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important</a:t>
            </a:r>
            <a:r>
              <a:rPr lang="de-DE" baseline="0" dirty="0" smtClean="0"/>
              <a:t> </a:t>
            </a:r>
            <a:r>
              <a:rPr lang="de-DE" baseline="0" dirty="0" err="1" smtClean="0"/>
              <a:t>to</a:t>
            </a:r>
            <a:r>
              <a:rPr lang="de-DE" baseline="0" dirty="0" smtClean="0"/>
              <a:t> </a:t>
            </a:r>
            <a:r>
              <a:rPr lang="de-DE" baseline="0" dirty="0" err="1" smtClean="0"/>
              <a:t>engage</a:t>
            </a:r>
            <a:r>
              <a:rPr lang="de-DE" baseline="0" dirty="0" smtClean="0"/>
              <a:t> non-</a:t>
            </a:r>
            <a:r>
              <a:rPr lang="de-DE" baseline="0" dirty="0" err="1" smtClean="0"/>
              <a:t>member</a:t>
            </a:r>
            <a:r>
              <a:rPr lang="de-DE" baseline="0" dirty="0" smtClean="0"/>
              <a:t> </a:t>
            </a:r>
            <a:r>
              <a:rPr lang="de-DE" baseline="0" dirty="0" err="1" smtClean="0"/>
              <a:t>states</a:t>
            </a:r>
            <a:r>
              <a:rPr lang="de-DE" baseline="0" dirty="0" smtClean="0"/>
              <a:t> in </a:t>
            </a:r>
            <a:r>
              <a:rPr lang="de-DE" baseline="0" dirty="0" err="1" smtClean="0"/>
              <a:t>the</a:t>
            </a:r>
            <a:r>
              <a:rPr lang="de-DE" baseline="0" dirty="0" smtClean="0"/>
              <a:t> </a:t>
            </a:r>
            <a:r>
              <a:rPr lang="de-DE" baseline="0" dirty="0" err="1" smtClean="0"/>
              <a:t>implementation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Anti-</a:t>
            </a:r>
            <a:r>
              <a:rPr lang="de-DE" baseline="0" dirty="0" err="1" smtClean="0"/>
              <a:t>Trafficking</a:t>
            </a:r>
            <a:r>
              <a:rPr lang="de-DE" baseline="0" dirty="0" smtClean="0"/>
              <a:t> </a:t>
            </a:r>
            <a:r>
              <a:rPr lang="de-DE" baseline="0" dirty="0" err="1" smtClean="0"/>
              <a:t>Convention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7</a:t>
            </a:fld>
            <a:endParaRPr lang="en-GB"/>
          </a:p>
        </p:txBody>
      </p:sp>
    </p:spTree>
    <p:extLst>
      <p:ext uri="{BB962C8B-B14F-4D97-AF65-F5344CB8AC3E}">
        <p14:creationId xmlns:p14="http://schemas.microsoft.com/office/powerpoint/2010/main" val="69171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The </a:t>
            </a:r>
            <a:r>
              <a:rPr lang="de-DE" dirty="0" err="1" smtClean="0"/>
              <a:t>three</a:t>
            </a:r>
            <a:r>
              <a:rPr lang="de-DE" baseline="0" dirty="0" smtClean="0"/>
              <a:t> </a:t>
            </a:r>
            <a:r>
              <a:rPr lang="de-DE" baseline="0" dirty="0" err="1" smtClean="0"/>
              <a:t>P‘s</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essence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Anti-</a:t>
            </a:r>
            <a:r>
              <a:rPr lang="de-DE" baseline="0" dirty="0" err="1" smtClean="0"/>
              <a:t>Trafficking</a:t>
            </a:r>
            <a:r>
              <a:rPr lang="de-DE" baseline="0" dirty="0" smtClean="0"/>
              <a:t> </a:t>
            </a:r>
            <a:r>
              <a:rPr lang="de-DE" baseline="0" dirty="0" err="1" smtClean="0"/>
              <a:t>Convention</a:t>
            </a:r>
            <a:r>
              <a:rPr lang="de-DE" baseline="0" dirty="0" smtClean="0"/>
              <a:t>. To tackle the violation worldwide, international cooperation  is crucial.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equally</a:t>
            </a:r>
            <a:r>
              <a:rPr lang="de-DE" baseline="0" dirty="0" smtClean="0"/>
              <a:t> </a:t>
            </a:r>
            <a:r>
              <a:rPr lang="de-DE" baseline="0" dirty="0" err="1" smtClean="0"/>
              <a:t>important</a:t>
            </a:r>
            <a:r>
              <a:rPr lang="de-DE" baseline="0" dirty="0" smtClean="0"/>
              <a:t> </a:t>
            </a:r>
            <a:r>
              <a:rPr lang="de-DE" baseline="0" dirty="0" err="1" smtClean="0"/>
              <a:t>to</a:t>
            </a:r>
            <a:r>
              <a:rPr lang="de-DE" baseline="0" dirty="0" smtClean="0"/>
              <a:t> </a:t>
            </a:r>
            <a:r>
              <a:rPr lang="de-DE" baseline="0" dirty="0" err="1" smtClean="0"/>
              <a:t>grant</a:t>
            </a:r>
            <a:r>
              <a:rPr lang="de-DE" baseline="0" dirty="0" smtClean="0"/>
              <a:t> </a:t>
            </a:r>
            <a:r>
              <a:rPr lang="de-DE" baseline="0" dirty="0" err="1" smtClean="0"/>
              <a:t>children</a:t>
            </a:r>
            <a:r>
              <a:rPr lang="de-DE" baseline="0" dirty="0" smtClean="0"/>
              <a:t> </a:t>
            </a:r>
            <a:r>
              <a:rPr lang="de-DE" baseline="0" dirty="0" err="1" smtClean="0"/>
              <a:t>special</a:t>
            </a:r>
            <a:r>
              <a:rPr lang="de-DE" baseline="0" dirty="0" smtClean="0"/>
              <a:t> </a:t>
            </a:r>
            <a:r>
              <a:rPr lang="de-DE" baseline="0" dirty="0" err="1" smtClean="0"/>
              <a:t>protection</a:t>
            </a:r>
            <a:r>
              <a:rPr lang="de-DE" baseline="0" dirty="0" smtClean="0"/>
              <a:t> </a:t>
            </a:r>
            <a:r>
              <a:rPr lang="de-DE" baseline="0" dirty="0" err="1" smtClean="0"/>
              <a:t>measures</a:t>
            </a:r>
            <a:r>
              <a:rPr lang="de-DE" baseline="0" dirty="0" smtClean="0"/>
              <a:t> </a:t>
            </a:r>
            <a:r>
              <a:rPr lang="de-DE" baseline="0" dirty="0" err="1" smtClean="0"/>
              <a:t>during</a:t>
            </a:r>
            <a:r>
              <a:rPr lang="de-DE" baseline="0" dirty="0" smtClean="0"/>
              <a:t> </a:t>
            </a:r>
            <a:r>
              <a:rPr lang="de-DE" baseline="0" dirty="0" err="1" smtClean="0"/>
              <a:t>investigation</a:t>
            </a:r>
            <a:r>
              <a:rPr lang="de-DE" baseline="0" dirty="0" smtClean="0"/>
              <a:t> and </a:t>
            </a:r>
            <a:r>
              <a:rPr lang="de-DE" baseline="0" dirty="0" err="1" smtClean="0"/>
              <a:t>court</a:t>
            </a:r>
            <a:r>
              <a:rPr lang="de-DE" baseline="0" dirty="0" smtClean="0"/>
              <a:t> </a:t>
            </a:r>
            <a:r>
              <a:rPr lang="de-DE" baseline="0" dirty="0" err="1" smtClean="0"/>
              <a:t>proceedings</a:t>
            </a:r>
            <a:r>
              <a:rPr lang="de-D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Victims</a:t>
            </a:r>
            <a:r>
              <a:rPr lang="de-DE" baseline="0" dirty="0" smtClean="0"/>
              <a:t> </a:t>
            </a:r>
            <a:r>
              <a:rPr lang="de-DE" baseline="0" dirty="0" err="1" smtClean="0"/>
              <a:t>are</a:t>
            </a:r>
            <a:r>
              <a:rPr lang="de-DE" baseline="0" dirty="0" smtClean="0"/>
              <a:t> </a:t>
            </a:r>
            <a:r>
              <a:rPr lang="de-DE" baseline="0" dirty="0" err="1" smtClean="0"/>
              <a:t>very</a:t>
            </a:r>
            <a:r>
              <a:rPr lang="de-DE" baseline="0" dirty="0" smtClean="0"/>
              <a:t> </a:t>
            </a:r>
            <a:r>
              <a:rPr lang="de-DE" baseline="0" dirty="0" err="1" smtClean="0"/>
              <a:t>often</a:t>
            </a:r>
            <a:r>
              <a:rPr lang="de-DE" baseline="0" dirty="0" smtClean="0"/>
              <a:t> not </a:t>
            </a:r>
            <a:r>
              <a:rPr lang="de-DE" baseline="0" dirty="0" err="1" smtClean="0"/>
              <a:t>identified</a:t>
            </a:r>
            <a:r>
              <a:rPr lang="de-DE" baseline="0" dirty="0" smtClean="0"/>
              <a:t> </a:t>
            </a:r>
            <a:r>
              <a:rPr lang="de-DE" baseline="0" dirty="0" err="1" smtClean="0"/>
              <a:t>as</a:t>
            </a:r>
            <a:r>
              <a:rPr lang="de-DE" baseline="0" dirty="0" smtClean="0"/>
              <a:t> </a:t>
            </a:r>
            <a:r>
              <a:rPr lang="de-DE" baseline="0" dirty="0" err="1" smtClean="0"/>
              <a:t>victims</a:t>
            </a:r>
            <a:r>
              <a:rPr lang="de-DE" baseline="0" dirty="0" smtClean="0"/>
              <a:t> </a:t>
            </a:r>
            <a:r>
              <a:rPr lang="de-DE" baseline="0" dirty="0" err="1" smtClean="0"/>
              <a:t>of</a:t>
            </a:r>
            <a:r>
              <a:rPr lang="de-DE" baseline="0" dirty="0" smtClean="0"/>
              <a:t> a </a:t>
            </a:r>
            <a:r>
              <a:rPr lang="de-DE" baseline="0" dirty="0" err="1" smtClean="0"/>
              <a:t>crime</a:t>
            </a:r>
            <a:r>
              <a:rPr lang="de-DE" baseline="0" dirty="0" smtClean="0"/>
              <a:t>, but </a:t>
            </a:r>
            <a:r>
              <a:rPr lang="de-DE" baseline="0" dirty="0" err="1" smtClean="0"/>
              <a:t>rather</a:t>
            </a:r>
            <a:r>
              <a:rPr lang="de-DE" baseline="0" dirty="0" smtClean="0"/>
              <a:t> </a:t>
            </a:r>
            <a:r>
              <a:rPr lang="de-DE" baseline="0" dirty="0" err="1" smtClean="0"/>
              <a:t>considered</a:t>
            </a:r>
            <a:r>
              <a:rPr lang="de-DE" baseline="0" dirty="0" smtClean="0"/>
              <a:t> </a:t>
            </a:r>
            <a:r>
              <a:rPr lang="de-DE" baseline="0" dirty="0" err="1" smtClean="0"/>
              <a:t>as</a:t>
            </a:r>
            <a:r>
              <a:rPr lang="de-DE" baseline="0" dirty="0" smtClean="0"/>
              <a:t> </a:t>
            </a:r>
            <a:r>
              <a:rPr lang="de-DE" baseline="0" dirty="0" err="1" smtClean="0"/>
              <a:t>persons</a:t>
            </a:r>
            <a:r>
              <a:rPr lang="de-DE" baseline="0" dirty="0" smtClean="0"/>
              <a:t>, </a:t>
            </a:r>
            <a:r>
              <a:rPr lang="de-DE" baseline="0" dirty="0" err="1" smtClean="0"/>
              <a:t>who</a:t>
            </a:r>
            <a:r>
              <a:rPr lang="de-DE" baseline="0" dirty="0" smtClean="0"/>
              <a:t> </a:t>
            </a:r>
            <a:r>
              <a:rPr lang="de-DE" baseline="0" dirty="0" err="1" smtClean="0"/>
              <a:t>have</a:t>
            </a:r>
            <a:r>
              <a:rPr lang="de-DE" baseline="0" dirty="0" smtClean="0"/>
              <a:t> </a:t>
            </a:r>
            <a:r>
              <a:rPr lang="de-DE" baseline="0" dirty="0" err="1" smtClean="0"/>
              <a:t>violated</a:t>
            </a:r>
            <a:r>
              <a:rPr lang="de-DE" baseline="0" dirty="0" smtClean="0"/>
              <a:t> </a:t>
            </a:r>
            <a:r>
              <a:rPr lang="de-DE" baseline="0" dirty="0" err="1" smtClean="0"/>
              <a:t>migration</a:t>
            </a:r>
            <a:r>
              <a:rPr lang="de-DE" baseline="0" dirty="0" smtClean="0"/>
              <a:t>, </a:t>
            </a:r>
            <a:r>
              <a:rPr lang="de-DE" baseline="0" dirty="0" err="1" smtClean="0"/>
              <a:t>labour</a:t>
            </a:r>
            <a:r>
              <a:rPr lang="de-DE" baseline="0" dirty="0" smtClean="0"/>
              <a:t> </a:t>
            </a:r>
            <a:r>
              <a:rPr lang="de-DE" baseline="0" dirty="0" err="1" smtClean="0"/>
              <a:t>or</a:t>
            </a:r>
            <a:r>
              <a:rPr lang="de-DE" baseline="0" dirty="0" smtClean="0"/>
              <a:t> </a:t>
            </a:r>
            <a:r>
              <a:rPr lang="de-DE" baseline="0" dirty="0" err="1" smtClean="0"/>
              <a:t>prostitution</a:t>
            </a:r>
            <a:r>
              <a:rPr lang="de-DE" baseline="0" dirty="0" smtClean="0"/>
              <a:t> </a:t>
            </a:r>
            <a:r>
              <a:rPr lang="de-DE" baseline="0" dirty="0" err="1" smtClean="0"/>
              <a:t>laws</a:t>
            </a:r>
            <a:r>
              <a:rPr lang="de-DE" baseline="0" dirty="0" smtClean="0"/>
              <a:t>. </a:t>
            </a:r>
            <a:r>
              <a:rPr lang="de-DE" baseline="0" dirty="0" err="1" smtClean="0"/>
              <a:t>Identification</a:t>
            </a:r>
            <a:r>
              <a:rPr lang="de-DE" baseline="0" dirty="0" smtClean="0"/>
              <a:t> </a:t>
            </a:r>
            <a:r>
              <a:rPr lang="de-DE" baseline="0" dirty="0" err="1" smtClean="0"/>
              <a:t>is</a:t>
            </a:r>
            <a:r>
              <a:rPr lang="de-DE" baseline="0" dirty="0" smtClean="0"/>
              <a:t> </a:t>
            </a:r>
            <a:r>
              <a:rPr lang="de-DE" baseline="0" dirty="0" err="1" smtClean="0"/>
              <a:t>performed</a:t>
            </a:r>
            <a:r>
              <a:rPr lang="de-DE" baseline="0" dirty="0" smtClean="0"/>
              <a:t> </a:t>
            </a:r>
            <a:r>
              <a:rPr lang="de-DE" baseline="0" dirty="0" err="1" smtClean="0"/>
              <a:t>by</a:t>
            </a:r>
            <a:r>
              <a:rPr lang="de-DE" baseline="0" dirty="0" smtClean="0"/>
              <a:t> </a:t>
            </a:r>
            <a:r>
              <a:rPr lang="de-DE" baseline="0" dirty="0" err="1" smtClean="0"/>
              <a:t>specially</a:t>
            </a:r>
            <a:r>
              <a:rPr lang="de-DE" baseline="0" dirty="0" smtClean="0"/>
              <a:t> </a:t>
            </a:r>
            <a:r>
              <a:rPr lang="de-DE" baseline="0" dirty="0" err="1" smtClean="0"/>
              <a:t>trained</a:t>
            </a:r>
            <a:r>
              <a:rPr lang="de-DE" baseline="0" dirty="0" smtClean="0"/>
              <a:t> professionals </a:t>
            </a:r>
            <a:r>
              <a:rPr lang="de-DE" baseline="0" dirty="0" err="1" smtClean="0"/>
              <a:t>who</a:t>
            </a:r>
            <a:r>
              <a:rPr lang="de-DE" baseline="0" dirty="0" smtClean="0"/>
              <a:t> follow </a:t>
            </a:r>
            <a:r>
              <a:rPr lang="de-DE" baseline="0" dirty="0" err="1" smtClean="0"/>
              <a:t>agreed</a:t>
            </a:r>
            <a:r>
              <a:rPr lang="de-DE" baseline="0" dirty="0" smtClean="0"/>
              <a:t> </a:t>
            </a:r>
            <a:r>
              <a:rPr lang="de-DE" baseline="0" dirty="0" err="1" smtClean="0"/>
              <a:t>procedures</a:t>
            </a:r>
            <a:r>
              <a:rPr lang="de-DE" baseline="0" dirty="0" smtClean="0"/>
              <a:t> and </a:t>
            </a:r>
            <a:r>
              <a:rPr lang="de-DE" baseline="0" dirty="0" err="1" smtClean="0"/>
              <a:t>identification</a:t>
            </a:r>
            <a:r>
              <a:rPr lang="de-DE" baseline="0" dirty="0" smtClean="0"/>
              <a:t> </a:t>
            </a:r>
            <a:r>
              <a:rPr lang="de-DE" baseline="0" dirty="0" err="1" smtClean="0"/>
              <a:t>criteria</a:t>
            </a:r>
            <a:r>
              <a:rPr lang="de-DE" baseline="0" dirty="0" smtClean="0"/>
              <a:t>. </a:t>
            </a:r>
          </a:p>
          <a:p>
            <a:r>
              <a:rPr lang="de-DE" baseline="0" dirty="0" smtClean="0"/>
              <a:t>The </a:t>
            </a:r>
            <a:r>
              <a:rPr lang="de-DE" baseline="0" dirty="0" err="1" smtClean="0"/>
              <a:t>reflection</a:t>
            </a:r>
            <a:r>
              <a:rPr lang="de-DE" baseline="0" dirty="0" smtClean="0"/>
              <a:t> and </a:t>
            </a:r>
            <a:r>
              <a:rPr lang="de-DE" baseline="0" dirty="0" err="1" smtClean="0"/>
              <a:t>recovery</a:t>
            </a:r>
            <a:r>
              <a:rPr lang="de-DE" baseline="0" dirty="0" smtClean="0"/>
              <a:t> </a:t>
            </a:r>
            <a:r>
              <a:rPr lang="de-DE" baseline="0" dirty="0" err="1" smtClean="0"/>
              <a:t>period</a:t>
            </a:r>
            <a:r>
              <a:rPr lang="de-DE" baseline="0" dirty="0" smtClean="0"/>
              <a:t> </a:t>
            </a:r>
            <a:r>
              <a:rPr lang="de-DE" baseline="0" dirty="0" err="1" smtClean="0"/>
              <a:t>should</a:t>
            </a:r>
            <a:r>
              <a:rPr lang="de-DE" baseline="0" dirty="0" smtClean="0"/>
              <a:t> </a:t>
            </a:r>
            <a:r>
              <a:rPr lang="de-DE" baseline="0" dirty="0" err="1" smtClean="0"/>
              <a:t>help</a:t>
            </a:r>
            <a:r>
              <a:rPr lang="de-DE" baseline="0" dirty="0" smtClean="0"/>
              <a:t> </a:t>
            </a:r>
            <a:r>
              <a:rPr lang="de-DE" baseline="0" dirty="0" err="1" smtClean="0"/>
              <a:t>the</a:t>
            </a:r>
            <a:r>
              <a:rPr lang="de-DE" baseline="0" dirty="0" smtClean="0"/>
              <a:t> </a:t>
            </a:r>
            <a:r>
              <a:rPr lang="de-DE" baseline="0" dirty="0" err="1" smtClean="0"/>
              <a:t>victim</a:t>
            </a:r>
            <a:r>
              <a:rPr lang="de-DE" baseline="0" dirty="0" smtClean="0"/>
              <a:t> </a:t>
            </a:r>
            <a:r>
              <a:rPr lang="de-DE" baseline="0" dirty="0" err="1" smtClean="0"/>
              <a:t>to</a:t>
            </a:r>
            <a:r>
              <a:rPr lang="de-DE" baseline="0" dirty="0" smtClean="0"/>
              <a:t> </a:t>
            </a:r>
            <a:r>
              <a:rPr lang="de-DE" baseline="0" dirty="0" err="1" smtClean="0"/>
              <a:t>escape</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influence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trafficker</a:t>
            </a:r>
            <a:r>
              <a:rPr lang="de-DE" baseline="0" dirty="0" smtClean="0"/>
              <a:t> and </a:t>
            </a:r>
            <a:r>
              <a:rPr lang="de-DE" baseline="0" dirty="0" err="1" smtClean="0"/>
              <a:t>consider</a:t>
            </a:r>
            <a:r>
              <a:rPr lang="de-DE" baseline="0" dirty="0" smtClean="0"/>
              <a:t> </a:t>
            </a:r>
            <a:r>
              <a:rPr lang="de-DE" baseline="0" dirty="0" err="1" smtClean="0"/>
              <a:t>cooperation</a:t>
            </a:r>
            <a:r>
              <a:rPr lang="de-DE" baseline="0" dirty="0" smtClean="0"/>
              <a:t> </a:t>
            </a:r>
            <a:r>
              <a:rPr lang="de-DE" baseline="0" dirty="0" err="1" smtClean="0"/>
              <a:t>with</a:t>
            </a:r>
            <a:r>
              <a:rPr lang="de-DE" baseline="0" dirty="0" smtClean="0"/>
              <a:t> </a:t>
            </a:r>
            <a:r>
              <a:rPr lang="de-DE" baseline="0" dirty="0" err="1" smtClean="0"/>
              <a:t>authorities</a:t>
            </a:r>
            <a:r>
              <a:rPr lang="de-DE" baseline="0" dirty="0" smtClean="0"/>
              <a:t>. The </a:t>
            </a:r>
            <a:r>
              <a:rPr lang="de-DE" baseline="0" dirty="0" err="1" smtClean="0"/>
              <a:t>period</a:t>
            </a:r>
            <a:r>
              <a:rPr lang="de-DE" baseline="0" dirty="0" smtClean="0"/>
              <a:t> </a:t>
            </a:r>
            <a:r>
              <a:rPr lang="de-DE" baseline="0" dirty="0" err="1" smtClean="0"/>
              <a:t>of</a:t>
            </a:r>
            <a:r>
              <a:rPr lang="de-DE" baseline="0" dirty="0" smtClean="0"/>
              <a:t> 30 </a:t>
            </a:r>
            <a:r>
              <a:rPr lang="de-DE" baseline="0" dirty="0" err="1" smtClean="0"/>
              <a:t>days</a:t>
            </a:r>
            <a:r>
              <a:rPr lang="de-DE" baseline="0" dirty="0" smtClean="0"/>
              <a:t> </a:t>
            </a:r>
            <a:r>
              <a:rPr lang="de-DE" baseline="0" dirty="0" err="1" smtClean="0"/>
              <a:t>has</a:t>
            </a:r>
            <a:r>
              <a:rPr lang="de-DE" baseline="0" dirty="0" smtClean="0"/>
              <a:t> </a:t>
            </a:r>
            <a:r>
              <a:rPr lang="de-DE" baseline="0" dirty="0" err="1" smtClean="0"/>
              <a:t>been</a:t>
            </a:r>
            <a:r>
              <a:rPr lang="de-DE" baseline="0" dirty="0" smtClean="0"/>
              <a:t> </a:t>
            </a:r>
            <a:r>
              <a:rPr lang="de-DE" baseline="0" dirty="0" err="1" smtClean="0"/>
              <a:t>constituted</a:t>
            </a:r>
            <a:r>
              <a:rPr lang="de-DE" baseline="0" dirty="0" smtClean="0"/>
              <a:t> </a:t>
            </a:r>
            <a:r>
              <a:rPr lang="de-DE" baseline="0" dirty="0" err="1" smtClean="0"/>
              <a:t>as</a:t>
            </a:r>
            <a:r>
              <a:rPr lang="de-DE" baseline="0" dirty="0" smtClean="0"/>
              <a:t> </a:t>
            </a:r>
            <a:r>
              <a:rPr lang="de-DE" baseline="0" dirty="0" err="1" smtClean="0"/>
              <a:t>too</a:t>
            </a:r>
            <a:r>
              <a:rPr lang="de-DE" baseline="0" dirty="0" smtClean="0"/>
              <a:t> </a:t>
            </a:r>
            <a:r>
              <a:rPr lang="de-DE" baseline="0" dirty="0" err="1" smtClean="0"/>
              <a:t>short</a:t>
            </a:r>
            <a:r>
              <a:rPr lang="de-DE" baseline="0" dirty="0" smtClean="0"/>
              <a:t> and </a:t>
            </a:r>
            <a:r>
              <a:rPr lang="de-DE" baseline="0" dirty="0" err="1" smtClean="0"/>
              <a:t>recommended</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extended</a:t>
            </a:r>
            <a:r>
              <a:rPr lang="de-DE" baseline="0" dirty="0" smtClean="0"/>
              <a:t> </a:t>
            </a:r>
            <a:r>
              <a:rPr lang="de-DE" baseline="0" dirty="0" err="1" smtClean="0"/>
              <a:t>to</a:t>
            </a:r>
            <a:r>
              <a:rPr lang="de-DE" baseline="0" dirty="0" smtClean="0"/>
              <a:t> at least 3 </a:t>
            </a:r>
            <a:r>
              <a:rPr lang="de-DE" baseline="0" dirty="0" err="1" smtClean="0"/>
              <a:t>months</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8</a:t>
            </a:fld>
            <a:endParaRPr lang="en-GB"/>
          </a:p>
        </p:txBody>
      </p:sp>
    </p:spTree>
    <p:extLst>
      <p:ext uri="{BB962C8B-B14F-4D97-AF65-F5344CB8AC3E}">
        <p14:creationId xmlns:p14="http://schemas.microsoft.com/office/powerpoint/2010/main" val="6840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Convention sets up a monitoring mechanism to assess how well its provisions are put into practice. </a:t>
            </a:r>
            <a:r>
              <a:rPr lang="en-GB" b="0" baseline="0" dirty="0" smtClean="0"/>
              <a:t>This monitoring process consists of two pillars:  the </a:t>
            </a:r>
            <a:r>
              <a:rPr lang="en-GB" b="0" i="1" baseline="0" dirty="0" smtClean="0"/>
              <a:t>Group of Experts on Action against Trafficking in Human Beings </a:t>
            </a:r>
            <a:r>
              <a:rPr lang="en-GB" b="0" baseline="0" dirty="0" smtClean="0"/>
              <a:t>(GRETA), an independent expert body, and the </a:t>
            </a:r>
            <a:r>
              <a:rPr lang="en-GB" b="0" i="1" baseline="0" dirty="0" smtClean="0"/>
              <a:t>Committee of the Parties</a:t>
            </a:r>
            <a:r>
              <a:rPr lang="en-GB" b="0" baseline="0" dirty="0" smtClean="0"/>
              <a:t>, a political body composed of official representatives of the States parties to the Convention. </a:t>
            </a:r>
            <a:r>
              <a:rPr lang="en-GB" baseline="0" dirty="0" smtClean="0"/>
              <a:t>The members of the expert body are legal professionals, law-enforcement officials, psychologists, doctors, civil society representatives. </a:t>
            </a:r>
            <a:endParaRPr lang="en-GB" b="0" baseline="0" dirty="0" smtClean="0"/>
          </a:p>
          <a:p>
            <a:r>
              <a:rPr lang="en-GB" b="0" baseline="0" dirty="0" smtClean="0"/>
              <a:t>Their findings and recommendations </a:t>
            </a:r>
            <a:r>
              <a:rPr lang="en-GB" baseline="0" dirty="0" smtClean="0"/>
              <a:t>will help to ensure states’ compliance with the convention and guarantee its long-term effectiveness.</a:t>
            </a:r>
            <a:endParaRPr lang="en-GB" dirty="0"/>
          </a:p>
        </p:txBody>
      </p:sp>
      <p:sp>
        <p:nvSpPr>
          <p:cNvPr id="4" name="Slide Number Placeholder 3"/>
          <p:cNvSpPr>
            <a:spLocks noGrp="1"/>
          </p:cNvSpPr>
          <p:nvPr>
            <p:ph type="sldNum" sz="quarter" idx="10"/>
          </p:nvPr>
        </p:nvSpPr>
        <p:spPr/>
        <p:txBody>
          <a:bodyPr/>
          <a:lstStyle/>
          <a:p>
            <a:fld id="{7F167E2C-9D63-4AED-9904-C459331B951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28716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63670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‹Nr.›</a:t>
            </a:fld>
            <a:endParaRPr lang="en-US"/>
          </a:p>
        </p:txBody>
      </p:sp>
      <p:sp>
        <p:nvSpPr>
          <p:cNvPr id="7" name="TextBox 6"/>
          <p:cNvSpPr txBox="1"/>
          <p:nvPr userDrawn="1"/>
        </p:nvSpPr>
        <p:spPr>
          <a:xfrm>
            <a:off x="710184" y="797511"/>
            <a:ext cx="7924800" cy="5262979"/>
          </a:xfrm>
          <a:prstGeom prst="rect">
            <a:avLst/>
          </a:prstGeom>
          <a:noFill/>
        </p:spPr>
        <p:txBody>
          <a:bodyPr wrap="square" rtlCol="0" anchor="ctr">
            <a:spAutoFit/>
          </a:bodyPr>
          <a:lstStyle/>
          <a:p>
            <a:pPr algn="ctr" fontAlgn="base"/>
            <a:r>
              <a:rPr lang="en-US" sz="2800" b="1" i="0" kern="1200" dirty="0" smtClean="0">
                <a:solidFill>
                  <a:srgbClr val="802528"/>
                </a:solidFill>
                <a:effectLst/>
                <a:latin typeface="+mj-lt"/>
                <a:ea typeface="+mn-ea"/>
                <a:cs typeface="+mn-cs"/>
              </a:rPr>
              <a:t>Zonta International envisions a world in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which women's rights are recognized as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human rights and every woman is able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to achieve her full potential.</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women have access to all resources and are represented in decision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making positions on an equal basis with men.</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no woman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lives in fear of violence.</a:t>
            </a:r>
            <a:endParaRPr lang="en-US" sz="2800" b="1" i="0" kern="1200" dirty="0">
              <a:solidFill>
                <a:srgbClr val="802528"/>
              </a:solidFill>
              <a:effectLst/>
              <a:latin typeface="+mj-lt"/>
              <a:ea typeface="+mn-ea"/>
              <a:cs typeface="+mn-cs"/>
            </a:endParaRPr>
          </a:p>
        </p:txBody>
      </p:sp>
    </p:spTree>
    <p:extLst>
      <p:ext uri="{BB962C8B-B14F-4D97-AF65-F5344CB8AC3E}">
        <p14:creationId xmlns:p14="http://schemas.microsoft.com/office/powerpoint/2010/main" val="20871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‹Nr.›</a:t>
            </a:fld>
            <a:endParaRPr lang="en-US"/>
          </a:p>
        </p:txBody>
      </p:sp>
    </p:spTree>
    <p:extLst>
      <p:ext uri="{BB962C8B-B14F-4D97-AF65-F5344CB8AC3E}">
        <p14:creationId xmlns:p14="http://schemas.microsoft.com/office/powerpoint/2010/main"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000"/>
          <a:stretch/>
        </p:blipFill>
        <p:spPr>
          <a:xfrm>
            <a:off x="0" y="0"/>
            <a:ext cx="786384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‹Nr.›</a:t>
            </a:fld>
            <a:endParaRPr lang="en-US"/>
          </a:p>
        </p:txBody>
      </p:sp>
    </p:spTree>
    <p:extLst>
      <p:ext uri="{BB962C8B-B14F-4D97-AF65-F5344CB8AC3E}">
        <p14:creationId xmlns:p14="http://schemas.microsoft.com/office/powerpoint/2010/main"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‹Nr.›</a:t>
            </a:fld>
            <a:endParaRPr lang="en-US" dirty="0"/>
          </a:p>
        </p:txBody>
      </p:sp>
    </p:spTree>
    <p:extLst>
      <p:ext uri="{BB962C8B-B14F-4D97-AF65-F5344CB8AC3E}">
        <p14:creationId xmlns:p14="http://schemas.microsoft.com/office/powerpoint/2010/main"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800"/>
          <a:stretch/>
        </p:blipFill>
        <p:spPr>
          <a:xfrm>
            <a:off x="0" y="0"/>
            <a:ext cx="7790688" cy="6858000"/>
          </a:xfrm>
          <a:prstGeom prst="rect">
            <a:avLst/>
          </a:prstGeom>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‹Nr.›</a:t>
            </a:fld>
            <a:endParaRPr lang="en-US" dirty="0"/>
          </a:p>
        </p:txBody>
      </p:sp>
    </p:spTree>
    <p:extLst>
      <p:ext uri="{BB962C8B-B14F-4D97-AF65-F5344CB8AC3E}">
        <p14:creationId xmlns:p14="http://schemas.microsoft.com/office/powerpoint/2010/main"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ZontaInternational_PowerPoint_reverse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5" name="TextBox 4"/>
          <p:cNvSpPr txBox="1"/>
          <p:nvPr userDrawn="1"/>
        </p:nvSpPr>
        <p:spPr>
          <a:xfrm>
            <a:off x="315468" y="6123543"/>
            <a:ext cx="1929384" cy="369332"/>
          </a:xfrm>
          <a:prstGeom prst="rect">
            <a:avLst/>
          </a:prstGeom>
          <a:noFill/>
        </p:spPr>
        <p:txBody>
          <a:bodyPr wrap="square" rtlCol="0">
            <a:spAutoFit/>
          </a:bodyPr>
          <a:lstStyle/>
          <a:p>
            <a:r>
              <a:rPr lang="en-US" dirty="0" smtClean="0">
                <a:solidFill>
                  <a:schemeClr val="bg1"/>
                </a:solidFill>
              </a:rPr>
              <a:t>www.zonta.org</a:t>
            </a:r>
            <a:endParaRPr lang="en-US" dirty="0">
              <a:solidFill>
                <a:schemeClr val="bg1"/>
              </a:solidFill>
            </a:endParaRPr>
          </a:p>
        </p:txBody>
      </p:sp>
    </p:spTree>
    <p:extLst>
      <p:ext uri="{BB962C8B-B14F-4D97-AF65-F5344CB8AC3E}">
        <p14:creationId xmlns:p14="http://schemas.microsoft.com/office/powerpoint/2010/main" val="377001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65DB-6C1C-8344-A853-DB6D52BC5DB7}"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D958-75D2-C647-BE96-3B36ADE95E0A}" type="slidenum">
              <a:rPr lang="en-US" smtClean="0"/>
              <a:t>‹Nr.›</a:t>
            </a:fld>
            <a:endParaRPr lang="en-US"/>
          </a:p>
        </p:txBody>
      </p:sp>
    </p:spTree>
    <p:extLst>
      <p:ext uri="{BB962C8B-B14F-4D97-AF65-F5344CB8AC3E}">
        <p14:creationId xmlns:p14="http://schemas.microsoft.com/office/powerpoint/2010/main"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Lst>
  <p:timing>
    <p:tnLst>
      <p:par>
        <p:cTn id="1" dur="indefinite" restart="never" nodeType="tmRoot"/>
      </p:par>
    </p:tnLst>
  </p:timing>
  <p:txStyles>
    <p:titleStyle>
      <a:lvl1pPr algn="ctr" defTabSz="457200" rtl="0" eaLnBrk="1" latinLnBrk="0" hangingPunct="1">
        <a:spcBef>
          <a:spcPct val="0"/>
        </a:spcBef>
        <a:buNone/>
        <a:defRPr sz="4400" b="0" kern="1200">
          <a:solidFill>
            <a:schemeClr val="tx1"/>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odc.org/unodc/data-and-analysis/glotip.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unodc.org/unodc/en/human-trafficking/index.html?ref=menusi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chnetzer-spranger@gmx.de" TargetMode="External"/><Relationship Id="rId7" Type="http://schemas.openxmlformats.org/officeDocument/2006/relationships/hyperlink" Target="mailto:knordmeyer@gmx.d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krausanne@hotmail.com" TargetMode="External"/><Relationship Id="rId5" Type="http://schemas.openxmlformats.org/officeDocument/2006/relationships/hyperlink" Target="mailto:Frie.demey@skynet.be" TargetMode="External"/><Relationship Id="rId4" Type="http://schemas.openxmlformats.org/officeDocument/2006/relationships/hyperlink" Target="mailto:ertman.irma@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3.xml"/><Relationship Id="rId16" Type="http://schemas.openxmlformats.org/officeDocument/2006/relationships/diagramLayout" Target="../diagrams/layout3.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5.png"/><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4.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4.xml"/><Relationship Id="rId16" Type="http://schemas.openxmlformats.org/officeDocument/2006/relationships/diagramLayout" Target="../diagrams/layout6.xml"/><Relationship Id="rId1" Type="http://schemas.openxmlformats.org/officeDocument/2006/relationships/slideLayout" Target="../slideLayouts/slideLayout3.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openxmlformats.org/officeDocument/2006/relationships/image" Target="../media/image5.png"/><Relationship Id="rId9" Type="http://schemas.microsoft.com/office/2007/relationships/diagramDrawing" Target="../diagrams/drawing4.xml"/><Relationship Id="rId14" Type="http://schemas.microsoft.com/office/2007/relationships/diagramDrawing" Target="../diagrams/drawing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coe.int/en/web/conventions/full-list/-/conventions/treaty/197/signatures?p_auth=C8VCXTS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emf"/><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6973" y="4308410"/>
            <a:ext cx="8607027" cy="1520890"/>
          </a:xfrm>
        </p:spPr>
        <p:txBody>
          <a:bodyPr>
            <a:normAutofit fontScale="90000"/>
          </a:bodyPr>
          <a:lstStyle/>
          <a:p>
            <a:r>
              <a:rPr lang="en-US" sz="4000" b="1" dirty="0" smtClean="0"/>
              <a:t>Zonta International and </a:t>
            </a:r>
            <a:br>
              <a:rPr lang="en-US" sz="4000" b="1" dirty="0" smtClean="0"/>
            </a:br>
            <a:r>
              <a:rPr lang="en-US" sz="4000" b="1" dirty="0" smtClean="0"/>
              <a:t>the Anti-Trafficking Convention</a:t>
            </a:r>
            <a:br>
              <a:rPr lang="en-US" sz="4000" b="1" dirty="0" smtClean="0"/>
            </a:br>
            <a:r>
              <a:rPr lang="en-GB" sz="2700" dirty="0"/>
              <a:t>The Council of Europe Convention on </a:t>
            </a:r>
            <a:r>
              <a:rPr lang="en-GB" sz="2700" dirty="0" smtClean="0"/>
              <a:t>Action against Trafficking in Human Beings</a:t>
            </a:r>
            <a:r>
              <a:rPr lang="en-GB" sz="2800" dirty="0"/>
              <a:t/>
            </a:r>
            <a:br>
              <a:rPr lang="en-GB" sz="2800" dirty="0"/>
            </a:br>
            <a:endParaRPr lang="en-US" sz="2800" dirty="0"/>
          </a:p>
        </p:txBody>
      </p:sp>
      <p:sp>
        <p:nvSpPr>
          <p:cNvPr id="7" name="Subtitle 6"/>
          <p:cNvSpPr>
            <a:spLocks noGrp="1"/>
          </p:cNvSpPr>
          <p:nvPr>
            <p:ph type="subTitle" idx="1"/>
          </p:nvPr>
        </p:nvSpPr>
        <p:spPr>
          <a:xfrm>
            <a:off x="536973" y="6143625"/>
            <a:ext cx="8607027" cy="628650"/>
          </a:xfrm>
        </p:spPr>
        <p:txBody>
          <a:bodyPr>
            <a:normAutofit fontScale="92500" lnSpcReduction="20000"/>
          </a:bodyPr>
          <a:lstStyle/>
          <a:p>
            <a:r>
              <a:rPr lang="en-US" sz="2200" dirty="0" smtClean="0"/>
              <a:t>ZI Council of Europe Committee</a:t>
            </a:r>
          </a:p>
          <a:p>
            <a:r>
              <a:rPr lang="en-US" sz="1700" dirty="0" smtClean="0"/>
              <a:t>March 2017</a:t>
            </a:r>
            <a:endParaRPr lang="en-US" sz="1700" dirty="0"/>
          </a:p>
        </p:txBody>
      </p:sp>
    </p:spTree>
    <p:extLst>
      <p:ext uri="{BB962C8B-B14F-4D97-AF65-F5344CB8AC3E}">
        <p14:creationId xmlns:p14="http://schemas.microsoft.com/office/powerpoint/2010/main" val="16331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Statistics on </a:t>
            </a:r>
            <a:r>
              <a:rPr lang="en-GB" sz="3600" b="1" dirty="0"/>
              <a:t>t</a:t>
            </a:r>
            <a:r>
              <a:rPr lang="en-GB" sz="3600" b="1" dirty="0" smtClean="0"/>
              <a:t>rafficking in </a:t>
            </a:r>
            <a:r>
              <a:rPr lang="en-GB" sz="3600" b="1" dirty="0"/>
              <a:t>h</a:t>
            </a:r>
            <a:r>
              <a:rPr lang="en-GB" sz="3600" b="1" dirty="0" smtClean="0"/>
              <a:t>uman beings </a:t>
            </a:r>
            <a:endParaRPr lang="en-GB" sz="3600" b="1" dirty="0"/>
          </a:p>
        </p:txBody>
      </p:sp>
      <p:graphicFrame>
        <p:nvGraphicFramePr>
          <p:cNvPr id="5" name="Diagram 4"/>
          <p:cNvGraphicFramePr/>
          <p:nvPr>
            <p:extLst>
              <p:ext uri="{D42A27DB-BD31-4B8C-83A1-F6EECF244321}">
                <p14:modId xmlns:p14="http://schemas.microsoft.com/office/powerpoint/2010/main" val="2710653262"/>
              </p:ext>
            </p:extLst>
          </p:nvPr>
        </p:nvGraphicFramePr>
        <p:xfrm>
          <a:off x="762000" y="1327298"/>
          <a:ext cx="7942997" cy="565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676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Why is the Anti-Trafficking Convention important to Zonta?</a:t>
            </a:r>
            <a:endParaRPr lang="en-GB" b="1" dirty="0"/>
          </a:p>
        </p:txBody>
      </p:sp>
      <p:graphicFrame>
        <p:nvGraphicFramePr>
          <p:cNvPr id="7" name="Diagram 6"/>
          <p:cNvGraphicFramePr/>
          <p:nvPr>
            <p:extLst>
              <p:ext uri="{D42A27DB-BD31-4B8C-83A1-F6EECF244321}">
                <p14:modId xmlns:p14="http://schemas.microsoft.com/office/powerpoint/2010/main" val="696209144"/>
              </p:ext>
            </p:extLst>
          </p:nvPr>
        </p:nvGraphicFramePr>
        <p:xfrm>
          <a:off x="1524000" y="15939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05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781430"/>
          </a:xfrm>
        </p:spPr>
        <p:txBody>
          <a:bodyPr>
            <a:normAutofit/>
          </a:bodyPr>
          <a:lstStyle/>
          <a:p>
            <a:r>
              <a:rPr lang="en-GB" sz="3600" b="1" dirty="0" smtClean="0"/>
              <a:t>Synergy</a:t>
            </a:r>
            <a:endParaRPr lang="en-GB" sz="3600" b="1" dirty="0"/>
          </a:p>
        </p:txBody>
      </p:sp>
      <p:sp>
        <p:nvSpPr>
          <p:cNvPr id="7" name="TextBox 6"/>
          <p:cNvSpPr txBox="1"/>
          <p:nvPr/>
        </p:nvSpPr>
        <p:spPr>
          <a:xfrm>
            <a:off x="901520" y="1280160"/>
            <a:ext cx="3093965" cy="4178022"/>
          </a:xfrm>
          <a:prstGeom prst="roundRect">
            <a:avLst/>
          </a:prstGeom>
          <a:solidFill>
            <a:srgbClr val="802528"/>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t>Advocacy is one important part of </a:t>
            </a:r>
            <a:r>
              <a:rPr lang="en-GB" dirty="0" err="1" smtClean="0"/>
              <a:t>Zonta’s</a:t>
            </a:r>
            <a:r>
              <a:rPr lang="en-GB" dirty="0" smtClean="0"/>
              <a:t> mission to fight for gender equality and women’s rights. </a:t>
            </a:r>
          </a:p>
          <a:p>
            <a:r>
              <a:rPr lang="en-GB" dirty="0" smtClean="0"/>
              <a:t>“We need to work to attack the root causes – attitudes, changes in the law and more – to bring about substantial change”. </a:t>
            </a:r>
          </a:p>
          <a:p>
            <a:endParaRPr lang="en-GB" sz="1200" dirty="0" smtClean="0"/>
          </a:p>
          <a:p>
            <a:pPr algn="r"/>
            <a:r>
              <a:rPr lang="en-GB" sz="1200" dirty="0" smtClean="0"/>
              <a:t>Sonja Hönig Schough, President</a:t>
            </a:r>
          </a:p>
          <a:p>
            <a:pPr algn="r"/>
            <a:r>
              <a:rPr lang="en-GB" sz="1200" dirty="0" smtClean="0"/>
              <a:t>Zonta International </a:t>
            </a:r>
          </a:p>
          <a:p>
            <a:pPr algn="r"/>
            <a:r>
              <a:rPr lang="en-GB" sz="1200" dirty="0" smtClean="0"/>
              <a:t>Zonta International Foundation </a:t>
            </a:r>
            <a:endParaRPr lang="en-GB" sz="1200" dirty="0"/>
          </a:p>
        </p:txBody>
      </p:sp>
      <p:sp>
        <p:nvSpPr>
          <p:cNvPr id="8" name="TextBox 7"/>
          <p:cNvSpPr txBox="1"/>
          <p:nvPr/>
        </p:nvSpPr>
        <p:spPr>
          <a:xfrm>
            <a:off x="4982309" y="912058"/>
            <a:ext cx="2861397" cy="5614273"/>
          </a:xfrm>
          <a:prstGeom prst="round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smtClean="0"/>
              <a:t>The Anti-Trafficking Convention covers all women and girls, from any background, regardless of their age, race, religion, social origin, migrant status or sexual orientation.</a:t>
            </a:r>
          </a:p>
          <a:p>
            <a:endParaRPr lang="en-GB" dirty="0"/>
          </a:p>
          <a:p>
            <a:r>
              <a:rPr lang="en-GB" dirty="0" smtClean="0"/>
              <a:t>The Convention recognizes that there are groups of women and girls that are often at greater risk of experiencing trafficking and states need to ensure that their specific needs are taken into account.</a:t>
            </a:r>
          </a:p>
        </p:txBody>
      </p:sp>
      <p:sp>
        <p:nvSpPr>
          <p:cNvPr id="10" name="Left Arrow 9"/>
          <p:cNvSpPr/>
          <p:nvPr/>
        </p:nvSpPr>
        <p:spPr>
          <a:xfrm>
            <a:off x="4053844" y="3165231"/>
            <a:ext cx="379553" cy="573576"/>
          </a:xfrm>
          <a:prstGeom prst="leftArrow">
            <a:avLst/>
          </a:prstGeom>
          <a:solidFill>
            <a:srgbClr val="005F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Left Arrow 10"/>
          <p:cNvSpPr/>
          <p:nvPr/>
        </p:nvSpPr>
        <p:spPr>
          <a:xfrm flipH="1">
            <a:off x="4487593" y="3165231"/>
            <a:ext cx="396235" cy="573576"/>
          </a:xfrm>
          <a:prstGeom prst="leftArrow">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6857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Zonta International</a:t>
            </a:r>
            <a:br>
              <a:rPr lang="en-GB" b="1" dirty="0" smtClean="0"/>
            </a:br>
            <a:r>
              <a:rPr lang="en-GB" b="1" dirty="0" smtClean="0"/>
              <a:t>can play an active role</a:t>
            </a:r>
            <a:endParaRPr lang="en-GB" b="1" dirty="0"/>
          </a:p>
        </p:txBody>
      </p:sp>
      <p:sp>
        <p:nvSpPr>
          <p:cNvPr id="5" name="Rectangle 4"/>
          <p:cNvSpPr/>
          <p:nvPr/>
        </p:nvSpPr>
        <p:spPr>
          <a:xfrm>
            <a:off x="1176562" y="5680357"/>
            <a:ext cx="6328360" cy="1015663"/>
          </a:xfrm>
          <a:prstGeom prst="rect">
            <a:avLst/>
          </a:prstGeom>
        </p:spPr>
        <p:txBody>
          <a:bodyPr wrap="square">
            <a:spAutoFit/>
          </a:bodyPr>
          <a:lstStyle/>
          <a:p>
            <a:pPr lvl="0" eaLnBrk="0" fontAlgn="base" hangingPunct="0">
              <a:spcBef>
                <a:spcPct val="0"/>
              </a:spcBef>
              <a:spcAft>
                <a:spcPct val="0"/>
              </a:spcAft>
              <a:tabLst>
                <a:tab pos="4267200" algn="l"/>
              </a:tabLst>
            </a:pPr>
            <a:r>
              <a:rPr lang="en-US" altLang="fr-FR" sz="2000" b="1" dirty="0">
                <a:solidFill>
                  <a:srgbClr val="802528"/>
                </a:solidFill>
                <a:ea typeface="Calibri" panose="020F0502020204030204" pitchFamily="34" charset="0"/>
                <a:cs typeface="Times New Roman" panose="02020603050405020304" pitchFamily="18" charset="0"/>
              </a:rPr>
              <a:t>SAFE FROM FEAR </a:t>
            </a:r>
          </a:p>
          <a:p>
            <a:pPr lvl="0" eaLnBrk="0" fontAlgn="base" hangingPunct="0">
              <a:spcBef>
                <a:spcPct val="0"/>
              </a:spcBef>
              <a:spcAft>
                <a:spcPct val="0"/>
              </a:spcAft>
              <a:tabLst>
                <a:tab pos="4267200" algn="l"/>
              </a:tabLst>
            </a:pPr>
            <a:r>
              <a:rPr lang="en-US" altLang="fr-FR" sz="2000" b="1" dirty="0">
                <a:solidFill>
                  <a:srgbClr val="802528"/>
                </a:solidFill>
                <a:ea typeface="Calibri" panose="020F0502020204030204" pitchFamily="34" charset="0"/>
                <a:cs typeface="Times New Roman" panose="02020603050405020304" pitchFamily="18" charset="0"/>
              </a:rPr>
              <a:t>         </a:t>
            </a:r>
            <a:r>
              <a:rPr lang="en-US" altLang="fr-FR" sz="2000" b="1" dirty="0" smtClean="0">
                <a:solidFill>
                  <a:srgbClr val="802528"/>
                </a:solidFill>
                <a:ea typeface="Calibri" panose="020F0502020204030204" pitchFamily="34" charset="0"/>
                <a:cs typeface="Times New Roman" panose="02020603050405020304" pitchFamily="18" charset="0"/>
              </a:rPr>
              <a:t>     </a:t>
            </a:r>
            <a:r>
              <a:rPr lang="en-US" altLang="fr-FR" sz="2000" b="1" dirty="0">
                <a:solidFill>
                  <a:srgbClr val="802528"/>
                </a:solidFill>
                <a:ea typeface="Calibri" panose="020F0502020204030204" pitchFamily="34" charset="0"/>
                <a:cs typeface="Times New Roman" panose="02020603050405020304" pitchFamily="18" charset="0"/>
              </a:rPr>
              <a:t>SAFE FROM VIOLENCE                                                                                                                                  </a:t>
            </a:r>
            <a:endParaRPr lang="fr-LU" altLang="fr-FR" sz="2000" dirty="0">
              <a:solidFill>
                <a:srgbClr val="802528"/>
              </a:solidFill>
            </a:endParaRPr>
          </a:p>
          <a:p>
            <a:pPr lvl="0" eaLnBrk="0" fontAlgn="base" hangingPunct="0">
              <a:spcBef>
                <a:spcPct val="0"/>
              </a:spcBef>
              <a:spcAft>
                <a:spcPct val="0"/>
              </a:spcAft>
              <a:tabLst>
                <a:tab pos="4267200" algn="l"/>
              </a:tabLst>
            </a:pPr>
            <a:r>
              <a:rPr lang="en-US" altLang="fr-FR" sz="2000" b="1" dirty="0">
                <a:solidFill>
                  <a:srgbClr val="802528"/>
                </a:solidFill>
                <a:ea typeface="Calibri" panose="020F0502020204030204" pitchFamily="34" charset="0"/>
                <a:cs typeface="Times New Roman" panose="02020603050405020304" pitchFamily="18" charset="0"/>
              </a:rPr>
              <a:t>                 </a:t>
            </a:r>
            <a:r>
              <a:rPr lang="en-US" altLang="fr-FR" sz="2000" b="1" dirty="0" smtClean="0">
                <a:solidFill>
                  <a:srgbClr val="802528"/>
                </a:solidFill>
                <a:ea typeface="Calibri" panose="020F0502020204030204" pitchFamily="34" charset="0"/>
                <a:cs typeface="Times New Roman" panose="02020603050405020304" pitchFamily="18" charset="0"/>
              </a:rPr>
              <a:t>              STAND </a:t>
            </a:r>
            <a:r>
              <a:rPr lang="en-US" altLang="fr-FR" sz="2000" b="1" dirty="0">
                <a:solidFill>
                  <a:srgbClr val="802528"/>
                </a:solidFill>
                <a:ea typeface="Calibri" panose="020F0502020204030204" pitchFamily="34" charset="0"/>
                <a:cs typeface="Times New Roman" panose="02020603050405020304" pitchFamily="18" charset="0"/>
              </a:rPr>
              <a:t>UP AND SPEAK OUT!</a:t>
            </a:r>
            <a:endParaRPr lang="en-GB" sz="2000" dirty="0">
              <a:solidFill>
                <a:srgbClr val="802528"/>
              </a:solidFill>
            </a:endParaRPr>
          </a:p>
        </p:txBody>
      </p:sp>
      <p:graphicFrame>
        <p:nvGraphicFramePr>
          <p:cNvPr id="6" name="Diagram 5"/>
          <p:cNvGraphicFramePr/>
          <p:nvPr>
            <p:extLst>
              <p:ext uri="{D42A27DB-BD31-4B8C-83A1-F6EECF244321}">
                <p14:modId xmlns:p14="http://schemas.microsoft.com/office/powerpoint/2010/main" val="2730344228"/>
              </p:ext>
            </p:extLst>
          </p:nvPr>
        </p:nvGraphicFramePr>
        <p:xfrm>
          <a:off x="933062" y="1559000"/>
          <a:ext cx="6861110" cy="4225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08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do you need to do?</a:t>
            </a:r>
            <a:endParaRPr lang="en-GB" sz="3600" b="1" dirty="0"/>
          </a:p>
        </p:txBody>
      </p:sp>
      <p:graphicFrame>
        <p:nvGraphicFramePr>
          <p:cNvPr id="35" name="Diagram 34"/>
          <p:cNvGraphicFramePr/>
          <p:nvPr>
            <p:extLst>
              <p:ext uri="{D42A27DB-BD31-4B8C-83A1-F6EECF244321}">
                <p14:modId xmlns:p14="http://schemas.microsoft.com/office/powerpoint/2010/main" val="1170495068"/>
              </p:ext>
            </p:extLst>
          </p:nvPr>
        </p:nvGraphicFramePr>
        <p:xfrm>
          <a:off x="641445" y="1198606"/>
          <a:ext cx="7081528" cy="4970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045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t>Are </a:t>
            </a:r>
            <a:r>
              <a:rPr lang="de-DE" sz="3200" b="1" dirty="0" err="1" smtClean="0"/>
              <a:t>there</a:t>
            </a:r>
            <a:r>
              <a:rPr lang="de-DE" sz="3200" b="1" dirty="0" smtClean="0"/>
              <a:t> </a:t>
            </a:r>
            <a:r>
              <a:rPr lang="de-DE" sz="3200" b="1" dirty="0" err="1" smtClean="0"/>
              <a:t>any</a:t>
            </a:r>
            <a:r>
              <a:rPr lang="de-DE" sz="3200" b="1" dirty="0" smtClean="0"/>
              <a:t> </a:t>
            </a:r>
            <a:r>
              <a:rPr lang="de-DE" sz="3200" b="1" dirty="0" err="1" smtClean="0"/>
              <a:t>other</a:t>
            </a:r>
            <a:r>
              <a:rPr lang="de-DE" sz="3200" b="1" dirty="0" smtClean="0"/>
              <a:t> </a:t>
            </a:r>
            <a:r>
              <a:rPr lang="de-DE" sz="3200" b="1" dirty="0" err="1" smtClean="0"/>
              <a:t>actors</a:t>
            </a:r>
            <a:r>
              <a:rPr lang="de-DE" sz="3200" b="1" dirty="0" smtClean="0"/>
              <a:t> </a:t>
            </a:r>
            <a:r>
              <a:rPr lang="de-DE" sz="3200" b="1" dirty="0" err="1" smtClean="0"/>
              <a:t>fighting</a:t>
            </a:r>
            <a:r>
              <a:rPr lang="de-DE" sz="3200" b="1" dirty="0" smtClean="0"/>
              <a:t> </a:t>
            </a:r>
            <a:r>
              <a:rPr lang="de-DE" sz="3200" b="1" dirty="0" err="1" smtClean="0"/>
              <a:t>trafficking</a:t>
            </a:r>
            <a:r>
              <a:rPr lang="de-DE" sz="3200" b="1" dirty="0" smtClean="0"/>
              <a:t> in human </a:t>
            </a:r>
            <a:r>
              <a:rPr lang="de-DE" sz="3200" b="1" dirty="0" err="1" smtClean="0"/>
              <a:t>beings</a:t>
            </a:r>
            <a:r>
              <a:rPr lang="de-DE" sz="3200" b="1" dirty="0" smtClean="0"/>
              <a:t>?</a:t>
            </a:r>
            <a:endParaRPr lang="de-DE" sz="3200" b="1" dirty="0"/>
          </a:p>
        </p:txBody>
      </p:sp>
      <p:sp>
        <p:nvSpPr>
          <p:cNvPr id="3" name="Inhaltsplatzhalter 2"/>
          <p:cNvSpPr>
            <a:spLocks noGrp="1"/>
          </p:cNvSpPr>
          <p:nvPr>
            <p:ph idx="1"/>
          </p:nvPr>
        </p:nvSpPr>
        <p:spPr/>
        <p:txBody>
          <a:bodyPr>
            <a:normAutofit/>
          </a:bodyPr>
          <a:lstStyle/>
          <a:p>
            <a:pPr marL="0" indent="0">
              <a:buNone/>
            </a:pPr>
            <a:r>
              <a:rPr lang="de-DE" sz="2400" dirty="0" smtClean="0"/>
              <a:t>The „UN Convention against Transnational Organized Crime“</a:t>
            </a:r>
          </a:p>
          <a:p>
            <a:r>
              <a:rPr lang="de-DE" sz="2400" dirty="0" smtClean="0"/>
              <a:t>Nov. 2000: The GA </a:t>
            </a:r>
            <a:r>
              <a:rPr lang="de-DE" sz="2400" dirty="0" err="1"/>
              <a:t>o</a:t>
            </a:r>
            <a:r>
              <a:rPr lang="de-DE" sz="2400" dirty="0" err="1" smtClean="0"/>
              <a:t>pened</a:t>
            </a:r>
            <a:r>
              <a:rPr lang="de-DE" sz="2400" dirty="0" smtClean="0"/>
              <a:t> </a:t>
            </a:r>
            <a:r>
              <a:rPr lang="de-DE" sz="2400" dirty="0" err="1" smtClean="0"/>
              <a:t>three</a:t>
            </a:r>
            <a:r>
              <a:rPr lang="de-DE" sz="2400" dirty="0" smtClean="0"/>
              <a:t> </a:t>
            </a:r>
            <a:r>
              <a:rPr lang="de-DE" sz="2400" dirty="0" err="1" smtClean="0"/>
              <a:t>supplementary</a:t>
            </a:r>
            <a:r>
              <a:rPr lang="de-DE" sz="2400" dirty="0" smtClean="0"/>
              <a:t> </a:t>
            </a:r>
            <a:r>
              <a:rPr lang="de-DE" sz="2400" dirty="0" err="1"/>
              <a:t>P</a:t>
            </a:r>
            <a:r>
              <a:rPr lang="de-DE" sz="2400" dirty="0" err="1" smtClean="0"/>
              <a:t>rotocols</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Convention</a:t>
            </a:r>
            <a:r>
              <a:rPr lang="de-DE" sz="2400" dirty="0" smtClean="0"/>
              <a:t>= The Palermo </a:t>
            </a:r>
            <a:r>
              <a:rPr lang="de-DE" sz="2400" dirty="0" err="1" smtClean="0"/>
              <a:t>Protocols</a:t>
            </a:r>
            <a:r>
              <a:rPr lang="de-DE" sz="2400" dirty="0" smtClean="0"/>
              <a:t>. </a:t>
            </a:r>
          </a:p>
          <a:p>
            <a:r>
              <a:rPr lang="de-DE" sz="2400" dirty="0" err="1" smtClean="0"/>
              <a:t>One</a:t>
            </a:r>
            <a:r>
              <a:rPr lang="de-DE" sz="2400" dirty="0" smtClean="0"/>
              <a:t> </a:t>
            </a:r>
            <a:r>
              <a:rPr lang="de-DE" sz="2400" dirty="0" err="1" smtClean="0"/>
              <a:t>of</a:t>
            </a:r>
            <a:r>
              <a:rPr lang="de-DE" sz="2400" dirty="0" smtClean="0"/>
              <a:t> </a:t>
            </a:r>
            <a:r>
              <a:rPr lang="de-DE" sz="2400" dirty="0" err="1" smtClean="0"/>
              <a:t>them</a:t>
            </a:r>
            <a:r>
              <a:rPr lang="de-DE" sz="2400" dirty="0" smtClean="0"/>
              <a:t> </a:t>
            </a:r>
            <a:r>
              <a:rPr lang="de-DE" sz="2400" i="1" dirty="0" smtClean="0"/>
              <a:t>„The Protocol </a:t>
            </a:r>
            <a:r>
              <a:rPr lang="de-DE" sz="2400" i="1" dirty="0" err="1" smtClean="0"/>
              <a:t>to</a:t>
            </a:r>
            <a:r>
              <a:rPr lang="de-DE" sz="2400" i="1" dirty="0" smtClean="0"/>
              <a:t> </a:t>
            </a:r>
            <a:r>
              <a:rPr lang="de-DE" sz="2400" i="1" dirty="0" err="1" smtClean="0"/>
              <a:t>Prevent</a:t>
            </a:r>
            <a:r>
              <a:rPr lang="de-DE" sz="2400" i="1" dirty="0" smtClean="0"/>
              <a:t>, </a:t>
            </a:r>
            <a:r>
              <a:rPr lang="de-DE" sz="2400" i="1" dirty="0" err="1" smtClean="0"/>
              <a:t>Suppress</a:t>
            </a:r>
            <a:r>
              <a:rPr lang="de-DE" sz="2400" i="1" dirty="0" smtClean="0"/>
              <a:t> and </a:t>
            </a:r>
            <a:r>
              <a:rPr lang="de-DE" sz="2400" i="1" dirty="0" err="1" smtClean="0"/>
              <a:t>Punish</a:t>
            </a:r>
            <a:r>
              <a:rPr lang="de-DE" sz="2400" i="1" dirty="0" smtClean="0"/>
              <a:t> </a:t>
            </a:r>
            <a:r>
              <a:rPr lang="de-DE" sz="2400" i="1" dirty="0" err="1" smtClean="0"/>
              <a:t>Trafficking</a:t>
            </a:r>
            <a:r>
              <a:rPr lang="de-DE" sz="2400" i="1" dirty="0" smtClean="0"/>
              <a:t> in </a:t>
            </a:r>
            <a:r>
              <a:rPr lang="de-DE" sz="2400" i="1" dirty="0" err="1" smtClean="0"/>
              <a:t>Persons</a:t>
            </a:r>
            <a:r>
              <a:rPr lang="de-DE" sz="2400" i="1" dirty="0" smtClean="0"/>
              <a:t>“</a:t>
            </a:r>
            <a:r>
              <a:rPr lang="de-DE" sz="2400" dirty="0" smtClean="0"/>
              <a:t>, </a:t>
            </a:r>
            <a:r>
              <a:rPr lang="de-DE" sz="2400" dirty="0" err="1" smtClean="0"/>
              <a:t>entered</a:t>
            </a:r>
            <a:r>
              <a:rPr lang="de-DE" sz="2400" dirty="0" smtClean="0"/>
              <a:t> </a:t>
            </a:r>
            <a:r>
              <a:rPr lang="de-DE" sz="2400" dirty="0" err="1" smtClean="0"/>
              <a:t>into</a:t>
            </a:r>
            <a:r>
              <a:rPr lang="de-DE" sz="2400" dirty="0" smtClean="0"/>
              <a:t> </a:t>
            </a:r>
            <a:r>
              <a:rPr lang="de-DE" sz="2400" dirty="0" err="1" smtClean="0"/>
              <a:t>force</a:t>
            </a:r>
            <a:r>
              <a:rPr lang="de-DE" sz="2400" dirty="0" smtClean="0"/>
              <a:t> </a:t>
            </a:r>
          </a:p>
          <a:p>
            <a:pPr marL="0" indent="0">
              <a:buNone/>
            </a:pPr>
            <a:r>
              <a:rPr lang="de-DE" sz="2400" dirty="0"/>
              <a:t> </a:t>
            </a:r>
            <a:r>
              <a:rPr lang="de-DE" sz="2400" dirty="0" smtClean="0"/>
              <a:t>   25 </a:t>
            </a:r>
            <a:r>
              <a:rPr lang="de-DE" sz="2400" dirty="0" err="1" smtClean="0"/>
              <a:t>Dec</a:t>
            </a:r>
            <a:r>
              <a:rPr lang="de-DE" sz="2400" dirty="0" smtClean="0"/>
              <a:t> 2003.</a:t>
            </a:r>
          </a:p>
          <a:p>
            <a:r>
              <a:rPr lang="de-DE" sz="2400" b="1" dirty="0" err="1" smtClean="0"/>
              <a:t>It</a:t>
            </a:r>
            <a:r>
              <a:rPr lang="de-DE" sz="2400" b="1" dirty="0" smtClean="0"/>
              <a:t> </a:t>
            </a:r>
            <a:r>
              <a:rPr lang="de-DE" sz="2400" b="1" dirty="0" err="1" smtClean="0"/>
              <a:t>provided</a:t>
            </a:r>
            <a:r>
              <a:rPr lang="de-DE" sz="2400" b="1" dirty="0" smtClean="0"/>
              <a:t> </a:t>
            </a:r>
            <a:r>
              <a:rPr lang="de-DE" sz="2400" b="1" dirty="0" err="1" smtClean="0"/>
              <a:t>the</a:t>
            </a:r>
            <a:r>
              <a:rPr lang="de-DE" sz="2400" b="1" dirty="0" smtClean="0"/>
              <a:t> </a:t>
            </a:r>
            <a:r>
              <a:rPr lang="de-DE" sz="2400" b="1" dirty="0" err="1" smtClean="0"/>
              <a:t>first</a:t>
            </a:r>
            <a:r>
              <a:rPr lang="de-DE" sz="2400" b="1" dirty="0" smtClean="0"/>
              <a:t> </a:t>
            </a:r>
            <a:r>
              <a:rPr lang="de-DE" sz="2400" b="1" dirty="0" err="1" smtClean="0"/>
              <a:t>internationally</a:t>
            </a:r>
            <a:r>
              <a:rPr lang="de-DE" sz="2400" b="1" dirty="0" smtClean="0"/>
              <a:t> </a:t>
            </a:r>
            <a:r>
              <a:rPr lang="de-DE" sz="2400" b="1" dirty="0" err="1" smtClean="0"/>
              <a:t>agreed</a:t>
            </a:r>
            <a:r>
              <a:rPr lang="de-DE" sz="2400" b="1" dirty="0" smtClean="0"/>
              <a:t> </a:t>
            </a:r>
            <a:r>
              <a:rPr lang="de-DE" sz="2400" b="1" dirty="0" err="1" smtClean="0"/>
              <a:t>definition</a:t>
            </a:r>
            <a:r>
              <a:rPr lang="de-DE" sz="2400" b="1" dirty="0" smtClean="0"/>
              <a:t> </a:t>
            </a:r>
            <a:r>
              <a:rPr lang="de-DE" sz="2400" b="1" dirty="0" err="1" smtClean="0"/>
              <a:t>of</a:t>
            </a:r>
            <a:r>
              <a:rPr lang="de-DE" sz="2400" b="1" dirty="0" smtClean="0"/>
              <a:t> </a:t>
            </a:r>
            <a:r>
              <a:rPr lang="de-DE" sz="2400" b="1" dirty="0" err="1" smtClean="0"/>
              <a:t>trafficking</a:t>
            </a:r>
            <a:r>
              <a:rPr lang="de-DE" sz="2400" b="1" dirty="0" smtClean="0"/>
              <a:t> in </a:t>
            </a:r>
            <a:r>
              <a:rPr lang="de-DE" sz="2400" b="1" dirty="0" err="1" smtClean="0"/>
              <a:t>persons</a:t>
            </a:r>
            <a:r>
              <a:rPr lang="de-DE" sz="2400" b="1" dirty="0" smtClean="0"/>
              <a:t>.</a:t>
            </a:r>
          </a:p>
          <a:p>
            <a:r>
              <a:rPr lang="de-DE" sz="2400" dirty="0" smtClean="0"/>
              <a:t>As </a:t>
            </a:r>
            <a:r>
              <a:rPr lang="de-DE" sz="2400" dirty="0" err="1" smtClean="0"/>
              <a:t>of</a:t>
            </a:r>
            <a:r>
              <a:rPr lang="de-DE" sz="2400" dirty="0" smtClean="0"/>
              <a:t> March 2017: </a:t>
            </a:r>
            <a:r>
              <a:rPr lang="de-DE" sz="2400" dirty="0" err="1" smtClean="0"/>
              <a:t>Ratifications</a:t>
            </a:r>
            <a:r>
              <a:rPr lang="de-DE" sz="2400" dirty="0" smtClean="0"/>
              <a:t>: 170 </a:t>
            </a:r>
            <a:r>
              <a:rPr lang="de-DE" sz="2400" dirty="0" err="1" smtClean="0"/>
              <a:t>states</a:t>
            </a:r>
            <a:r>
              <a:rPr lang="de-DE" sz="2400" dirty="0" smtClean="0"/>
              <a:t>, </a:t>
            </a:r>
            <a:r>
              <a:rPr lang="de-DE" sz="2400" dirty="0" err="1" smtClean="0"/>
              <a:t>signatories</a:t>
            </a:r>
            <a:r>
              <a:rPr lang="de-DE" sz="2400" dirty="0" smtClean="0"/>
              <a:t>: 117 </a:t>
            </a:r>
            <a:r>
              <a:rPr lang="de-DE" sz="2400" dirty="0" err="1" smtClean="0"/>
              <a:t>states</a:t>
            </a:r>
            <a:endParaRPr lang="de-DE" sz="2400" dirty="0" smtClean="0"/>
          </a:p>
        </p:txBody>
      </p:sp>
    </p:spTree>
    <p:extLst>
      <p:ext uri="{BB962C8B-B14F-4D97-AF65-F5344CB8AC3E}">
        <p14:creationId xmlns:p14="http://schemas.microsoft.com/office/powerpoint/2010/main" val="215922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80516"/>
            <a:ext cx="7924800" cy="1143000"/>
          </a:xfrm>
        </p:spPr>
        <p:txBody>
          <a:bodyPr>
            <a:normAutofit/>
          </a:bodyPr>
          <a:lstStyle/>
          <a:p>
            <a:r>
              <a:rPr lang="de-DE" sz="3200" b="1" dirty="0"/>
              <a:t>The </a:t>
            </a:r>
            <a:r>
              <a:rPr lang="de-DE" sz="3200" b="1" dirty="0" smtClean="0"/>
              <a:t>UN Protocol </a:t>
            </a:r>
            <a:r>
              <a:rPr lang="de-DE" sz="3200" b="1" dirty="0" err="1"/>
              <a:t>to</a:t>
            </a:r>
            <a:r>
              <a:rPr lang="de-DE" sz="3200" b="1" dirty="0"/>
              <a:t> </a:t>
            </a:r>
            <a:r>
              <a:rPr lang="de-DE" sz="3200" b="1" dirty="0" err="1"/>
              <a:t>Prevent</a:t>
            </a:r>
            <a:r>
              <a:rPr lang="de-DE" sz="3200" b="1" dirty="0"/>
              <a:t>, </a:t>
            </a:r>
            <a:r>
              <a:rPr lang="de-DE" sz="3200" b="1" dirty="0" err="1"/>
              <a:t>Suppress</a:t>
            </a:r>
            <a:r>
              <a:rPr lang="de-DE" sz="3200" b="1" dirty="0"/>
              <a:t> and </a:t>
            </a:r>
            <a:r>
              <a:rPr lang="de-DE" sz="3200" b="1" dirty="0" err="1"/>
              <a:t>Punish</a:t>
            </a:r>
            <a:r>
              <a:rPr lang="de-DE" sz="3200" b="1" dirty="0"/>
              <a:t> </a:t>
            </a:r>
            <a:r>
              <a:rPr lang="de-DE" sz="3200" b="1" dirty="0" err="1"/>
              <a:t>Trafficking</a:t>
            </a:r>
            <a:r>
              <a:rPr lang="de-DE" sz="3200" b="1" dirty="0"/>
              <a:t> in </a:t>
            </a:r>
            <a:r>
              <a:rPr lang="de-DE" sz="3200" b="1" dirty="0" err="1" smtClean="0"/>
              <a:t>Persons</a:t>
            </a:r>
            <a:endParaRPr lang="de-DE" sz="3200" b="1" dirty="0"/>
          </a:p>
        </p:txBody>
      </p:sp>
      <p:sp>
        <p:nvSpPr>
          <p:cNvPr id="3" name="Inhaltsplatzhalter 2"/>
          <p:cNvSpPr>
            <a:spLocks noGrp="1"/>
          </p:cNvSpPr>
          <p:nvPr>
            <p:ph idx="1"/>
          </p:nvPr>
        </p:nvSpPr>
        <p:spPr/>
        <p:txBody>
          <a:bodyPr>
            <a:normAutofit fontScale="85000" lnSpcReduction="10000"/>
          </a:bodyPr>
          <a:lstStyle/>
          <a:p>
            <a:pPr>
              <a:lnSpc>
                <a:spcPct val="120000"/>
              </a:lnSpc>
            </a:pPr>
            <a:r>
              <a:rPr lang="de-DE" sz="3100" b="1" dirty="0" err="1" smtClean="0"/>
              <a:t>Purpose</a:t>
            </a:r>
            <a:r>
              <a:rPr lang="de-DE" sz="3100" dirty="0" smtClean="0"/>
              <a:t>: </a:t>
            </a:r>
            <a:r>
              <a:rPr lang="de-DE" sz="3100" dirty="0" err="1" smtClean="0"/>
              <a:t>To</a:t>
            </a:r>
            <a:r>
              <a:rPr lang="de-DE" sz="3100" dirty="0" smtClean="0"/>
              <a:t> </a:t>
            </a:r>
            <a:r>
              <a:rPr lang="de-DE" sz="3100" dirty="0" err="1"/>
              <a:t>combat</a:t>
            </a:r>
            <a:r>
              <a:rPr lang="de-DE" sz="3100" dirty="0"/>
              <a:t> and </a:t>
            </a:r>
            <a:r>
              <a:rPr lang="de-DE" sz="3100" dirty="0" err="1"/>
              <a:t>prevent</a:t>
            </a:r>
            <a:r>
              <a:rPr lang="de-DE" sz="3100" dirty="0"/>
              <a:t> </a:t>
            </a:r>
            <a:r>
              <a:rPr lang="de-DE" sz="3100" dirty="0" err="1"/>
              <a:t>trafficking</a:t>
            </a:r>
            <a:r>
              <a:rPr lang="de-DE" sz="3100" dirty="0"/>
              <a:t> in </a:t>
            </a:r>
            <a:r>
              <a:rPr lang="de-DE" sz="3100" dirty="0" err="1"/>
              <a:t>persons</a:t>
            </a:r>
            <a:r>
              <a:rPr lang="de-DE" sz="3100" dirty="0"/>
              <a:t>, </a:t>
            </a:r>
            <a:r>
              <a:rPr lang="de-DE" sz="3100" dirty="0" err="1" smtClean="0"/>
              <a:t>to</a:t>
            </a:r>
            <a:r>
              <a:rPr lang="de-DE" sz="3100" dirty="0" smtClean="0"/>
              <a:t> </a:t>
            </a:r>
            <a:r>
              <a:rPr lang="de-DE" sz="3100" dirty="0" err="1" smtClean="0"/>
              <a:t>assist</a:t>
            </a:r>
            <a:r>
              <a:rPr lang="de-DE" sz="3100" dirty="0" smtClean="0"/>
              <a:t> </a:t>
            </a:r>
            <a:r>
              <a:rPr lang="de-DE" sz="3100" dirty="0" err="1" smtClean="0"/>
              <a:t>victims</a:t>
            </a:r>
            <a:r>
              <a:rPr lang="de-DE" sz="3100" dirty="0" smtClean="0"/>
              <a:t> and </a:t>
            </a:r>
            <a:r>
              <a:rPr lang="de-DE" sz="3100" dirty="0" err="1" smtClean="0"/>
              <a:t>to</a:t>
            </a:r>
            <a:r>
              <a:rPr lang="de-DE" sz="3100" dirty="0" smtClean="0"/>
              <a:t> promote international </a:t>
            </a:r>
            <a:r>
              <a:rPr lang="de-DE" sz="3100" dirty="0" err="1" smtClean="0"/>
              <a:t>cooperation</a:t>
            </a:r>
            <a:r>
              <a:rPr lang="de-DE" sz="3100" dirty="0" smtClean="0"/>
              <a:t>.</a:t>
            </a:r>
          </a:p>
          <a:p>
            <a:pPr>
              <a:lnSpc>
                <a:spcPct val="120000"/>
              </a:lnSpc>
            </a:pPr>
            <a:r>
              <a:rPr lang="de-DE" sz="3100" b="1" dirty="0" err="1" smtClean="0"/>
              <a:t>Role</a:t>
            </a:r>
            <a:r>
              <a:rPr lang="de-DE" sz="3100" b="1" dirty="0" smtClean="0"/>
              <a:t> </a:t>
            </a:r>
            <a:r>
              <a:rPr lang="de-DE" sz="3100" b="1" dirty="0" err="1" smtClean="0"/>
              <a:t>of</a:t>
            </a:r>
            <a:r>
              <a:rPr lang="de-DE" sz="3100" b="1" dirty="0" smtClean="0"/>
              <a:t> NGOs</a:t>
            </a:r>
            <a:r>
              <a:rPr lang="de-DE" sz="3100" dirty="0" smtClean="0"/>
              <a:t>: </a:t>
            </a:r>
            <a:r>
              <a:rPr lang="de-DE" sz="3100" dirty="0" err="1" smtClean="0"/>
              <a:t>Is</a:t>
            </a:r>
            <a:r>
              <a:rPr lang="de-DE" sz="3100" dirty="0" smtClean="0"/>
              <a:t> not </a:t>
            </a:r>
            <a:r>
              <a:rPr lang="de-DE" sz="3100" dirty="0" err="1" smtClean="0"/>
              <a:t>explicitly</a:t>
            </a:r>
            <a:r>
              <a:rPr lang="de-DE" sz="3100" dirty="0" smtClean="0"/>
              <a:t> </a:t>
            </a:r>
            <a:r>
              <a:rPr lang="de-DE" sz="3100" dirty="0" err="1" smtClean="0"/>
              <a:t>mentioned</a:t>
            </a:r>
            <a:r>
              <a:rPr lang="de-DE" sz="3100" dirty="0"/>
              <a:t> </a:t>
            </a:r>
            <a:r>
              <a:rPr lang="de-DE" sz="3100" dirty="0" err="1" smtClean="0"/>
              <a:t>as</a:t>
            </a:r>
            <a:r>
              <a:rPr lang="de-DE" sz="3100" dirty="0" smtClean="0"/>
              <a:t> such, but </a:t>
            </a:r>
            <a:r>
              <a:rPr lang="de-DE" sz="3100" dirty="0" err="1" smtClean="0"/>
              <a:t>their</a:t>
            </a:r>
            <a:r>
              <a:rPr lang="de-DE" sz="3100" dirty="0" smtClean="0"/>
              <a:t> </a:t>
            </a:r>
            <a:r>
              <a:rPr lang="de-DE" sz="3100" dirty="0" err="1" smtClean="0"/>
              <a:t>role</a:t>
            </a:r>
            <a:r>
              <a:rPr lang="de-DE" sz="3100" dirty="0" smtClean="0"/>
              <a:t> </a:t>
            </a:r>
            <a:r>
              <a:rPr lang="de-DE" sz="3100" dirty="0" err="1" smtClean="0"/>
              <a:t>as</a:t>
            </a:r>
            <a:r>
              <a:rPr lang="de-DE" sz="3100" dirty="0" smtClean="0"/>
              <a:t> </a:t>
            </a:r>
            <a:r>
              <a:rPr lang="de-DE" sz="3100" dirty="0" err="1" smtClean="0"/>
              <a:t>information</a:t>
            </a:r>
            <a:r>
              <a:rPr lang="de-DE" sz="3100" dirty="0" smtClean="0"/>
              <a:t> </a:t>
            </a:r>
            <a:r>
              <a:rPr lang="de-DE" sz="3100" dirty="0" err="1" smtClean="0"/>
              <a:t>source</a:t>
            </a:r>
            <a:r>
              <a:rPr lang="de-DE" sz="3100" dirty="0" smtClean="0"/>
              <a:t> and </a:t>
            </a:r>
            <a:r>
              <a:rPr lang="de-DE" sz="3100" dirty="0" err="1" smtClean="0"/>
              <a:t>collector</a:t>
            </a:r>
            <a:r>
              <a:rPr lang="de-DE" sz="3100" dirty="0" smtClean="0"/>
              <a:t> </a:t>
            </a:r>
            <a:r>
              <a:rPr lang="de-DE" sz="3100" dirty="0" err="1" smtClean="0"/>
              <a:t>is</a:t>
            </a:r>
            <a:r>
              <a:rPr lang="de-DE" sz="3100" dirty="0" smtClean="0"/>
              <a:t> </a:t>
            </a:r>
            <a:r>
              <a:rPr lang="de-DE" sz="3100" dirty="0" err="1" smtClean="0"/>
              <a:t>deemed</a:t>
            </a:r>
            <a:r>
              <a:rPr lang="de-DE" sz="3100" dirty="0"/>
              <a:t> </a:t>
            </a:r>
            <a:r>
              <a:rPr lang="de-DE" sz="3100" dirty="0" err="1" smtClean="0"/>
              <a:t>increasingly</a:t>
            </a:r>
            <a:r>
              <a:rPr lang="de-DE" sz="3100" dirty="0" smtClean="0"/>
              <a:t> </a:t>
            </a:r>
            <a:r>
              <a:rPr lang="de-DE" sz="3100" dirty="0" err="1" smtClean="0"/>
              <a:t>important</a:t>
            </a:r>
            <a:r>
              <a:rPr lang="de-DE" sz="3100" dirty="0" smtClean="0"/>
              <a:t>.  </a:t>
            </a:r>
          </a:p>
          <a:p>
            <a:pPr>
              <a:lnSpc>
                <a:spcPct val="120000"/>
              </a:lnSpc>
            </a:pPr>
            <a:r>
              <a:rPr lang="de-DE" sz="3100" b="1" dirty="0" smtClean="0"/>
              <a:t>Monitoring Mechanism</a:t>
            </a:r>
            <a:r>
              <a:rPr lang="de-DE" sz="3100" dirty="0" smtClean="0"/>
              <a:t>: Does not include any special monitoring mechanism and provisions; this is rather the duty of each state party.</a:t>
            </a:r>
          </a:p>
          <a:p>
            <a:pPr marL="0" indent="0">
              <a:buNone/>
            </a:pPr>
            <a:endParaRPr lang="de-DE" dirty="0"/>
          </a:p>
        </p:txBody>
      </p:sp>
    </p:spTree>
    <p:extLst>
      <p:ext uri="{BB962C8B-B14F-4D97-AF65-F5344CB8AC3E}">
        <p14:creationId xmlns:p14="http://schemas.microsoft.com/office/powerpoint/2010/main" val="51249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The Anti-</a:t>
            </a:r>
            <a:r>
              <a:rPr lang="de-DE" sz="3600" b="1" dirty="0" err="1" smtClean="0"/>
              <a:t>Trafficking</a:t>
            </a:r>
            <a:r>
              <a:rPr lang="de-DE" sz="3600" b="1" dirty="0" smtClean="0"/>
              <a:t> </a:t>
            </a:r>
            <a:r>
              <a:rPr lang="de-DE" sz="3600" b="1" dirty="0" err="1" smtClean="0"/>
              <a:t>Convention</a:t>
            </a:r>
            <a:endParaRPr lang="de-DE" sz="3600" b="1" dirty="0"/>
          </a:p>
        </p:txBody>
      </p:sp>
      <p:sp>
        <p:nvSpPr>
          <p:cNvPr id="3" name="Inhaltsplatzhalter 2"/>
          <p:cNvSpPr>
            <a:spLocks noGrp="1"/>
          </p:cNvSpPr>
          <p:nvPr>
            <p:ph idx="1"/>
          </p:nvPr>
        </p:nvSpPr>
        <p:spPr>
          <a:xfrm>
            <a:off x="762000" y="1600201"/>
            <a:ext cx="7924800" cy="4069080"/>
          </a:xfrm>
          <a:solidFill>
            <a:srgbClr val="FFC000"/>
          </a:solidFill>
        </p:spPr>
        <p:txBody>
          <a:bodyPr>
            <a:normAutofit lnSpcReduction="10000"/>
          </a:bodyPr>
          <a:lstStyle/>
          <a:p>
            <a:pPr marL="0" indent="0">
              <a:buNone/>
            </a:pPr>
            <a:r>
              <a:rPr lang="de-DE" i="1" dirty="0" smtClean="0"/>
              <a:t>	</a:t>
            </a:r>
          </a:p>
          <a:p>
            <a:pPr marL="0" indent="0">
              <a:buNone/>
            </a:pPr>
            <a:r>
              <a:rPr lang="de-DE" i="1" dirty="0" smtClean="0"/>
              <a:t>	„</a:t>
            </a:r>
            <a:r>
              <a:rPr lang="de-DE" i="1" dirty="0" err="1" smtClean="0"/>
              <a:t>There</a:t>
            </a:r>
            <a:r>
              <a:rPr lang="de-DE" i="1" dirty="0" smtClean="0"/>
              <a:t> </a:t>
            </a:r>
            <a:r>
              <a:rPr lang="de-DE" i="1" dirty="0" err="1" smtClean="0"/>
              <a:t>cannot</a:t>
            </a:r>
            <a:r>
              <a:rPr lang="de-DE" i="1" dirty="0" smtClean="0"/>
              <a:t> </a:t>
            </a:r>
            <a:r>
              <a:rPr lang="de-DE" i="1" dirty="0" err="1" smtClean="0"/>
              <a:t>be</a:t>
            </a:r>
            <a:r>
              <a:rPr lang="de-DE" i="1" dirty="0" smtClean="0"/>
              <a:t> </a:t>
            </a:r>
            <a:r>
              <a:rPr lang="de-DE" i="1" dirty="0" err="1" smtClean="0"/>
              <a:t>effective</a:t>
            </a:r>
            <a:r>
              <a:rPr lang="de-DE" i="1" dirty="0" smtClean="0"/>
              <a:t> </a:t>
            </a:r>
            <a:r>
              <a:rPr lang="de-DE" i="1" dirty="0" err="1" smtClean="0"/>
              <a:t>prevention</a:t>
            </a:r>
            <a:r>
              <a:rPr lang="de-DE" i="1" dirty="0" smtClean="0"/>
              <a:t> </a:t>
            </a:r>
            <a:r>
              <a:rPr lang="de-DE" i="1" dirty="0" err="1" smtClean="0"/>
              <a:t>of</a:t>
            </a:r>
            <a:r>
              <a:rPr lang="de-DE" i="1" dirty="0" smtClean="0"/>
              <a:t> 	human </a:t>
            </a:r>
            <a:r>
              <a:rPr lang="de-DE" i="1" dirty="0" err="1" smtClean="0"/>
              <a:t>trafficking</a:t>
            </a:r>
            <a:r>
              <a:rPr lang="de-DE" i="1" dirty="0" smtClean="0"/>
              <a:t> </a:t>
            </a:r>
            <a:r>
              <a:rPr lang="de-DE" i="1" dirty="0" err="1" smtClean="0"/>
              <a:t>without</a:t>
            </a:r>
            <a:r>
              <a:rPr lang="de-DE" i="1" dirty="0" smtClean="0"/>
              <a:t> </a:t>
            </a:r>
            <a:r>
              <a:rPr lang="de-DE" i="1" dirty="0" err="1" smtClean="0"/>
              <a:t>education</a:t>
            </a:r>
            <a:r>
              <a:rPr lang="de-DE" i="1" dirty="0" smtClean="0"/>
              <a:t>,    	</a:t>
            </a:r>
            <a:r>
              <a:rPr lang="de-DE" i="1" dirty="0" err="1" smtClean="0"/>
              <a:t>empowerment</a:t>
            </a:r>
            <a:r>
              <a:rPr lang="de-DE" i="1" dirty="0" smtClean="0"/>
              <a:t> and anti-</a:t>
            </a:r>
            <a:r>
              <a:rPr lang="de-DE" i="1" dirty="0" err="1" smtClean="0"/>
              <a:t>discrimination</a:t>
            </a:r>
            <a:r>
              <a:rPr lang="de-DE" i="1" dirty="0" smtClean="0"/>
              <a:t> 	</a:t>
            </a:r>
            <a:r>
              <a:rPr lang="de-DE" i="1" dirty="0" err="1" smtClean="0"/>
              <a:t>measures</a:t>
            </a:r>
            <a:r>
              <a:rPr lang="de-DE" i="1" dirty="0" smtClean="0"/>
              <a:t>.“</a:t>
            </a:r>
          </a:p>
          <a:p>
            <a:pPr marL="0" indent="0">
              <a:buNone/>
            </a:pPr>
            <a:endParaRPr lang="de-DE" i="1" dirty="0"/>
          </a:p>
          <a:p>
            <a:pPr marL="0" indent="0">
              <a:buNone/>
            </a:pPr>
            <a:r>
              <a:rPr lang="de-DE" sz="1600" dirty="0" smtClean="0"/>
              <a:t>									Nicolas Le </a:t>
            </a:r>
            <a:r>
              <a:rPr lang="de-DE" sz="1600" dirty="0" err="1" smtClean="0"/>
              <a:t>Coz</a:t>
            </a:r>
            <a:r>
              <a:rPr lang="de-DE" sz="1600" dirty="0" smtClean="0"/>
              <a:t>, </a:t>
            </a:r>
            <a:r>
              <a:rPr lang="de-DE" sz="1600" dirty="0" err="1" smtClean="0"/>
              <a:t>President</a:t>
            </a:r>
            <a:r>
              <a:rPr lang="de-DE" sz="1600" dirty="0" smtClean="0"/>
              <a:t> </a:t>
            </a:r>
            <a:r>
              <a:rPr lang="de-DE" sz="1600" dirty="0" err="1" smtClean="0"/>
              <a:t>of</a:t>
            </a:r>
            <a:r>
              <a:rPr lang="de-DE" sz="1600" dirty="0" smtClean="0"/>
              <a:t> GRETA </a:t>
            </a:r>
          </a:p>
          <a:p>
            <a:pPr marL="0" indent="0">
              <a:buNone/>
            </a:pPr>
            <a:r>
              <a:rPr lang="de-DE" sz="1600" dirty="0" smtClean="0"/>
              <a:t>									18 </a:t>
            </a:r>
            <a:r>
              <a:rPr lang="de-DE" sz="1600" dirty="0" err="1" smtClean="0"/>
              <a:t>October</a:t>
            </a:r>
            <a:r>
              <a:rPr lang="de-DE" sz="1600" dirty="0" smtClean="0"/>
              <a:t> 2012 </a:t>
            </a:r>
          </a:p>
          <a:p>
            <a:pPr marL="0" indent="0">
              <a:buNone/>
            </a:pPr>
            <a:r>
              <a:rPr lang="de-DE" sz="1600" dirty="0" smtClean="0"/>
              <a:t>									6th EU Anti-</a:t>
            </a:r>
            <a:r>
              <a:rPr lang="de-DE" sz="1600" dirty="0" err="1" smtClean="0"/>
              <a:t>Trafficking</a:t>
            </a:r>
            <a:r>
              <a:rPr lang="de-DE" sz="1600" dirty="0" smtClean="0"/>
              <a:t> Day</a:t>
            </a:r>
            <a:endParaRPr lang="de-DE" sz="1600" dirty="0"/>
          </a:p>
        </p:txBody>
      </p:sp>
    </p:spTree>
    <p:extLst>
      <p:ext uri="{BB962C8B-B14F-4D97-AF65-F5344CB8AC3E}">
        <p14:creationId xmlns:p14="http://schemas.microsoft.com/office/powerpoint/2010/main" val="134656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Sources and References</a:t>
            </a:r>
            <a:endParaRPr lang="en-GB" b="1" dirty="0"/>
          </a:p>
        </p:txBody>
      </p:sp>
      <p:sp>
        <p:nvSpPr>
          <p:cNvPr id="3" name="Content Placeholder 2"/>
          <p:cNvSpPr>
            <a:spLocks noGrp="1"/>
          </p:cNvSpPr>
          <p:nvPr>
            <p:ph idx="1"/>
          </p:nvPr>
        </p:nvSpPr>
        <p:spPr>
          <a:xfrm>
            <a:off x="993735" y="3624907"/>
            <a:ext cx="7461329" cy="1953528"/>
          </a:xfrm>
          <a:solidFill>
            <a:srgbClr val="A9A8A9"/>
          </a:solidFill>
          <a:ln>
            <a:noFill/>
          </a:ln>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lang="fr-LU" sz="2400" dirty="0" smtClean="0"/>
              <a:t>For more info on the UN Protocol:</a:t>
            </a:r>
          </a:p>
          <a:p>
            <a:pPr marL="0" indent="0">
              <a:buNone/>
            </a:pPr>
            <a:r>
              <a:rPr lang="de-DE" sz="2400" u="sng" dirty="0" smtClean="0">
                <a:hlinkClick r:id="rId3"/>
              </a:rPr>
              <a:t>https</a:t>
            </a:r>
            <a:r>
              <a:rPr lang="de-DE" sz="2400" u="sng" dirty="0">
                <a:hlinkClick r:id="rId3"/>
              </a:rPr>
              <a:t>://</a:t>
            </a:r>
            <a:r>
              <a:rPr lang="de-DE" sz="2400" u="sng" dirty="0" smtClean="0">
                <a:hlinkClick r:id="rId3"/>
              </a:rPr>
              <a:t>www.unodc.org/unodc/data-and-analysis/glotip.html</a:t>
            </a:r>
            <a:endParaRPr lang="de-DE" sz="2400" u="sng" dirty="0" smtClean="0"/>
          </a:p>
          <a:p>
            <a:pPr marL="0" indent="0">
              <a:buNone/>
            </a:pPr>
            <a:r>
              <a:rPr lang="de-DE" sz="2400" u="sng" dirty="0">
                <a:hlinkClick r:id="rId4"/>
              </a:rPr>
              <a:t>http://www.unodc.org/unodc/en/human-trafficking/index.html?ref=menuside</a:t>
            </a:r>
            <a:r>
              <a:rPr lang="de-DE" sz="2400" dirty="0"/>
              <a:t/>
            </a:r>
            <a:br>
              <a:rPr lang="de-DE" sz="2400" dirty="0"/>
            </a:br>
            <a:endParaRPr lang="de-DE" sz="2400" u="sng" dirty="0" smtClean="0"/>
          </a:p>
          <a:p>
            <a:pPr marL="0" indent="0">
              <a:buNone/>
            </a:pPr>
            <a:endParaRPr lang="de-DE" sz="2400" u="sng" dirty="0" smtClean="0"/>
          </a:p>
          <a:p>
            <a:pPr marL="0" indent="0">
              <a:buNone/>
            </a:pPr>
            <a:endParaRPr lang="fr-LU" sz="2400" dirty="0"/>
          </a:p>
        </p:txBody>
      </p:sp>
      <p:sp>
        <p:nvSpPr>
          <p:cNvPr id="5" name="Rectangle 4"/>
          <p:cNvSpPr/>
          <p:nvPr/>
        </p:nvSpPr>
        <p:spPr>
          <a:xfrm>
            <a:off x="993735" y="1590346"/>
            <a:ext cx="7257010" cy="1569660"/>
          </a:xfrm>
          <a:prstGeom prst="rect">
            <a:avLst/>
          </a:prstGeom>
          <a:solidFill>
            <a:srgbClr val="802528"/>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GB" sz="2400" dirty="0" smtClean="0">
                <a:solidFill>
                  <a:schemeClr val="bg1"/>
                </a:solidFill>
              </a:rPr>
              <a:t>For </a:t>
            </a:r>
            <a:r>
              <a:rPr lang="en-GB" sz="2400" dirty="0">
                <a:solidFill>
                  <a:schemeClr val="bg1"/>
                </a:solidFill>
              </a:rPr>
              <a:t>more </a:t>
            </a:r>
            <a:r>
              <a:rPr lang="en-GB" sz="2400" dirty="0" smtClean="0">
                <a:solidFill>
                  <a:schemeClr val="bg1"/>
                </a:solidFill>
              </a:rPr>
              <a:t>info on the CoE Anti-Trafficking Convention: </a:t>
            </a:r>
          </a:p>
          <a:p>
            <a:pPr lvl="0"/>
            <a:r>
              <a:rPr lang="en-GB" sz="2400" dirty="0">
                <a:solidFill>
                  <a:schemeClr val="bg1"/>
                </a:solidFill>
              </a:rPr>
              <a:t>http://www.coe.int/en/web/anti-human-trafficking/home</a:t>
            </a:r>
            <a:endParaRPr lang="en-GB" sz="2400" dirty="0" smtClean="0">
              <a:solidFill>
                <a:schemeClr val="bg1"/>
              </a:solidFill>
            </a:endParaRPr>
          </a:p>
        </p:txBody>
      </p:sp>
    </p:spTree>
    <p:extLst>
      <p:ext uri="{BB962C8B-B14F-4D97-AF65-F5344CB8AC3E}">
        <p14:creationId xmlns:p14="http://schemas.microsoft.com/office/powerpoint/2010/main" val="539659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Further information or questions</a:t>
            </a:r>
            <a:endParaRPr lang="en-GB" b="1" dirty="0"/>
          </a:p>
        </p:txBody>
      </p:sp>
      <p:sp>
        <p:nvSpPr>
          <p:cNvPr id="3" name="Content Placeholder 2"/>
          <p:cNvSpPr>
            <a:spLocks noGrp="1"/>
          </p:cNvSpPr>
          <p:nvPr>
            <p:ph idx="1"/>
          </p:nvPr>
        </p:nvSpPr>
        <p:spPr>
          <a:xfrm>
            <a:off x="762000" y="1417638"/>
            <a:ext cx="7924799" cy="5008920"/>
          </a:xfrm>
        </p:spPr>
        <p:txBody>
          <a:bodyPr>
            <a:normAutofit fontScale="47500" lnSpcReduction="20000"/>
          </a:bodyPr>
          <a:lstStyle/>
          <a:p>
            <a:pPr marL="0" indent="0">
              <a:buNone/>
            </a:pPr>
            <a:r>
              <a:rPr lang="fr-FR" sz="3400" dirty="0"/>
              <a:t>Anita Schnetzer-Spranger, </a:t>
            </a:r>
            <a:r>
              <a:rPr lang="fr-FR" sz="3400" dirty="0" smtClean="0"/>
              <a:t>Chairman, D </a:t>
            </a:r>
            <a:r>
              <a:rPr lang="fr-FR" sz="3400" dirty="0"/>
              <a:t>28 </a:t>
            </a:r>
            <a:endParaRPr lang="fr-LU" sz="3400" dirty="0"/>
          </a:p>
          <a:p>
            <a:pPr marL="0" indent="0">
              <a:buNone/>
            </a:pPr>
            <a:r>
              <a:rPr lang="en-GB" sz="3400" dirty="0"/>
              <a:t>Zonta Club of Mainz, Germany</a:t>
            </a:r>
            <a:endParaRPr lang="fr-LU" sz="3400" dirty="0"/>
          </a:p>
          <a:p>
            <a:pPr marL="0" indent="0">
              <a:buNone/>
            </a:pPr>
            <a:r>
              <a:rPr lang="en-GB" sz="3400" u="sng" dirty="0">
                <a:hlinkClick r:id="rId3"/>
              </a:rPr>
              <a:t>schnetzer-spranger@gmx.de</a:t>
            </a:r>
            <a:endParaRPr lang="en-GB" sz="3400" u="sng" dirty="0"/>
          </a:p>
          <a:p>
            <a:pPr marL="0" indent="0">
              <a:buNone/>
            </a:pPr>
            <a:r>
              <a:rPr lang="en-US" sz="3400" dirty="0"/>
              <a:t> </a:t>
            </a:r>
            <a:endParaRPr lang="fr-LU" sz="3400" dirty="0"/>
          </a:p>
          <a:p>
            <a:pPr marL="0" indent="0">
              <a:buNone/>
            </a:pPr>
            <a:r>
              <a:rPr lang="en-US" sz="3400" dirty="0"/>
              <a:t>Irma Ertman, Vice-Chairman, D 20	</a:t>
            </a:r>
            <a:endParaRPr lang="fr-LU" sz="3400" dirty="0"/>
          </a:p>
          <a:p>
            <a:pPr marL="0" indent="0">
              <a:buNone/>
            </a:pPr>
            <a:r>
              <a:rPr lang="en-US" sz="3400" dirty="0" err="1"/>
              <a:t>Zonta</a:t>
            </a:r>
            <a:r>
              <a:rPr lang="en-US" sz="3400" dirty="0"/>
              <a:t> Club of Helsinki II, Finland</a:t>
            </a:r>
            <a:endParaRPr lang="fr-LU" sz="3400" dirty="0"/>
          </a:p>
          <a:p>
            <a:pPr marL="0" indent="0">
              <a:buNone/>
            </a:pPr>
            <a:r>
              <a:rPr lang="en-US" sz="3400" u="sng" dirty="0" smtClean="0">
                <a:hlinkClick r:id="rId4"/>
              </a:rPr>
              <a:t>ertman.irma@gmail.com</a:t>
            </a:r>
            <a:r>
              <a:rPr lang="en-US" sz="3400" dirty="0" smtClean="0"/>
              <a:t> </a:t>
            </a:r>
            <a:r>
              <a:rPr lang="en-US" sz="3400" dirty="0"/>
              <a:t>	</a:t>
            </a:r>
            <a:endParaRPr lang="fr-LU" sz="3400" dirty="0"/>
          </a:p>
          <a:p>
            <a:pPr marL="0" indent="0">
              <a:buNone/>
            </a:pPr>
            <a:r>
              <a:rPr lang="en-US" sz="3400" dirty="0"/>
              <a:t> </a:t>
            </a:r>
            <a:endParaRPr lang="fr-LU" sz="3400" dirty="0"/>
          </a:p>
          <a:p>
            <a:pPr marL="0" indent="0">
              <a:buNone/>
            </a:pPr>
            <a:r>
              <a:rPr lang="en-US" sz="3400" dirty="0"/>
              <a:t>Frieda Demey, </a:t>
            </a:r>
            <a:r>
              <a:rPr lang="en-US" sz="3400" dirty="0" smtClean="0"/>
              <a:t>Member, D </a:t>
            </a:r>
            <a:r>
              <a:rPr lang="en-US" sz="3400" dirty="0"/>
              <a:t>27	</a:t>
            </a:r>
            <a:endParaRPr lang="fr-LU" sz="3400" dirty="0"/>
          </a:p>
          <a:p>
            <a:pPr marL="0" indent="0">
              <a:buNone/>
            </a:pPr>
            <a:r>
              <a:rPr lang="en-US" sz="3400" dirty="0"/>
              <a:t>Zonta Club of Brussel </a:t>
            </a:r>
            <a:r>
              <a:rPr lang="en-US" sz="3400" dirty="0" err="1"/>
              <a:t>Zavel</a:t>
            </a:r>
            <a:r>
              <a:rPr lang="en-US" sz="3400" dirty="0"/>
              <a:t>, Belgium </a:t>
            </a:r>
            <a:endParaRPr lang="fr-LU" sz="3400" dirty="0" smtClean="0"/>
          </a:p>
          <a:p>
            <a:pPr marL="0" indent="0">
              <a:buNone/>
            </a:pPr>
            <a:r>
              <a:rPr lang="fr-LU" sz="3400" u="sng" dirty="0">
                <a:hlinkClick r:id="rId5"/>
              </a:rPr>
              <a:t>f</a:t>
            </a:r>
            <a:r>
              <a:rPr lang="fr-LU" sz="3400" u="sng" dirty="0" smtClean="0">
                <a:hlinkClick r:id="rId5"/>
              </a:rPr>
              <a:t>rie.demey@skynet.be</a:t>
            </a:r>
            <a:r>
              <a:rPr lang="fr-LU" sz="3400" dirty="0" smtClean="0"/>
              <a:t>   </a:t>
            </a:r>
          </a:p>
          <a:p>
            <a:pPr marL="0" indent="0">
              <a:buNone/>
            </a:pPr>
            <a:r>
              <a:rPr lang="en-GB" sz="3400" dirty="0" smtClean="0"/>
              <a:t>     </a:t>
            </a:r>
            <a:endParaRPr lang="fr-LU" sz="3400" dirty="0"/>
          </a:p>
          <a:p>
            <a:pPr marL="0" indent="0">
              <a:buNone/>
            </a:pPr>
            <a:r>
              <a:rPr lang="en-GB" sz="3400" dirty="0"/>
              <a:t>Anne Kraus, Member, D 27				</a:t>
            </a:r>
            <a:endParaRPr lang="fr-LU" sz="3400" dirty="0"/>
          </a:p>
          <a:p>
            <a:pPr marL="0" indent="0">
              <a:buNone/>
            </a:pPr>
            <a:r>
              <a:rPr lang="en-GB" sz="3400" dirty="0" err="1"/>
              <a:t>Zonta</a:t>
            </a:r>
            <a:r>
              <a:rPr lang="en-GB" sz="3400" dirty="0"/>
              <a:t> Club of Luxembourg- </a:t>
            </a:r>
            <a:r>
              <a:rPr lang="en-GB" sz="3400" dirty="0" err="1"/>
              <a:t>Multiculturel</a:t>
            </a:r>
            <a:r>
              <a:rPr lang="en-GB" sz="3400" dirty="0"/>
              <a:t>, Luxembourg</a:t>
            </a:r>
            <a:endParaRPr lang="fr-LU" sz="3400" dirty="0"/>
          </a:p>
          <a:p>
            <a:pPr marL="0" indent="0">
              <a:buNone/>
            </a:pPr>
            <a:r>
              <a:rPr lang="en-GB" sz="3400" u="sng" dirty="0">
                <a:hlinkClick r:id="rId6"/>
              </a:rPr>
              <a:t>krausanne@hotmail.com</a:t>
            </a:r>
            <a:endParaRPr lang="fr-LU" sz="3400" dirty="0"/>
          </a:p>
          <a:p>
            <a:pPr marL="0" indent="0">
              <a:buNone/>
            </a:pPr>
            <a:r>
              <a:rPr lang="en-GB" sz="3400" dirty="0"/>
              <a:t> </a:t>
            </a:r>
            <a:endParaRPr lang="fr-LU" sz="3400" dirty="0"/>
          </a:p>
          <a:p>
            <a:pPr marL="0" indent="0">
              <a:buNone/>
            </a:pPr>
            <a:r>
              <a:rPr lang="en-US" sz="3400" dirty="0" smtClean="0"/>
              <a:t>Karin </a:t>
            </a:r>
            <a:r>
              <a:rPr lang="en-US" sz="3400" dirty="0"/>
              <a:t>Nordmeyer, </a:t>
            </a:r>
            <a:r>
              <a:rPr lang="en-US" sz="3400" dirty="0" smtClean="0"/>
              <a:t>D 30, Legal Advisor</a:t>
            </a:r>
            <a:endParaRPr lang="fr-LU" sz="3400" dirty="0"/>
          </a:p>
          <a:p>
            <a:pPr marL="0" indent="0">
              <a:buNone/>
            </a:pPr>
            <a:r>
              <a:rPr lang="en-US" sz="3400" dirty="0"/>
              <a:t>Zonta Club of Freiburg-</a:t>
            </a:r>
            <a:r>
              <a:rPr lang="en-US" sz="3400" dirty="0" err="1"/>
              <a:t>Schauinsland</a:t>
            </a:r>
            <a:r>
              <a:rPr lang="en-US" sz="3400" dirty="0"/>
              <a:t>, Germany</a:t>
            </a:r>
            <a:endParaRPr lang="fr-LU" sz="3400" dirty="0"/>
          </a:p>
          <a:p>
            <a:pPr marL="0" indent="0">
              <a:buNone/>
            </a:pPr>
            <a:r>
              <a:rPr lang="en-US" sz="3400" u="sng" dirty="0">
                <a:hlinkClick r:id="rId7"/>
              </a:rPr>
              <a:t>knordmeyer@gmx.de</a:t>
            </a:r>
            <a:endParaRPr lang="fr-LU" sz="3400" dirty="0"/>
          </a:p>
          <a:p>
            <a:pPr marL="0" indent="0">
              <a:buNone/>
            </a:pPr>
            <a:endParaRPr lang="fr-LU" sz="3400" dirty="0"/>
          </a:p>
          <a:p>
            <a:pPr marL="0" indent="0">
              <a:buNone/>
            </a:pPr>
            <a:endParaRPr lang="en-GB" dirty="0"/>
          </a:p>
        </p:txBody>
      </p:sp>
    </p:spTree>
    <p:extLst>
      <p:ext uri="{BB962C8B-B14F-4D97-AF65-F5344CB8AC3E}">
        <p14:creationId xmlns:p14="http://schemas.microsoft.com/office/powerpoint/2010/main" val="231701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253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6940763" cy="1143000"/>
          </a:xfrm>
        </p:spPr>
        <p:txBody>
          <a:bodyPr>
            <a:normAutofit fontScale="90000"/>
          </a:bodyPr>
          <a:lstStyle/>
          <a:p>
            <a:r>
              <a:rPr lang="en-US" b="1" dirty="0" smtClean="0"/>
              <a:t>What is “The Anti-Trafficking Convention”?</a:t>
            </a:r>
            <a:endParaRPr lang="en-US" b="1" dirty="0"/>
          </a:p>
        </p:txBody>
      </p:sp>
      <p:grpSp>
        <p:nvGrpSpPr>
          <p:cNvPr id="6" name="Group 5"/>
          <p:cNvGrpSpPr/>
          <p:nvPr/>
        </p:nvGrpSpPr>
        <p:grpSpPr>
          <a:xfrm>
            <a:off x="7702763" y="245613"/>
            <a:ext cx="1194179" cy="1513219"/>
            <a:chOff x="3250038" y="2566242"/>
            <a:chExt cx="2719837" cy="2744295"/>
          </a:xfrm>
        </p:grpSpPr>
        <p:pic>
          <p:nvPicPr>
            <p:cNvPr id="4" name="Picture 2" descr="http://www.coe.int/t/dghl/standardsetting/convention-violence/system/violencedomestique200px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038" y="2590700"/>
              <a:ext cx="2719837" cy="2719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573" y="2566242"/>
              <a:ext cx="881302" cy="704544"/>
            </a:xfrm>
            <a:prstGeom prst="rect">
              <a:avLst/>
            </a:prstGeom>
          </p:spPr>
        </p:pic>
      </p:grpSp>
      <p:graphicFrame>
        <p:nvGraphicFramePr>
          <p:cNvPr id="9" name="Diagram 8"/>
          <p:cNvGraphicFramePr/>
          <p:nvPr>
            <p:extLst>
              <p:ext uri="{D42A27DB-BD31-4B8C-83A1-F6EECF244321}">
                <p14:modId xmlns:p14="http://schemas.microsoft.com/office/powerpoint/2010/main" val="1044986833"/>
              </p:ext>
            </p:extLst>
          </p:nvPr>
        </p:nvGraphicFramePr>
        <p:xfrm>
          <a:off x="1050878" y="1758832"/>
          <a:ext cx="7055892" cy="12800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2305237089"/>
              </p:ext>
            </p:extLst>
          </p:nvPr>
        </p:nvGraphicFramePr>
        <p:xfrm>
          <a:off x="1041253" y="3118585"/>
          <a:ext cx="7065518" cy="14159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Diagram 10"/>
          <p:cNvGraphicFramePr/>
          <p:nvPr>
            <p:extLst>
              <p:ext uri="{D42A27DB-BD31-4B8C-83A1-F6EECF244321}">
                <p14:modId xmlns:p14="http://schemas.microsoft.com/office/powerpoint/2010/main" val="2884296878"/>
              </p:ext>
            </p:extLst>
          </p:nvPr>
        </p:nvGraphicFramePr>
        <p:xfrm>
          <a:off x="1050878" y="4614265"/>
          <a:ext cx="7055892" cy="142005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696721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6940763" cy="1143000"/>
          </a:xfrm>
        </p:spPr>
        <p:txBody>
          <a:bodyPr>
            <a:normAutofit fontScale="90000"/>
          </a:bodyPr>
          <a:lstStyle/>
          <a:p>
            <a:r>
              <a:rPr lang="en-US" b="1" dirty="0" smtClean="0"/>
              <a:t>The Scope of the</a:t>
            </a:r>
            <a:r>
              <a:rPr lang="en-US" b="1" dirty="0"/>
              <a:t> </a:t>
            </a:r>
            <a:r>
              <a:rPr lang="en-US" b="1" dirty="0" smtClean="0"/>
              <a:t>Convention</a:t>
            </a:r>
            <a:endParaRPr lang="en-US" b="1" dirty="0"/>
          </a:p>
        </p:txBody>
      </p:sp>
      <p:grpSp>
        <p:nvGrpSpPr>
          <p:cNvPr id="6" name="Group 5"/>
          <p:cNvGrpSpPr/>
          <p:nvPr/>
        </p:nvGrpSpPr>
        <p:grpSpPr>
          <a:xfrm>
            <a:off x="7702763" y="245613"/>
            <a:ext cx="1194179" cy="1513219"/>
            <a:chOff x="3250038" y="2566242"/>
            <a:chExt cx="2719837" cy="2744295"/>
          </a:xfrm>
        </p:grpSpPr>
        <p:pic>
          <p:nvPicPr>
            <p:cNvPr id="4" name="Picture 2" descr="http://www.coe.int/t/dghl/standardsetting/convention-violence/system/violencedomestique200px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038" y="2590700"/>
              <a:ext cx="2719837" cy="2719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573" y="2566242"/>
              <a:ext cx="881302" cy="704544"/>
            </a:xfrm>
            <a:prstGeom prst="rect">
              <a:avLst/>
            </a:prstGeom>
          </p:spPr>
        </p:pic>
      </p:grpSp>
      <p:graphicFrame>
        <p:nvGraphicFramePr>
          <p:cNvPr id="9" name="Diagram 8"/>
          <p:cNvGraphicFramePr/>
          <p:nvPr>
            <p:extLst>
              <p:ext uri="{D42A27DB-BD31-4B8C-83A1-F6EECF244321}">
                <p14:modId xmlns:p14="http://schemas.microsoft.com/office/powerpoint/2010/main" val="3524296425"/>
              </p:ext>
            </p:extLst>
          </p:nvPr>
        </p:nvGraphicFramePr>
        <p:xfrm>
          <a:off x="1050878" y="1758832"/>
          <a:ext cx="7055892" cy="12800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814389376"/>
              </p:ext>
            </p:extLst>
          </p:nvPr>
        </p:nvGraphicFramePr>
        <p:xfrm>
          <a:off x="1041253" y="3185963"/>
          <a:ext cx="7065518" cy="13486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Diagram 10"/>
          <p:cNvGraphicFramePr/>
          <p:nvPr>
            <p:extLst>
              <p:ext uri="{D42A27DB-BD31-4B8C-83A1-F6EECF244321}">
                <p14:modId xmlns:p14="http://schemas.microsoft.com/office/powerpoint/2010/main" val="243180331"/>
              </p:ext>
            </p:extLst>
          </p:nvPr>
        </p:nvGraphicFramePr>
        <p:xfrm>
          <a:off x="1050878" y="4614265"/>
          <a:ext cx="7055892" cy="142005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52563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3450"/>
            <a:ext cx="7924800" cy="1143000"/>
          </a:xfrm>
        </p:spPr>
        <p:txBody>
          <a:bodyPr>
            <a:normAutofit/>
          </a:bodyPr>
          <a:lstStyle/>
          <a:p>
            <a:r>
              <a:rPr lang="en-GB" sz="3600" b="1" dirty="0" smtClean="0"/>
              <a:t>The Core Values of the Convention</a:t>
            </a:r>
            <a:endParaRPr lang="en-GB" sz="3600" b="1" dirty="0"/>
          </a:p>
        </p:txBody>
      </p:sp>
      <p:graphicFrame>
        <p:nvGraphicFramePr>
          <p:cNvPr id="5" name="Diagram 4"/>
          <p:cNvGraphicFramePr/>
          <p:nvPr>
            <p:extLst>
              <p:ext uri="{D42A27DB-BD31-4B8C-83A1-F6EECF244321}">
                <p14:modId xmlns:p14="http://schemas.microsoft.com/office/powerpoint/2010/main" val="4056024206"/>
              </p:ext>
            </p:extLst>
          </p:nvPr>
        </p:nvGraphicFramePr>
        <p:xfrm>
          <a:off x="762000" y="1063690"/>
          <a:ext cx="7005851" cy="558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34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74638"/>
            <a:ext cx="8120743" cy="1143000"/>
          </a:xfrm>
        </p:spPr>
        <p:txBody>
          <a:bodyPr>
            <a:normAutofit fontScale="90000"/>
          </a:bodyPr>
          <a:lstStyle/>
          <a:p>
            <a:r>
              <a:rPr lang="en-GB" b="1" dirty="0"/>
              <a:t>Convention </a:t>
            </a:r>
            <a:r>
              <a:rPr lang="en-GB" b="1" dirty="0" smtClean="0"/>
              <a:t>Data - Who has acceded to the Anti-Trafficking Convention? </a:t>
            </a:r>
            <a:endParaRPr lang="en-GB" b="1" dirty="0"/>
          </a:p>
        </p:txBody>
      </p:sp>
      <p:sp>
        <p:nvSpPr>
          <p:cNvPr id="3" name="Content Placeholder 2"/>
          <p:cNvSpPr>
            <a:spLocks noGrp="1"/>
          </p:cNvSpPr>
          <p:nvPr>
            <p:ph idx="1"/>
          </p:nvPr>
        </p:nvSpPr>
        <p:spPr>
          <a:xfrm>
            <a:off x="762000" y="1730829"/>
            <a:ext cx="7924800" cy="4250094"/>
          </a:xfrm>
        </p:spPr>
        <p:txBody>
          <a:bodyPr>
            <a:noAutofit/>
          </a:bodyPr>
          <a:lstStyle/>
          <a:p>
            <a:pPr>
              <a:buFont typeface="Arial" pitchFamily="34" charset="0"/>
              <a:buChar char="•"/>
            </a:pPr>
            <a:r>
              <a:rPr lang="en-GB" sz="2400" i="1" dirty="0"/>
              <a:t>The </a:t>
            </a:r>
            <a:r>
              <a:rPr lang="en-GB" sz="2400" i="1" dirty="0" smtClean="0"/>
              <a:t>Convention on Action against Trafficking in Human Beings </a:t>
            </a:r>
            <a:r>
              <a:rPr lang="en-GB" sz="2400" dirty="0" smtClean="0"/>
              <a:t>was opened for signature in Warsaw on 16 May 2005. It entered into force on 1 February 2008.</a:t>
            </a:r>
          </a:p>
          <a:p>
            <a:pPr>
              <a:buFont typeface="Arial" pitchFamily="34" charset="0"/>
              <a:buChar char="•"/>
            </a:pPr>
            <a:r>
              <a:rPr lang="en-GB" sz="2400" dirty="0" smtClean="0"/>
              <a:t>As </a:t>
            </a:r>
            <a:r>
              <a:rPr lang="en-GB" sz="2400" dirty="0"/>
              <a:t>of </a:t>
            </a:r>
            <a:r>
              <a:rPr lang="en-GB" sz="2400" dirty="0" smtClean="0"/>
              <a:t>February 2017 it </a:t>
            </a:r>
            <a:r>
              <a:rPr lang="en-GB" sz="2400" dirty="0"/>
              <a:t>was </a:t>
            </a:r>
            <a:r>
              <a:rPr lang="en-GB" sz="2400" dirty="0" smtClean="0"/>
              <a:t>ratified </a:t>
            </a:r>
            <a:r>
              <a:rPr lang="en-GB" sz="2400" dirty="0"/>
              <a:t>by </a:t>
            </a:r>
            <a:r>
              <a:rPr lang="en-GB" sz="2400" dirty="0" smtClean="0"/>
              <a:t>45 Council </a:t>
            </a:r>
            <a:r>
              <a:rPr lang="en-GB" sz="2400" dirty="0"/>
              <a:t>of Europe member states and </a:t>
            </a:r>
            <a:r>
              <a:rPr lang="en-GB" sz="2400" dirty="0" smtClean="0"/>
              <a:t>signed by one, not followed by ratification. In addition it has been ratified by one non-CoE member state, Belarus. </a:t>
            </a:r>
            <a:endParaRPr lang="en-GB" sz="2400" dirty="0"/>
          </a:p>
          <a:p>
            <a:pPr>
              <a:buFont typeface="Arial" pitchFamily="34" charset="0"/>
              <a:buChar char="•"/>
            </a:pPr>
            <a:r>
              <a:rPr lang="en-US" sz="2400" dirty="0"/>
              <a:t>Find out which countries signed/ratified the </a:t>
            </a:r>
            <a:r>
              <a:rPr lang="en-US" sz="2400" dirty="0" smtClean="0"/>
              <a:t>Anti-Trafficking Convention: </a:t>
            </a:r>
            <a:r>
              <a:rPr lang="fi-FI" sz="1600" u="sng" dirty="0">
                <a:hlinkClick r:id="rId3"/>
              </a:rPr>
              <a:t>http://www.coe.int/en/web/conventions/full-list/-/conventions/treaty/197/signatures?p_auth=C8VCXTSf</a:t>
            </a:r>
            <a:endParaRPr lang="de-DE" sz="1600" dirty="0"/>
          </a:p>
          <a:p>
            <a:pPr>
              <a:buFont typeface="Arial" pitchFamily="34" charset="0"/>
              <a:buChar char="•"/>
            </a:pPr>
            <a:endParaRPr lang="en-GB" sz="2400" dirty="0"/>
          </a:p>
          <a:p>
            <a:pPr algn="ctr"/>
            <a:endParaRPr lang="en-GB" sz="2400" dirty="0"/>
          </a:p>
          <a:p>
            <a:pPr algn="ctr"/>
            <a:endParaRPr lang="en-GB" sz="2400" dirty="0"/>
          </a:p>
          <a:p>
            <a:pPr algn="ctr"/>
            <a:endParaRPr lang="en-GB" sz="2400" dirty="0"/>
          </a:p>
          <a:p>
            <a:endParaRPr lang="en-US" sz="2400" dirty="0"/>
          </a:p>
        </p:txBody>
      </p:sp>
    </p:spTree>
    <p:extLst>
      <p:ext uri="{BB962C8B-B14F-4D97-AF65-F5344CB8AC3E}">
        <p14:creationId xmlns:p14="http://schemas.microsoft.com/office/powerpoint/2010/main" val="4012983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985750"/>
          </a:xfrm>
        </p:spPr>
        <p:txBody>
          <a:bodyPr>
            <a:normAutofit fontScale="90000"/>
          </a:bodyPr>
          <a:lstStyle/>
          <a:p>
            <a:r>
              <a:rPr lang="en-GB" b="1" dirty="0" smtClean="0"/>
              <a:t>Can Non-Member States of the CoE  join?</a:t>
            </a:r>
            <a:endParaRPr lang="en-GB" b="1" dirty="0"/>
          </a:p>
        </p:txBody>
      </p:sp>
      <p:graphicFrame>
        <p:nvGraphicFramePr>
          <p:cNvPr id="8" name="Diagram 7"/>
          <p:cNvGraphicFramePr/>
          <p:nvPr>
            <p:extLst>
              <p:ext uri="{D42A27DB-BD31-4B8C-83A1-F6EECF244321}">
                <p14:modId xmlns:p14="http://schemas.microsoft.com/office/powerpoint/2010/main" val="1371675725"/>
              </p:ext>
            </p:extLst>
          </p:nvPr>
        </p:nvGraphicFramePr>
        <p:xfrm>
          <a:off x="1285104" y="1705232"/>
          <a:ext cx="6697362" cy="432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521675" y="1068859"/>
            <a:ext cx="1334530" cy="827903"/>
          </a:xfrm>
          <a:prstGeom prst="ellipse">
            <a:avLst/>
          </a:prstGeom>
          <a:solidFill>
            <a:srgbClr val="F5B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Yes!</a:t>
            </a:r>
            <a:endParaRPr lang="en-GB" sz="2400" dirty="0"/>
          </a:p>
        </p:txBody>
      </p:sp>
    </p:spTree>
    <p:extLst>
      <p:ext uri="{BB962C8B-B14F-4D97-AF65-F5344CB8AC3E}">
        <p14:creationId xmlns:p14="http://schemas.microsoft.com/office/powerpoint/2010/main" val="29312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does the Convention require the </a:t>
            </a:r>
            <a:r>
              <a:rPr lang="en-GB" b="1" dirty="0"/>
              <a:t>S</a:t>
            </a:r>
            <a:r>
              <a:rPr lang="en-GB" b="1" dirty="0" smtClean="0"/>
              <a:t>tates to do?</a:t>
            </a:r>
            <a:endParaRPr lang="en-GB" b="1" dirty="0"/>
          </a:p>
        </p:txBody>
      </p:sp>
      <p:graphicFrame>
        <p:nvGraphicFramePr>
          <p:cNvPr id="5" name="Diagram 4"/>
          <p:cNvGraphicFramePr/>
          <p:nvPr>
            <p:extLst>
              <p:ext uri="{D42A27DB-BD31-4B8C-83A1-F6EECF244321}">
                <p14:modId xmlns:p14="http://schemas.microsoft.com/office/powerpoint/2010/main" val="4147944783"/>
              </p:ext>
            </p:extLst>
          </p:nvPr>
        </p:nvGraphicFramePr>
        <p:xfrm>
          <a:off x="600502" y="1417639"/>
          <a:ext cx="7219665" cy="521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71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07384" y="441693"/>
            <a:ext cx="2252683" cy="49743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itle 1"/>
          <p:cNvSpPr>
            <a:spLocks noGrp="1"/>
          </p:cNvSpPr>
          <p:nvPr>
            <p:ph type="title"/>
          </p:nvPr>
        </p:nvSpPr>
        <p:spPr>
          <a:xfrm>
            <a:off x="758952" y="274638"/>
            <a:ext cx="7927848" cy="1682178"/>
          </a:xfrm>
        </p:spPr>
        <p:txBody>
          <a:bodyPr>
            <a:normAutofit fontScale="90000"/>
          </a:bodyPr>
          <a:lstStyle/>
          <a:p>
            <a:r>
              <a:rPr lang="en-GB" b="1" dirty="0" smtClean="0"/>
              <a:t>How is the implementation</a:t>
            </a:r>
            <a:br>
              <a:rPr lang="en-GB" b="1" dirty="0" smtClean="0"/>
            </a:br>
            <a:r>
              <a:rPr lang="en-GB" b="1" dirty="0" smtClean="0"/>
              <a:t>of the Convention </a:t>
            </a:r>
            <a:br>
              <a:rPr lang="en-GB" b="1" dirty="0" smtClean="0"/>
            </a:br>
            <a:r>
              <a:rPr lang="en-GB" b="1" dirty="0" smtClean="0"/>
              <a:t>monitored?</a:t>
            </a:r>
            <a:endParaRPr lang="en-GB" b="1" dirty="0"/>
          </a:p>
        </p:txBody>
      </p:sp>
      <p:graphicFrame>
        <p:nvGraphicFramePr>
          <p:cNvPr id="6" name="Diagram 5"/>
          <p:cNvGraphicFramePr/>
          <p:nvPr>
            <p:extLst>
              <p:ext uri="{D42A27DB-BD31-4B8C-83A1-F6EECF244321}">
                <p14:modId xmlns:p14="http://schemas.microsoft.com/office/powerpoint/2010/main" val="1230121171"/>
              </p:ext>
            </p:extLst>
          </p:nvPr>
        </p:nvGraphicFramePr>
        <p:xfrm>
          <a:off x="685685" y="2083871"/>
          <a:ext cx="6947149" cy="4774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5249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ZontaInternational_PowerPoint_TE</Template>
  <TotalTime>0</TotalTime>
  <Words>2343</Words>
  <Application>Microsoft Office PowerPoint</Application>
  <PresentationFormat>Bildschirmpräsentation (4:3)</PresentationFormat>
  <Paragraphs>193</Paragraphs>
  <Slides>19</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Lato Regular</vt:lpstr>
      <vt:lpstr>Times New Roman</vt:lpstr>
      <vt:lpstr>ZontaInternational_PowerPoint_TE</vt:lpstr>
      <vt:lpstr>Zonta International and  the Anti-Trafficking Convention The Council of Europe Convention on Action against Trafficking in Human Beings </vt:lpstr>
      <vt:lpstr>PowerPoint-Präsentation</vt:lpstr>
      <vt:lpstr>What is “The Anti-Trafficking Convention”?</vt:lpstr>
      <vt:lpstr>The Scope of the Convention</vt:lpstr>
      <vt:lpstr>The Core Values of the Convention</vt:lpstr>
      <vt:lpstr>Convention Data - Who has acceded to the Anti-Trafficking Convention? </vt:lpstr>
      <vt:lpstr>Can Non-Member States of the CoE  join?</vt:lpstr>
      <vt:lpstr>What does the Convention require the States to do?</vt:lpstr>
      <vt:lpstr>How is the implementation of the Convention  monitored?</vt:lpstr>
      <vt:lpstr>Statistics on trafficking in human beings </vt:lpstr>
      <vt:lpstr>Why is the Anti-Trafficking Convention important to Zonta?</vt:lpstr>
      <vt:lpstr>Synergy</vt:lpstr>
      <vt:lpstr>Zonta International can play an active role</vt:lpstr>
      <vt:lpstr>What do you need to do?</vt:lpstr>
      <vt:lpstr>Are there any other actors fighting trafficking in human beings?</vt:lpstr>
      <vt:lpstr>The UN Protocol to Prevent, Suppress and Punish Trafficking in Persons</vt:lpstr>
      <vt:lpstr>The Anti-Trafficking Convention</vt:lpstr>
      <vt:lpstr>Sources and References</vt:lpstr>
      <vt:lpstr>Further information or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Trusk Edrinn</dc:creator>
  <cp:lastModifiedBy>Anita</cp:lastModifiedBy>
  <cp:revision>192</cp:revision>
  <cp:lastPrinted>2017-04-07T09:25:54Z</cp:lastPrinted>
  <dcterms:created xsi:type="dcterms:W3CDTF">2015-02-05T21:28:11Z</dcterms:created>
  <dcterms:modified xsi:type="dcterms:W3CDTF">2017-04-24T16:40:51Z</dcterms:modified>
</cp:coreProperties>
</file>