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Layouts/slideLayout10.xml" ContentType="application/vnd.openxmlformats-officedocument.presentationml.slideLayout+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4"/>
  </p:notesMasterIdLst>
  <p:sldIdLst>
    <p:sldId id="257" r:id="rId6"/>
    <p:sldId id="258" r:id="rId7"/>
    <p:sldId id="266" r:id="rId8"/>
    <p:sldId id="267" r:id="rId9"/>
    <p:sldId id="273" r:id="rId10"/>
    <p:sldId id="275" r:id="rId11"/>
    <p:sldId id="282" r:id="rId12"/>
    <p:sldId id="274" r:id="rId13"/>
    <p:sldId id="268" r:id="rId14"/>
    <p:sldId id="270" r:id="rId15"/>
    <p:sldId id="276" r:id="rId16"/>
    <p:sldId id="281" r:id="rId17"/>
    <p:sldId id="280" r:id="rId18"/>
    <p:sldId id="260" r:id="rId19"/>
    <p:sldId id="284" r:id="rId20"/>
    <p:sldId id="279" r:id="rId21"/>
    <p:sldId id="285" r:id="rId22"/>
    <p:sldId id="27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104" y="-75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4110A-E717-4C98-854F-3BD5D471AC5D}" type="datetimeFigureOut">
              <a:rPr lang="en-US" smtClean="0"/>
              <a:pPr/>
              <a:t>12/23/2015</a:t>
            </a:fld>
            <a:endParaRPr lang="de-DE"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5B1F0B-BE47-4245-9D5E-B562EF9D865B}" type="slidenum">
              <a:rPr lang="en-US" smtClean="0"/>
              <a:pPr/>
              <a:t>‹Nr.›</a:t>
            </a:fld>
            <a:endParaRPr lang="de-DE" dirty="0"/>
          </a:p>
        </p:txBody>
      </p:sp>
    </p:spTree>
    <p:extLst>
      <p:ext uri="{BB962C8B-B14F-4D97-AF65-F5344CB8AC3E}">
        <p14:creationId xmlns:p14="http://schemas.microsoft.com/office/powerpoint/2010/main" xmlns="" val="2232762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5B1F0B-BE47-4245-9D5E-B562EF9D865B}" type="slidenum">
              <a:rPr lang="en-US" smtClean="0"/>
              <a:pPr/>
              <a:t>12</a:t>
            </a:fld>
            <a:endParaRPr lang="de-DE" dirty="0"/>
          </a:p>
        </p:txBody>
      </p:sp>
    </p:spTree>
    <p:extLst>
      <p:ext uri="{BB962C8B-B14F-4D97-AF65-F5344CB8AC3E}">
        <p14:creationId xmlns:p14="http://schemas.microsoft.com/office/powerpoint/2010/main" xmlns="" val="3086086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9" name="Rectangle 8"/>
          <p:cNvSpPr/>
          <p:nvPr userDrawn="1"/>
        </p:nvSpPr>
        <p:spPr>
          <a:xfrm>
            <a:off x="3962400" y="0"/>
            <a:ext cx="5181600" cy="68580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a typeface="ＭＳ Ｐゴシック" charset="-128"/>
              <a:cs typeface="ＭＳ Ｐゴシック" charset="-128"/>
            </a:endParaRPr>
          </a:p>
        </p:txBody>
      </p:sp>
      <p:sp>
        <p:nvSpPr>
          <p:cNvPr id="10" name="Rectangle 9"/>
          <p:cNvSpPr/>
          <p:nvPr userDrawn="1"/>
        </p:nvSpPr>
        <p:spPr>
          <a:xfrm>
            <a:off x="3962400" y="2286000"/>
            <a:ext cx="5181600" cy="2209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a typeface="ＭＳ Ｐゴシック" charset="-128"/>
              <a:cs typeface="ＭＳ Ｐゴシック" charset="-128"/>
            </a:endParaRPr>
          </a:p>
        </p:txBody>
      </p:sp>
      <p:pic>
        <p:nvPicPr>
          <p:cNvPr id="11" name="Picture 4" descr="UN_Women_English_White.pn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943600" y="304800"/>
            <a:ext cx="2932113" cy="1300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Picture Placeholder 11"/>
          <p:cNvSpPr>
            <a:spLocks noGrp="1"/>
          </p:cNvSpPr>
          <p:nvPr>
            <p:ph type="pic" sz="quarter" idx="13"/>
          </p:nvPr>
        </p:nvSpPr>
        <p:spPr>
          <a:xfrm>
            <a:off x="1981200" y="0"/>
            <a:ext cx="1905000" cy="2209800"/>
          </a:xfrm>
          <a:effectLst/>
        </p:spPr>
        <p:txBody>
          <a:bodyPr/>
          <a:lstStyle>
            <a:lvl1pPr>
              <a:defRPr>
                <a:ln>
                  <a:noFill/>
                </a:ln>
              </a:defRPr>
            </a:lvl1pPr>
          </a:lstStyle>
          <a:p>
            <a:pPr lvl="0"/>
            <a:endParaRPr lang="en-US" noProof="0" dirty="0"/>
          </a:p>
        </p:txBody>
      </p:sp>
      <p:sp>
        <p:nvSpPr>
          <p:cNvPr id="2" name="Title 1"/>
          <p:cNvSpPr>
            <a:spLocks noGrp="1"/>
          </p:cNvSpPr>
          <p:nvPr>
            <p:ph type="title"/>
          </p:nvPr>
        </p:nvSpPr>
        <p:spPr>
          <a:xfrm>
            <a:off x="4114800" y="2603500"/>
            <a:ext cx="4762500" cy="1701800"/>
          </a:xfrm>
        </p:spPr>
        <p:txBody>
          <a:bodyPr>
            <a:normAutofit/>
          </a:bodyPr>
          <a:lstStyle>
            <a:lvl1pPr algn="l">
              <a:buNone/>
              <a:defRPr sz="4400" b="0" cap="none">
                <a:solidFill>
                  <a:srgbClr val="FFFFFF"/>
                </a:solidFill>
              </a:defRPr>
            </a:lvl1pPr>
          </a:lstStyle>
          <a:p>
            <a:r>
              <a:rPr lang="en-US" dirty="0" smtClean="0"/>
              <a:t>Click to edit Master title style</a:t>
            </a:r>
            <a:endParaRPr lang="en-US" dirty="0"/>
          </a:p>
        </p:txBody>
      </p:sp>
      <p:sp>
        <p:nvSpPr>
          <p:cNvPr id="6" name="Picture Placeholder 11"/>
          <p:cNvSpPr>
            <a:spLocks noGrp="1"/>
          </p:cNvSpPr>
          <p:nvPr>
            <p:ph type="pic" sz="quarter" idx="15"/>
          </p:nvPr>
        </p:nvSpPr>
        <p:spPr>
          <a:xfrm>
            <a:off x="1981200" y="2286000"/>
            <a:ext cx="1905000" cy="2209800"/>
          </a:xfrm>
          <a:effectLst/>
        </p:spPr>
        <p:txBody>
          <a:bodyPr/>
          <a:lstStyle>
            <a:lvl1pPr>
              <a:defRPr>
                <a:ln>
                  <a:noFill/>
                </a:ln>
              </a:defRPr>
            </a:lvl1pPr>
          </a:lstStyle>
          <a:p>
            <a:pPr lvl="0"/>
            <a:endParaRPr lang="en-US" noProof="0" dirty="0"/>
          </a:p>
        </p:txBody>
      </p:sp>
      <p:sp>
        <p:nvSpPr>
          <p:cNvPr id="7" name="Picture Placeholder 11"/>
          <p:cNvSpPr>
            <a:spLocks noGrp="1"/>
          </p:cNvSpPr>
          <p:nvPr>
            <p:ph type="pic" sz="quarter" idx="16"/>
          </p:nvPr>
        </p:nvSpPr>
        <p:spPr>
          <a:xfrm>
            <a:off x="1981200" y="4572000"/>
            <a:ext cx="1905000" cy="2286000"/>
          </a:xfrm>
          <a:effectLst/>
        </p:spPr>
        <p:txBody>
          <a:bodyPr/>
          <a:lstStyle>
            <a:lvl1pPr>
              <a:defRPr>
                <a:ln>
                  <a:noFill/>
                </a:ln>
              </a:defRPr>
            </a:lvl1pPr>
          </a:lstStyle>
          <a:p>
            <a:pPr lvl="0"/>
            <a:endParaRPr lang="en-US" noProof="0" dirty="0"/>
          </a:p>
        </p:txBody>
      </p:sp>
      <p:sp>
        <p:nvSpPr>
          <p:cNvPr id="21" name="Picture Placeholder 11"/>
          <p:cNvSpPr>
            <a:spLocks noGrp="1"/>
          </p:cNvSpPr>
          <p:nvPr>
            <p:ph type="pic" sz="quarter" idx="17"/>
          </p:nvPr>
        </p:nvSpPr>
        <p:spPr>
          <a:xfrm>
            <a:off x="0" y="0"/>
            <a:ext cx="1905000" cy="2209800"/>
          </a:xfrm>
          <a:effectLst/>
        </p:spPr>
        <p:txBody>
          <a:bodyPr/>
          <a:lstStyle>
            <a:lvl1pPr>
              <a:defRPr>
                <a:ln>
                  <a:noFill/>
                </a:ln>
              </a:defRPr>
            </a:lvl1pPr>
          </a:lstStyle>
          <a:p>
            <a:pPr lvl="0"/>
            <a:endParaRPr lang="en-US" noProof="0" dirty="0"/>
          </a:p>
        </p:txBody>
      </p:sp>
      <p:sp>
        <p:nvSpPr>
          <p:cNvPr id="22" name="Picture Placeholder 11"/>
          <p:cNvSpPr>
            <a:spLocks noGrp="1"/>
          </p:cNvSpPr>
          <p:nvPr>
            <p:ph type="pic" sz="quarter" idx="18"/>
          </p:nvPr>
        </p:nvSpPr>
        <p:spPr>
          <a:xfrm>
            <a:off x="0" y="2286000"/>
            <a:ext cx="1905000" cy="2209800"/>
          </a:xfrm>
          <a:effectLst/>
        </p:spPr>
        <p:txBody>
          <a:bodyPr/>
          <a:lstStyle>
            <a:lvl1pPr>
              <a:defRPr>
                <a:ln>
                  <a:noFill/>
                </a:ln>
              </a:defRPr>
            </a:lvl1pPr>
          </a:lstStyle>
          <a:p>
            <a:pPr lvl="0"/>
            <a:endParaRPr lang="en-US" noProof="0" dirty="0"/>
          </a:p>
        </p:txBody>
      </p:sp>
      <p:sp>
        <p:nvSpPr>
          <p:cNvPr id="23" name="Picture Placeholder 11"/>
          <p:cNvSpPr>
            <a:spLocks noGrp="1"/>
          </p:cNvSpPr>
          <p:nvPr>
            <p:ph type="pic" sz="quarter" idx="19"/>
          </p:nvPr>
        </p:nvSpPr>
        <p:spPr>
          <a:xfrm>
            <a:off x="0" y="4572000"/>
            <a:ext cx="1905000" cy="2286000"/>
          </a:xfrm>
          <a:effectLst/>
        </p:spPr>
        <p:txBody>
          <a:bodyPr/>
          <a:lstStyle>
            <a:lvl1pPr>
              <a:defRPr>
                <a:ln>
                  <a:noFill/>
                </a:ln>
              </a:defRPr>
            </a:lvl1pPr>
          </a:lstStyle>
          <a:p>
            <a:pPr lvl="0"/>
            <a:endParaRPr lang="en-US" noProof="0" dirty="0"/>
          </a:p>
        </p:txBody>
      </p:sp>
    </p:spTree>
    <p:extLst>
      <p:ext uri="{BB962C8B-B14F-4D97-AF65-F5344CB8AC3E}">
        <p14:creationId xmlns:p14="http://schemas.microsoft.com/office/powerpoint/2010/main" xmlns="" val="2126665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13620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p:cNvSpPr/>
          <p:nvPr userDrawn="1"/>
        </p:nvSpPr>
        <p:spPr>
          <a:xfrm>
            <a:off x="3886200" y="0"/>
            <a:ext cx="52578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a typeface="ＭＳ Ｐゴシック" charset="-128"/>
              <a:cs typeface="ＭＳ Ｐゴシック" charset="-128"/>
            </a:endParaRPr>
          </a:p>
        </p:txBody>
      </p:sp>
      <p:sp>
        <p:nvSpPr>
          <p:cNvPr id="6" name="Rectangle 5"/>
          <p:cNvSpPr/>
          <p:nvPr/>
        </p:nvSpPr>
        <p:spPr bwMode="auto">
          <a:xfrm>
            <a:off x="3886200" y="381000"/>
            <a:ext cx="52578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a typeface="ＭＳ Ｐゴシック" charset="-128"/>
              <a:cs typeface="ＭＳ Ｐゴシック" charset="-128"/>
            </a:endParaRPr>
          </a:p>
        </p:txBody>
      </p:sp>
      <p:sp>
        <p:nvSpPr>
          <p:cNvPr id="12" name="Picture Placeholder 11"/>
          <p:cNvSpPr>
            <a:spLocks noGrp="1"/>
          </p:cNvSpPr>
          <p:nvPr>
            <p:ph type="pic" sz="quarter" idx="13"/>
          </p:nvPr>
        </p:nvSpPr>
        <p:spPr>
          <a:xfrm>
            <a:off x="0" y="0"/>
            <a:ext cx="3886200" cy="6858000"/>
          </a:xfrm>
          <a:effectLst>
            <a:outerShdw blurRad="50800" dist="38100" algn="l" rotWithShape="0">
              <a:prstClr val="black">
                <a:alpha val="40000"/>
              </a:prstClr>
            </a:outerShdw>
          </a:effectLst>
        </p:spPr>
        <p:txBody>
          <a:bodyPr/>
          <a:lstStyle/>
          <a:p>
            <a:pPr lvl="0"/>
            <a:endParaRPr lang="en-US" noProof="0" dirty="0"/>
          </a:p>
        </p:txBody>
      </p:sp>
      <p:sp>
        <p:nvSpPr>
          <p:cNvPr id="3" name="Text Placeholder 2"/>
          <p:cNvSpPr>
            <a:spLocks noGrp="1"/>
          </p:cNvSpPr>
          <p:nvPr>
            <p:ph type="body" idx="1"/>
          </p:nvPr>
        </p:nvSpPr>
        <p:spPr>
          <a:xfrm>
            <a:off x="4114800" y="1587500"/>
            <a:ext cx="4864100" cy="4318000"/>
          </a:xfrm>
        </p:spPr>
        <p:txBody>
          <a:bodyPr/>
          <a:lstStyle>
            <a:lvl1pPr marL="0" indent="0">
              <a:buNone/>
              <a:defRPr sz="48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2" name="Title 1"/>
          <p:cNvSpPr>
            <a:spLocks noGrp="1"/>
          </p:cNvSpPr>
          <p:nvPr>
            <p:ph type="title"/>
          </p:nvPr>
        </p:nvSpPr>
        <p:spPr>
          <a:xfrm>
            <a:off x="4114800" y="419100"/>
            <a:ext cx="4876800" cy="596900"/>
          </a:xfrm>
        </p:spPr>
        <p:txBody>
          <a:bodyPr>
            <a:normAutofit/>
          </a:bodyPr>
          <a:lstStyle>
            <a:lvl1pPr algn="l">
              <a:buNone/>
              <a:defRPr sz="3600" b="0" cap="none">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328178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Picture-Right Text">
    <p:spTree>
      <p:nvGrpSpPr>
        <p:cNvPr id="1" name=""/>
        <p:cNvGrpSpPr/>
        <p:nvPr/>
      </p:nvGrpSpPr>
      <p:grpSpPr>
        <a:xfrm>
          <a:off x="0" y="0"/>
          <a:ext cx="0" cy="0"/>
          <a:chOff x="0" y="0"/>
          <a:chExt cx="0" cy="0"/>
        </a:xfrm>
      </p:grpSpPr>
      <p:sp>
        <p:nvSpPr>
          <p:cNvPr id="6" name="Rectangle 5"/>
          <p:cNvSpPr/>
          <p:nvPr userDrawn="1"/>
        </p:nvSpPr>
        <p:spPr>
          <a:xfrm>
            <a:off x="3886200" y="0"/>
            <a:ext cx="990600" cy="6858000"/>
          </a:xfrm>
          <a:prstGeom prst="rect">
            <a:avLst/>
          </a:prstGeom>
          <a:gradFill flip="none" rotWithShape="1">
            <a:gsLst>
              <a:gs pos="0">
                <a:schemeClr val="accent2">
                  <a:lumMod val="20000"/>
                  <a:lumOff val="80000"/>
                </a:schemeClr>
              </a:gs>
              <a:gs pos="100000">
                <a:srgbClr val="00000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a typeface="ＭＳ Ｐゴシック" charset="-128"/>
              <a:cs typeface="ＭＳ Ｐゴシック" charset="-128"/>
            </a:endParaRPr>
          </a:p>
        </p:txBody>
      </p:sp>
      <p:sp>
        <p:nvSpPr>
          <p:cNvPr id="7" name="Rectangle 6"/>
          <p:cNvSpPr/>
          <p:nvPr/>
        </p:nvSpPr>
        <p:spPr bwMode="auto">
          <a:xfrm>
            <a:off x="3886200" y="381000"/>
            <a:ext cx="52578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a typeface="ＭＳ Ｐゴシック" charset="-128"/>
              <a:cs typeface="ＭＳ Ｐゴシック" charset="-128"/>
            </a:endParaRPr>
          </a:p>
        </p:txBody>
      </p:sp>
      <p:sp>
        <p:nvSpPr>
          <p:cNvPr id="12" name="Picture Placeholder 11"/>
          <p:cNvSpPr>
            <a:spLocks noGrp="1"/>
          </p:cNvSpPr>
          <p:nvPr>
            <p:ph type="pic" sz="quarter" idx="13"/>
          </p:nvPr>
        </p:nvSpPr>
        <p:spPr>
          <a:xfrm>
            <a:off x="0" y="0"/>
            <a:ext cx="3886200" cy="6858000"/>
          </a:xfrm>
          <a:effectLst>
            <a:outerShdw blurRad="50800" dist="38100" algn="l" rotWithShape="0">
              <a:prstClr val="black">
                <a:alpha val="40000"/>
              </a:prstClr>
            </a:outerShdw>
          </a:effectLst>
        </p:spPr>
        <p:txBody>
          <a:bodyPr/>
          <a:lstStyle/>
          <a:p>
            <a:pPr lvl="0"/>
            <a:endParaRPr lang="en-US" noProof="0" dirty="0"/>
          </a:p>
        </p:txBody>
      </p:sp>
      <p:sp>
        <p:nvSpPr>
          <p:cNvPr id="2" name="Title 1"/>
          <p:cNvSpPr>
            <a:spLocks noGrp="1"/>
          </p:cNvSpPr>
          <p:nvPr>
            <p:ph type="title"/>
          </p:nvPr>
        </p:nvSpPr>
        <p:spPr>
          <a:xfrm>
            <a:off x="4114800" y="419100"/>
            <a:ext cx="4876800" cy="596900"/>
          </a:xfrm>
        </p:spPr>
        <p:txBody>
          <a:bodyPr>
            <a:noAutofit/>
          </a:bodyPr>
          <a:lstStyle>
            <a:lvl1pPr algn="l">
              <a:buNone/>
              <a:defRPr sz="4000" b="0" cap="none">
                <a:solidFill>
                  <a:srgbClr val="FFFFFF"/>
                </a:solidFill>
              </a:defRPr>
            </a:lvl1pPr>
          </a:lstStyle>
          <a:p>
            <a:r>
              <a:rPr lang="en-US" dirty="0" smtClean="0"/>
              <a:t>Click to edit Master title style</a:t>
            </a:r>
            <a:endParaRPr lang="en-US" dirty="0"/>
          </a:p>
        </p:txBody>
      </p:sp>
      <p:sp>
        <p:nvSpPr>
          <p:cNvPr id="5" name="Text Placeholder 4"/>
          <p:cNvSpPr>
            <a:spLocks noGrp="1"/>
          </p:cNvSpPr>
          <p:nvPr>
            <p:ph type="body" sz="quarter" idx="14"/>
          </p:nvPr>
        </p:nvSpPr>
        <p:spPr>
          <a:xfrm>
            <a:off x="4152900" y="1409700"/>
            <a:ext cx="4724400" cy="4394200"/>
          </a:xfrm>
        </p:spPr>
        <p:txBody>
          <a:bodyPr/>
          <a:lstStyle>
            <a:lvl1pPr>
              <a:defRPr b="0"/>
            </a:lvl1pPr>
            <a:lvl2pPr marL="228600" indent="-228600">
              <a:buFont typeface="Arial"/>
              <a:buChar char="•"/>
              <a:defRPr/>
            </a:lvl2pPr>
            <a:lvl3pPr marL="457200" indent="-228600">
              <a:buSzPct val="120000"/>
              <a:buFont typeface="Arial"/>
              <a:buChar char="•"/>
              <a:defRPr/>
            </a:lvl3pPr>
            <a:lvl4pPr marL="749300" indent="-228600">
              <a:buSzPct val="120000"/>
              <a:buFont typeface="Arial"/>
              <a:buChar char="•"/>
              <a:defRPr/>
            </a:lvl4pPr>
            <a:lvl5pPr marL="1028700" indent="-228600">
              <a:buSzPct val="120000"/>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625870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Left Pictures-Right Text">
    <p:spTree>
      <p:nvGrpSpPr>
        <p:cNvPr id="1" name=""/>
        <p:cNvGrpSpPr/>
        <p:nvPr/>
      </p:nvGrpSpPr>
      <p:grpSpPr>
        <a:xfrm>
          <a:off x="0" y="0"/>
          <a:ext cx="0" cy="0"/>
          <a:chOff x="0" y="0"/>
          <a:chExt cx="0" cy="0"/>
        </a:xfrm>
      </p:grpSpPr>
      <p:sp>
        <p:nvSpPr>
          <p:cNvPr id="8" name="Rectangle 7"/>
          <p:cNvSpPr/>
          <p:nvPr userDrawn="1"/>
        </p:nvSpPr>
        <p:spPr>
          <a:xfrm>
            <a:off x="3886200" y="0"/>
            <a:ext cx="990600" cy="6858000"/>
          </a:xfrm>
          <a:prstGeom prst="rect">
            <a:avLst/>
          </a:prstGeom>
          <a:gradFill flip="none" rotWithShape="1">
            <a:gsLst>
              <a:gs pos="0">
                <a:schemeClr val="accent2">
                  <a:lumMod val="20000"/>
                  <a:lumOff val="80000"/>
                </a:schemeClr>
              </a:gs>
              <a:gs pos="100000">
                <a:srgbClr val="00000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a typeface="ＭＳ Ｐゴシック" charset="-128"/>
              <a:cs typeface="ＭＳ Ｐゴシック" charset="-128"/>
            </a:endParaRPr>
          </a:p>
        </p:txBody>
      </p:sp>
      <p:sp>
        <p:nvSpPr>
          <p:cNvPr id="9" name="Rectangle 8"/>
          <p:cNvSpPr/>
          <p:nvPr/>
        </p:nvSpPr>
        <p:spPr bwMode="auto">
          <a:xfrm>
            <a:off x="3886200" y="381000"/>
            <a:ext cx="52578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a typeface="ＭＳ Ｐゴシック" charset="-128"/>
              <a:cs typeface="ＭＳ Ｐゴシック" charset="-128"/>
            </a:endParaRPr>
          </a:p>
        </p:txBody>
      </p:sp>
      <p:sp>
        <p:nvSpPr>
          <p:cNvPr id="12" name="Picture Placeholder 11"/>
          <p:cNvSpPr>
            <a:spLocks noGrp="1"/>
          </p:cNvSpPr>
          <p:nvPr>
            <p:ph type="pic" sz="quarter" idx="13"/>
          </p:nvPr>
        </p:nvSpPr>
        <p:spPr>
          <a:xfrm>
            <a:off x="0" y="0"/>
            <a:ext cx="3886200" cy="2286000"/>
          </a:xfrm>
          <a:effectLst>
            <a:outerShdw blurRad="50800" dist="38100" algn="l" rotWithShape="0">
              <a:prstClr val="black">
                <a:alpha val="40000"/>
              </a:prstClr>
            </a:outerShdw>
          </a:effectLst>
        </p:spPr>
        <p:txBody>
          <a:bodyPr/>
          <a:lstStyle>
            <a:lvl1pPr>
              <a:defRPr>
                <a:ln>
                  <a:noFill/>
                </a:ln>
              </a:defRPr>
            </a:lvl1pPr>
          </a:lstStyle>
          <a:p>
            <a:pPr lvl="0"/>
            <a:endParaRPr lang="en-US" noProof="0" dirty="0"/>
          </a:p>
        </p:txBody>
      </p:sp>
      <p:sp>
        <p:nvSpPr>
          <p:cNvPr id="2" name="Title 1"/>
          <p:cNvSpPr>
            <a:spLocks noGrp="1"/>
          </p:cNvSpPr>
          <p:nvPr>
            <p:ph type="title"/>
          </p:nvPr>
        </p:nvSpPr>
        <p:spPr>
          <a:xfrm>
            <a:off x="4114800" y="419100"/>
            <a:ext cx="4876800" cy="596900"/>
          </a:xfrm>
        </p:spPr>
        <p:txBody>
          <a:bodyPr>
            <a:noAutofit/>
          </a:bodyPr>
          <a:lstStyle>
            <a:lvl1pPr algn="l">
              <a:buNone/>
              <a:defRPr sz="4000" b="0" cap="none">
                <a:solidFill>
                  <a:srgbClr val="FFFFFF"/>
                </a:solidFill>
              </a:defRPr>
            </a:lvl1pPr>
          </a:lstStyle>
          <a:p>
            <a:r>
              <a:rPr lang="en-US" dirty="0" smtClean="0"/>
              <a:t>Click to edit Master title style</a:t>
            </a:r>
            <a:endParaRPr lang="en-US" dirty="0"/>
          </a:p>
        </p:txBody>
      </p:sp>
      <p:sp>
        <p:nvSpPr>
          <p:cNvPr id="5" name="Text Placeholder 4"/>
          <p:cNvSpPr>
            <a:spLocks noGrp="1"/>
          </p:cNvSpPr>
          <p:nvPr>
            <p:ph type="body" sz="quarter" idx="14"/>
          </p:nvPr>
        </p:nvSpPr>
        <p:spPr>
          <a:xfrm>
            <a:off x="4152900" y="1409700"/>
            <a:ext cx="4724400" cy="4394200"/>
          </a:xfrm>
        </p:spPr>
        <p:txBody>
          <a:bodyPr/>
          <a:lstStyle>
            <a:lvl1pPr>
              <a:defRPr b="0"/>
            </a:lvl1pPr>
            <a:lvl2pPr marL="228600" indent="-228600">
              <a:buFont typeface="Arial"/>
              <a:buChar char="•"/>
              <a:defRPr/>
            </a:lvl2pPr>
            <a:lvl3pPr marL="457200" indent="-228600">
              <a:buSzPct val="120000"/>
              <a:buFont typeface="Arial"/>
              <a:buChar char="•"/>
              <a:defRPr/>
            </a:lvl3pPr>
            <a:lvl4pPr marL="749300" indent="-228600">
              <a:buSzPct val="120000"/>
              <a:buFont typeface="Arial"/>
              <a:buChar char="•"/>
              <a:defRPr/>
            </a:lvl4pPr>
            <a:lvl5pPr marL="1028700" indent="-228600">
              <a:buSzPct val="120000"/>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icture Placeholder 11"/>
          <p:cNvSpPr>
            <a:spLocks noGrp="1"/>
          </p:cNvSpPr>
          <p:nvPr>
            <p:ph type="pic" sz="quarter" idx="15"/>
          </p:nvPr>
        </p:nvSpPr>
        <p:spPr>
          <a:xfrm>
            <a:off x="0" y="2286000"/>
            <a:ext cx="3886200" cy="2273300"/>
          </a:xfrm>
          <a:effectLst>
            <a:outerShdw blurRad="50800" dist="38100" algn="l" rotWithShape="0">
              <a:prstClr val="black">
                <a:alpha val="40000"/>
              </a:prstClr>
            </a:outerShdw>
          </a:effectLst>
        </p:spPr>
        <p:txBody>
          <a:bodyPr/>
          <a:lstStyle>
            <a:lvl1pPr>
              <a:defRPr>
                <a:ln>
                  <a:noFill/>
                </a:ln>
              </a:defRPr>
            </a:lvl1pPr>
          </a:lstStyle>
          <a:p>
            <a:pPr lvl="0"/>
            <a:endParaRPr lang="en-US" noProof="0" dirty="0"/>
          </a:p>
        </p:txBody>
      </p:sp>
      <p:sp>
        <p:nvSpPr>
          <p:cNvPr id="7" name="Picture Placeholder 11"/>
          <p:cNvSpPr>
            <a:spLocks noGrp="1"/>
          </p:cNvSpPr>
          <p:nvPr>
            <p:ph type="pic" sz="quarter" idx="16"/>
          </p:nvPr>
        </p:nvSpPr>
        <p:spPr>
          <a:xfrm>
            <a:off x="0" y="4546600"/>
            <a:ext cx="3886200" cy="2311400"/>
          </a:xfrm>
          <a:effectLst>
            <a:outerShdw blurRad="50800" dist="38100" algn="l" rotWithShape="0">
              <a:prstClr val="black">
                <a:alpha val="40000"/>
              </a:prstClr>
            </a:outerShdw>
          </a:effectLst>
        </p:spPr>
        <p:txBody>
          <a:bodyPr/>
          <a:lstStyle>
            <a:lvl1pPr>
              <a:defRPr>
                <a:ln>
                  <a:noFill/>
                </a:ln>
              </a:defRPr>
            </a:lvl1pPr>
          </a:lstStyle>
          <a:p>
            <a:pPr lvl="0"/>
            <a:endParaRPr lang="en-US" noProof="0" dirty="0"/>
          </a:p>
        </p:txBody>
      </p:sp>
    </p:spTree>
    <p:extLst>
      <p:ext uri="{BB962C8B-B14F-4D97-AF65-F5344CB8AC3E}">
        <p14:creationId xmlns:p14="http://schemas.microsoft.com/office/powerpoint/2010/main" xmlns="" val="4174429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ide-No Photos">
    <p:spTree>
      <p:nvGrpSpPr>
        <p:cNvPr id="1" name=""/>
        <p:cNvGrpSpPr/>
        <p:nvPr/>
      </p:nvGrpSpPr>
      <p:grpSpPr>
        <a:xfrm>
          <a:off x="0" y="0"/>
          <a:ext cx="0" cy="0"/>
          <a:chOff x="0" y="0"/>
          <a:chExt cx="0" cy="0"/>
        </a:xfrm>
      </p:grpSpPr>
      <p:sp>
        <p:nvSpPr>
          <p:cNvPr id="4" name="Rectangle 3"/>
          <p:cNvSpPr/>
          <p:nvPr userDrawn="1"/>
        </p:nvSpPr>
        <p:spPr>
          <a:xfrm>
            <a:off x="0" y="0"/>
            <a:ext cx="990600" cy="6858000"/>
          </a:xfrm>
          <a:prstGeom prst="rect">
            <a:avLst/>
          </a:prstGeom>
          <a:gradFill flip="none" rotWithShape="1">
            <a:gsLst>
              <a:gs pos="0">
                <a:schemeClr val="accent2">
                  <a:lumMod val="20000"/>
                  <a:lumOff val="80000"/>
                </a:schemeClr>
              </a:gs>
              <a:gs pos="100000">
                <a:srgbClr val="00000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a typeface="ＭＳ Ｐゴシック" charset="-128"/>
              <a:cs typeface="ＭＳ Ｐゴシック" charset="-128"/>
            </a:endParaRPr>
          </a:p>
        </p:txBody>
      </p:sp>
      <p:sp>
        <p:nvSpPr>
          <p:cNvPr id="6" name="Rectangle 5"/>
          <p:cNvSpPr/>
          <p:nvPr/>
        </p:nvSpPr>
        <p:spPr bwMode="auto">
          <a:xfrm>
            <a:off x="3886200" y="381000"/>
            <a:ext cx="52578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a typeface="ＭＳ Ｐゴシック" charset="-128"/>
              <a:cs typeface="ＭＳ Ｐゴシック" charset="-128"/>
            </a:endParaRPr>
          </a:p>
        </p:txBody>
      </p:sp>
      <p:grpSp>
        <p:nvGrpSpPr>
          <p:cNvPr id="7" name="Group 5"/>
          <p:cNvGrpSpPr>
            <a:grpSpLocks/>
          </p:cNvGrpSpPr>
          <p:nvPr userDrawn="1"/>
        </p:nvGrpSpPr>
        <p:grpSpPr bwMode="auto">
          <a:xfrm>
            <a:off x="0" y="381000"/>
            <a:ext cx="3886200" cy="685800"/>
            <a:chOff x="0" y="381000"/>
            <a:chExt cx="3886200" cy="685800"/>
          </a:xfrm>
        </p:grpSpPr>
        <p:sp>
          <p:nvSpPr>
            <p:cNvPr id="8" name="Rectangle 7"/>
            <p:cNvSpPr/>
            <p:nvPr/>
          </p:nvSpPr>
          <p:spPr bwMode="auto">
            <a:xfrm>
              <a:off x="0" y="381000"/>
              <a:ext cx="38862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a typeface="ＭＳ Ｐゴシック" charset="-128"/>
                <a:cs typeface="ＭＳ Ｐゴシック" charset="-128"/>
              </a:endParaRPr>
            </a:p>
          </p:txBody>
        </p:sp>
        <p:pic>
          <p:nvPicPr>
            <p:cNvPr id="9" name="Picture 4" descr="UN_Women_English_White.png"/>
            <p:cNvPicPr>
              <a:picLocks noChangeAspect="1"/>
            </p:cNvPicPr>
            <p:nvPr/>
          </p:nvPicPr>
          <p:blipFill>
            <a:blip r:embed="rId2" cstate="print">
              <a:extLst>
                <a:ext uri="{28A0092B-C50C-407E-A947-70E740481C1C}">
                  <a14:useLocalDpi xmlns:a14="http://schemas.microsoft.com/office/drawing/2010/main" xmlns="" val="0"/>
                </a:ext>
              </a:extLst>
            </a:blip>
            <a:srcRect b="28111"/>
            <a:stretch>
              <a:fillRect/>
            </a:stretch>
          </p:blipFill>
          <p:spPr bwMode="auto">
            <a:xfrm>
              <a:off x="268288" y="493713"/>
              <a:ext cx="1560512"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 name="Text Placeholder 4"/>
          <p:cNvSpPr>
            <a:spLocks noGrp="1"/>
          </p:cNvSpPr>
          <p:nvPr>
            <p:ph type="body" sz="quarter" idx="14"/>
          </p:nvPr>
        </p:nvSpPr>
        <p:spPr>
          <a:xfrm>
            <a:off x="393700" y="1409700"/>
            <a:ext cx="8483600" cy="4394200"/>
          </a:xfrm>
        </p:spPr>
        <p:txBody>
          <a:bodyPr/>
          <a:lstStyle>
            <a:lvl1pPr>
              <a:defRPr b="0"/>
            </a:lvl1pPr>
            <a:lvl2pPr marL="228600" indent="-228600">
              <a:buFont typeface="Arial"/>
              <a:buChar char="•"/>
              <a:defRPr/>
            </a:lvl2pPr>
            <a:lvl3pPr marL="457200" indent="-228600">
              <a:buSzPct val="120000"/>
              <a:buFont typeface="Arial"/>
              <a:buChar char="•"/>
              <a:defRPr/>
            </a:lvl3pPr>
            <a:lvl4pPr marL="749300" indent="-228600">
              <a:buSzPct val="120000"/>
              <a:buFont typeface="Arial"/>
              <a:buChar char="•"/>
              <a:defRPr/>
            </a:lvl4pPr>
            <a:lvl5pPr marL="1028700" indent="-228600">
              <a:buSzPct val="120000"/>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311400" y="419100"/>
            <a:ext cx="6680200" cy="596900"/>
          </a:xfrm>
        </p:spPr>
        <p:txBody>
          <a:bodyPr>
            <a:noAutofit/>
          </a:bodyPr>
          <a:lstStyle>
            <a:lvl1pPr algn="l">
              <a:buNone/>
              <a:defRPr sz="4000" b="0" cap="none">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506467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Left Pictures on Blue">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0" y="0"/>
            <a:ext cx="3886200" cy="6858000"/>
          </a:xfrm>
          <a:prstGeom prst="rect">
            <a:avLst/>
          </a:prstGeom>
          <a:solidFill>
            <a:schemeClr val="bg2"/>
          </a:solidFill>
          <a:ln>
            <a:noFill/>
          </a:ln>
          <a:effectLst>
            <a:outerShdw blurRad="50800" dist="38100" algn="l" rotWithShape="0">
              <a:srgbClr val="808080">
                <a:alpha val="39999"/>
              </a:srgbClr>
            </a:outerShdw>
          </a:effectLst>
          <a:extLst>
            <a:ext uri="{91240B29-F687-4F45-9708-019B960494DF}">
              <a14:hiddenLine xmlns:a14="http://schemas.microsoft.com/office/drawing/2010/main" xmlns="" w="10000">
                <a:solidFill>
                  <a:srgbClr val="000000"/>
                </a:solidFill>
                <a:miter lim="800000"/>
                <a:headEnd/>
                <a:tailEnd/>
              </a14:hiddenLine>
            </a:ext>
          </a:extLst>
        </p:spPr>
        <p:txBody>
          <a:bodyPr anchor="ctr"/>
          <a:lstStyle/>
          <a:p>
            <a:pPr algn="ctr" fontAlgn="base">
              <a:spcBef>
                <a:spcPct val="0"/>
              </a:spcBef>
              <a:spcAft>
                <a:spcPct val="0"/>
              </a:spcAft>
              <a:defRPr/>
            </a:pPr>
            <a:endParaRPr lang="en-US" dirty="0">
              <a:solidFill>
                <a:prstClr val="white"/>
              </a:solidFill>
              <a:ea typeface="ＭＳ Ｐゴシック" pitchFamily="34" charset="-128"/>
            </a:endParaRPr>
          </a:p>
        </p:txBody>
      </p:sp>
      <p:sp>
        <p:nvSpPr>
          <p:cNvPr id="8" name="Rectangle 7"/>
          <p:cNvSpPr/>
          <p:nvPr userDrawn="1"/>
        </p:nvSpPr>
        <p:spPr>
          <a:xfrm>
            <a:off x="3886200" y="0"/>
            <a:ext cx="990600" cy="6858000"/>
          </a:xfrm>
          <a:prstGeom prst="rect">
            <a:avLst/>
          </a:prstGeom>
          <a:gradFill flip="none" rotWithShape="1">
            <a:gsLst>
              <a:gs pos="0">
                <a:schemeClr val="accent2">
                  <a:lumMod val="20000"/>
                  <a:lumOff val="80000"/>
                </a:schemeClr>
              </a:gs>
              <a:gs pos="100000">
                <a:srgbClr val="00000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a typeface="ＭＳ Ｐゴシック" charset="-128"/>
              <a:cs typeface="ＭＳ Ｐゴシック" charset="-128"/>
            </a:endParaRPr>
          </a:p>
        </p:txBody>
      </p:sp>
      <p:sp>
        <p:nvSpPr>
          <p:cNvPr id="9" name="Rectangle 8"/>
          <p:cNvSpPr/>
          <p:nvPr/>
        </p:nvSpPr>
        <p:spPr bwMode="auto">
          <a:xfrm>
            <a:off x="3886200" y="381000"/>
            <a:ext cx="52578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a typeface="ＭＳ Ｐゴシック" charset="-128"/>
              <a:cs typeface="ＭＳ Ｐゴシック" charset="-128"/>
            </a:endParaRPr>
          </a:p>
        </p:txBody>
      </p:sp>
      <p:sp>
        <p:nvSpPr>
          <p:cNvPr id="2" name="Title 1"/>
          <p:cNvSpPr>
            <a:spLocks noGrp="1"/>
          </p:cNvSpPr>
          <p:nvPr>
            <p:ph type="title"/>
          </p:nvPr>
        </p:nvSpPr>
        <p:spPr>
          <a:xfrm>
            <a:off x="4114801" y="363607"/>
            <a:ext cx="4762500" cy="707886"/>
          </a:xfrm>
        </p:spPr>
        <p:txBody>
          <a:bodyPr wrap="none">
            <a:normAutofit/>
          </a:bodyPr>
          <a:lstStyle>
            <a:lvl1pPr algn="l">
              <a:buNone/>
              <a:defRPr sz="4000" b="0" cap="none">
                <a:solidFill>
                  <a:srgbClr val="FFFFFF"/>
                </a:solidFill>
              </a:defRPr>
            </a:lvl1pPr>
          </a:lstStyle>
          <a:p>
            <a:r>
              <a:rPr lang="en-US" dirty="0" smtClean="0"/>
              <a:t>Click to edit Master title style</a:t>
            </a:r>
            <a:endParaRPr lang="en-US" dirty="0"/>
          </a:p>
        </p:txBody>
      </p:sp>
      <p:sp>
        <p:nvSpPr>
          <p:cNvPr id="5" name="Text Placeholder 4"/>
          <p:cNvSpPr>
            <a:spLocks noGrp="1"/>
          </p:cNvSpPr>
          <p:nvPr>
            <p:ph type="body" sz="quarter" idx="14"/>
          </p:nvPr>
        </p:nvSpPr>
        <p:spPr>
          <a:xfrm>
            <a:off x="4152900" y="1409700"/>
            <a:ext cx="4724400" cy="4394200"/>
          </a:xfrm>
        </p:spPr>
        <p:txBody>
          <a:bodyPr/>
          <a:lstStyle>
            <a:lvl1pPr>
              <a:defRPr b="0"/>
            </a:lvl1pPr>
            <a:lvl2pPr marL="228600" indent="-228600">
              <a:buFont typeface="Arial"/>
              <a:buChar char="•"/>
              <a:defRPr/>
            </a:lvl2pPr>
            <a:lvl3pPr marL="457200" indent="-228600">
              <a:buSzPct val="120000"/>
              <a:buFont typeface="Arial"/>
              <a:buChar char="•"/>
              <a:defRPr/>
            </a:lvl3pPr>
            <a:lvl4pPr marL="749300" indent="-228600">
              <a:buSzPct val="120000"/>
              <a:buFont typeface="Arial"/>
              <a:buChar char="•"/>
              <a:defRPr/>
            </a:lvl4pPr>
            <a:lvl5pPr marL="1028700" indent="-228600">
              <a:buSzPct val="120000"/>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Picture Placeholder 11"/>
          <p:cNvSpPr>
            <a:spLocks noGrp="1"/>
          </p:cNvSpPr>
          <p:nvPr>
            <p:ph type="pic" sz="quarter" idx="16"/>
          </p:nvPr>
        </p:nvSpPr>
        <p:spPr>
          <a:xfrm>
            <a:off x="0" y="1066800"/>
            <a:ext cx="3886200" cy="2603500"/>
          </a:xfrm>
          <a:effectLst/>
        </p:spPr>
        <p:txBody>
          <a:bodyPr/>
          <a:lstStyle>
            <a:lvl1pPr>
              <a:defRPr>
                <a:ln>
                  <a:noFill/>
                </a:ln>
              </a:defRPr>
            </a:lvl1pPr>
          </a:lstStyle>
          <a:p>
            <a:pPr lvl="0"/>
            <a:endParaRPr lang="en-US" noProof="0" dirty="0"/>
          </a:p>
        </p:txBody>
      </p:sp>
      <p:sp>
        <p:nvSpPr>
          <p:cNvPr id="11" name="Picture Placeholder 11"/>
          <p:cNvSpPr>
            <a:spLocks noGrp="1"/>
          </p:cNvSpPr>
          <p:nvPr>
            <p:ph type="pic" sz="quarter" idx="17"/>
          </p:nvPr>
        </p:nvSpPr>
        <p:spPr>
          <a:xfrm>
            <a:off x="0" y="3683000"/>
            <a:ext cx="3886200" cy="2628900"/>
          </a:xfrm>
          <a:effectLst/>
        </p:spPr>
        <p:txBody>
          <a:bodyPr/>
          <a:lstStyle>
            <a:lvl1pPr>
              <a:defRPr>
                <a:ln>
                  <a:noFill/>
                </a:ln>
              </a:defRPr>
            </a:lvl1pPr>
          </a:lstStyle>
          <a:p>
            <a:pPr lvl="0"/>
            <a:endParaRPr lang="en-US" noProof="0" dirty="0"/>
          </a:p>
        </p:txBody>
      </p:sp>
    </p:spTree>
    <p:extLst>
      <p:ext uri="{BB962C8B-B14F-4D97-AF65-F5344CB8AC3E}">
        <p14:creationId xmlns:p14="http://schemas.microsoft.com/office/powerpoint/2010/main" xmlns="" val="325485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Text-Right Picture">
    <p:spTree>
      <p:nvGrpSpPr>
        <p:cNvPr id="1" name=""/>
        <p:cNvGrpSpPr/>
        <p:nvPr/>
      </p:nvGrpSpPr>
      <p:grpSpPr>
        <a:xfrm>
          <a:off x="0" y="0"/>
          <a:ext cx="0" cy="0"/>
          <a:chOff x="0" y="0"/>
          <a:chExt cx="0" cy="0"/>
        </a:xfrm>
      </p:grpSpPr>
      <p:sp>
        <p:nvSpPr>
          <p:cNvPr id="6" name="Rectangle 5"/>
          <p:cNvSpPr/>
          <p:nvPr userDrawn="1"/>
        </p:nvSpPr>
        <p:spPr>
          <a:xfrm>
            <a:off x="0" y="0"/>
            <a:ext cx="990600" cy="6858000"/>
          </a:xfrm>
          <a:prstGeom prst="rect">
            <a:avLst/>
          </a:prstGeom>
          <a:gradFill flip="none" rotWithShape="1">
            <a:gsLst>
              <a:gs pos="0">
                <a:schemeClr val="accent2">
                  <a:lumMod val="20000"/>
                  <a:lumOff val="80000"/>
                </a:schemeClr>
              </a:gs>
              <a:gs pos="100000">
                <a:srgbClr val="00000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a typeface="ＭＳ Ｐゴシック" charset="-128"/>
              <a:cs typeface="ＭＳ Ｐゴシック" charset="-128"/>
            </a:endParaRPr>
          </a:p>
        </p:txBody>
      </p:sp>
      <p:sp>
        <p:nvSpPr>
          <p:cNvPr id="7" name="Rectangle 6"/>
          <p:cNvSpPr>
            <a:spLocks noChangeArrowheads="1"/>
          </p:cNvSpPr>
          <p:nvPr/>
        </p:nvSpPr>
        <p:spPr bwMode="auto">
          <a:xfrm>
            <a:off x="0" y="381000"/>
            <a:ext cx="5257800" cy="685800"/>
          </a:xfrm>
          <a:prstGeom prst="rect">
            <a:avLst/>
          </a:prstGeom>
          <a:solidFill>
            <a:schemeClr val="tx1">
              <a:alpha val="79999"/>
            </a:schemeClr>
          </a:solidFill>
          <a:ln>
            <a:noFill/>
          </a:ln>
          <a:effectLst>
            <a:outerShdw blurRad="50800" dist="38100" algn="l" rotWithShape="0">
              <a:srgbClr val="808080">
                <a:alpha val="39999"/>
              </a:srgbClr>
            </a:outerShdw>
          </a:effectLst>
          <a:extLst>
            <a:ext uri="{91240B29-F687-4F45-9708-019B960494DF}">
              <a14:hiddenLine xmlns:a14="http://schemas.microsoft.com/office/drawing/2010/main" xmlns="" w="10000">
                <a:solidFill>
                  <a:srgbClr val="000000"/>
                </a:solidFill>
                <a:miter lim="800000"/>
                <a:headEnd/>
                <a:tailEnd/>
              </a14:hiddenLine>
            </a:ext>
          </a:extLst>
        </p:spPr>
        <p:txBody>
          <a:bodyPr anchor="ctr"/>
          <a:lstStyle/>
          <a:p>
            <a:pPr algn="ctr" fontAlgn="base">
              <a:spcBef>
                <a:spcPct val="0"/>
              </a:spcBef>
              <a:spcAft>
                <a:spcPct val="0"/>
              </a:spcAft>
              <a:defRPr/>
            </a:pPr>
            <a:endParaRPr lang="en-US" dirty="0">
              <a:solidFill>
                <a:srgbClr val="FFFFFF"/>
              </a:solidFill>
              <a:ea typeface="ＭＳ Ｐゴシック" charset="-128"/>
              <a:cs typeface="ＭＳ Ｐゴシック" charset="-128"/>
            </a:endParaRPr>
          </a:p>
        </p:txBody>
      </p:sp>
      <p:sp>
        <p:nvSpPr>
          <p:cNvPr id="12" name="Picture Placeholder 11"/>
          <p:cNvSpPr>
            <a:spLocks noGrp="1"/>
          </p:cNvSpPr>
          <p:nvPr>
            <p:ph type="pic" sz="quarter" idx="13"/>
          </p:nvPr>
        </p:nvSpPr>
        <p:spPr>
          <a:xfrm>
            <a:off x="5257800" y="0"/>
            <a:ext cx="3886200" cy="6858000"/>
          </a:xfrm>
          <a:effectLst>
            <a:innerShdw blurRad="63500" dist="50800" dir="10800000">
              <a:prstClr val="black">
                <a:alpha val="50000"/>
              </a:prstClr>
            </a:innerShdw>
          </a:effectLst>
        </p:spPr>
        <p:txBody>
          <a:bodyPr/>
          <a:lstStyle/>
          <a:p>
            <a:pPr lvl="0"/>
            <a:endParaRPr lang="en-US" noProof="0" dirty="0"/>
          </a:p>
        </p:txBody>
      </p:sp>
      <p:sp>
        <p:nvSpPr>
          <p:cNvPr id="2" name="Title 1"/>
          <p:cNvSpPr>
            <a:spLocks noGrp="1"/>
          </p:cNvSpPr>
          <p:nvPr>
            <p:ph type="title"/>
          </p:nvPr>
        </p:nvSpPr>
        <p:spPr>
          <a:xfrm>
            <a:off x="228600" y="419100"/>
            <a:ext cx="4876800" cy="596900"/>
          </a:xfrm>
        </p:spPr>
        <p:txBody>
          <a:bodyPr>
            <a:normAutofit/>
          </a:bodyPr>
          <a:lstStyle>
            <a:lvl1pPr algn="l">
              <a:buNone/>
              <a:defRPr sz="4000" b="0" cap="none">
                <a:solidFill>
                  <a:srgbClr val="FFFFFF"/>
                </a:solidFill>
              </a:defRPr>
            </a:lvl1pPr>
          </a:lstStyle>
          <a:p>
            <a:r>
              <a:rPr lang="en-US" dirty="0" smtClean="0"/>
              <a:t>Click to edit Master title style</a:t>
            </a:r>
            <a:endParaRPr lang="en-US" dirty="0"/>
          </a:p>
        </p:txBody>
      </p:sp>
      <p:sp>
        <p:nvSpPr>
          <p:cNvPr id="5" name="Text Placeholder 4"/>
          <p:cNvSpPr>
            <a:spLocks noGrp="1"/>
          </p:cNvSpPr>
          <p:nvPr>
            <p:ph type="body" sz="quarter" idx="14"/>
          </p:nvPr>
        </p:nvSpPr>
        <p:spPr>
          <a:xfrm>
            <a:off x="266700" y="1409700"/>
            <a:ext cx="4724400" cy="4394200"/>
          </a:xfrm>
        </p:spPr>
        <p:txBody>
          <a:bodyPr/>
          <a:lstStyle>
            <a:lvl1pPr>
              <a:defRPr b="0"/>
            </a:lvl1pPr>
            <a:lvl2pPr marL="228600" indent="-228600">
              <a:buFont typeface="Arial"/>
              <a:buChar char="•"/>
              <a:defRPr/>
            </a:lvl2pPr>
            <a:lvl3pPr marL="457200" indent="-228600">
              <a:buSzPct val="120000"/>
              <a:buFont typeface="Arial"/>
              <a:buChar char="•"/>
              <a:defRPr/>
            </a:lvl3pPr>
            <a:lvl4pPr marL="749300" indent="-228600">
              <a:buSzPct val="120000"/>
              <a:buFont typeface="Arial"/>
              <a:buChar char="•"/>
              <a:defRPr/>
            </a:lvl4pPr>
            <a:lvl5pPr marL="1028700" indent="-228600">
              <a:buSzPct val="120000"/>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54630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a:xfrm>
            <a:off x="6096000" y="6248400"/>
            <a:ext cx="26670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AB278F80-A27E-4AA7-8D7A-2ED6D37E4E50}" type="datetime1">
              <a:rPr lang="en-US">
                <a:solidFill>
                  <a:srgbClr val="009DDC"/>
                </a:solidFill>
                <a:latin typeface="Arial" pitchFamily="34" charset="0"/>
                <a:ea typeface="ＭＳ Ｐゴシック" pitchFamily="34" charset="-128"/>
              </a:rPr>
              <a:pPr fontAlgn="base">
                <a:spcBef>
                  <a:spcPct val="0"/>
                </a:spcBef>
                <a:spcAft>
                  <a:spcPct val="0"/>
                </a:spcAft>
              </a:pPr>
              <a:t>12/23/2015</a:t>
            </a:fld>
            <a:endParaRPr lang="en-US" dirty="0">
              <a:solidFill>
                <a:srgbClr val="009DDC"/>
              </a:solidFill>
              <a:latin typeface="Arial" pitchFamily="34" charset="0"/>
              <a:ea typeface="ＭＳ Ｐゴシック" pitchFamily="34" charset="-128"/>
            </a:endParaRPr>
          </a:p>
        </p:txBody>
      </p:sp>
      <p:sp>
        <p:nvSpPr>
          <p:cNvPr id="6" name="Footer Placeholder 2"/>
          <p:cNvSpPr>
            <a:spLocks noGrp="1"/>
          </p:cNvSpPr>
          <p:nvPr>
            <p:ph type="ftr" sz="quarter" idx="11"/>
          </p:nvPr>
        </p:nvSpPr>
        <p:spPr>
          <a:xfrm>
            <a:off x="609600" y="6248400"/>
            <a:ext cx="5421313" cy="365125"/>
          </a:xfrm>
          <a:prstGeom prst="rect">
            <a:avLst/>
          </a:prstGeom>
        </p:spPr>
        <p:txBody>
          <a:bodyPr/>
          <a:lstStyle>
            <a:lvl1pPr>
              <a:defRPr>
                <a:latin typeface="Arial" charset="0"/>
                <a:ea typeface="ＭＳ Ｐゴシック" charset="0"/>
                <a:cs typeface="ＭＳ Ｐゴシック" charset="0"/>
              </a:defRPr>
            </a:lvl1pPr>
          </a:lstStyle>
          <a:p>
            <a:pPr fontAlgn="base">
              <a:spcBef>
                <a:spcPct val="0"/>
              </a:spcBef>
              <a:spcAft>
                <a:spcPct val="0"/>
              </a:spcAft>
              <a:defRPr/>
            </a:pPr>
            <a:endParaRPr lang="en-US" dirty="0">
              <a:solidFill>
                <a:srgbClr val="009DDC"/>
              </a:solidFill>
            </a:endParaRPr>
          </a:p>
        </p:txBody>
      </p:sp>
      <p:sp>
        <p:nvSpPr>
          <p:cNvPr id="7" name="Slide Number Placeholder 22"/>
          <p:cNvSpPr>
            <a:spLocks noGrp="1"/>
          </p:cNvSpPr>
          <p:nvPr>
            <p:ph type="sldNum" sz="quarter" idx="12"/>
          </p:nvPr>
        </p:nvSpPr>
        <p:spPr>
          <a:xfrm>
            <a:off x="0" y="1271588"/>
            <a:ext cx="533400" cy="24447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A665FE2C-7301-41BB-B5E8-B63A8DE943D9}" type="slidenum">
              <a:rPr lang="en-US">
                <a:solidFill>
                  <a:srgbClr val="009DDC"/>
                </a:solidFill>
                <a:latin typeface="Arial" pitchFamily="34" charset="0"/>
                <a:ea typeface="ＭＳ Ｐゴシック" pitchFamily="34" charset="-128"/>
              </a:rPr>
              <a:pPr fontAlgn="base">
                <a:spcBef>
                  <a:spcPct val="0"/>
                </a:spcBef>
                <a:spcAft>
                  <a:spcPct val="0"/>
                </a:spcAft>
              </a:pPr>
              <a:t>‹Nr.›</a:t>
            </a:fld>
            <a:endParaRPr lang="en-US" dirty="0">
              <a:solidFill>
                <a:srgbClr val="009DDC"/>
              </a:solidFill>
              <a:latin typeface="Arial" pitchFamily="34" charset="0"/>
              <a:ea typeface="ＭＳ Ｐゴシック" pitchFamily="34" charset="-128"/>
            </a:endParaRPr>
          </a:p>
        </p:txBody>
      </p:sp>
    </p:spTree>
    <p:extLst>
      <p:ext uri="{BB962C8B-B14F-4D97-AF65-F5344CB8AC3E}">
        <p14:creationId xmlns:p14="http://schemas.microsoft.com/office/powerpoint/2010/main" xmlns="" val="142294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a:xfrm>
            <a:off x="6096000" y="6248400"/>
            <a:ext cx="26670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555F209A-5EAB-4CE7-AB15-C0D8BE679B86}" type="datetime1">
              <a:rPr lang="en-US">
                <a:solidFill>
                  <a:srgbClr val="009DDC"/>
                </a:solidFill>
                <a:latin typeface="Arial" pitchFamily="34" charset="0"/>
                <a:ea typeface="ＭＳ Ｐゴシック" pitchFamily="34" charset="-128"/>
              </a:rPr>
              <a:pPr fontAlgn="base">
                <a:spcBef>
                  <a:spcPct val="0"/>
                </a:spcBef>
                <a:spcAft>
                  <a:spcPct val="0"/>
                </a:spcAft>
              </a:pPr>
              <a:t>12/23/2015</a:t>
            </a:fld>
            <a:endParaRPr lang="en-US" dirty="0">
              <a:solidFill>
                <a:srgbClr val="009DDC"/>
              </a:solidFill>
              <a:latin typeface="Arial" pitchFamily="34" charset="0"/>
              <a:ea typeface="ＭＳ Ｐゴシック" pitchFamily="34" charset="-128"/>
            </a:endParaRPr>
          </a:p>
        </p:txBody>
      </p:sp>
      <p:sp>
        <p:nvSpPr>
          <p:cNvPr id="8" name="Footer Placeholder 2"/>
          <p:cNvSpPr>
            <a:spLocks noGrp="1"/>
          </p:cNvSpPr>
          <p:nvPr>
            <p:ph type="ftr" sz="quarter" idx="11"/>
          </p:nvPr>
        </p:nvSpPr>
        <p:spPr>
          <a:xfrm>
            <a:off x="609600" y="6248400"/>
            <a:ext cx="5421313" cy="365125"/>
          </a:xfrm>
          <a:prstGeom prst="rect">
            <a:avLst/>
          </a:prstGeom>
        </p:spPr>
        <p:txBody>
          <a:bodyPr/>
          <a:lstStyle>
            <a:lvl1pPr>
              <a:defRPr>
                <a:latin typeface="Arial" charset="0"/>
                <a:ea typeface="ＭＳ Ｐゴシック" charset="0"/>
                <a:cs typeface="ＭＳ Ｐゴシック" charset="0"/>
              </a:defRPr>
            </a:lvl1pPr>
          </a:lstStyle>
          <a:p>
            <a:pPr fontAlgn="base">
              <a:spcBef>
                <a:spcPct val="0"/>
              </a:spcBef>
              <a:spcAft>
                <a:spcPct val="0"/>
              </a:spcAft>
              <a:defRPr/>
            </a:pPr>
            <a:endParaRPr lang="en-US" dirty="0">
              <a:solidFill>
                <a:srgbClr val="009DDC"/>
              </a:solidFill>
            </a:endParaRPr>
          </a:p>
        </p:txBody>
      </p:sp>
      <p:sp>
        <p:nvSpPr>
          <p:cNvPr id="9" name="Slide Number Placeholder 22"/>
          <p:cNvSpPr>
            <a:spLocks noGrp="1"/>
          </p:cNvSpPr>
          <p:nvPr>
            <p:ph type="sldNum" sz="quarter" idx="12"/>
          </p:nvPr>
        </p:nvSpPr>
        <p:spPr>
          <a:xfrm>
            <a:off x="0" y="1271588"/>
            <a:ext cx="533400" cy="24447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41257361-9736-458F-AECF-C9DE84F509DA}" type="slidenum">
              <a:rPr lang="en-US">
                <a:solidFill>
                  <a:srgbClr val="009DDC"/>
                </a:solidFill>
                <a:latin typeface="Arial" pitchFamily="34" charset="0"/>
                <a:ea typeface="ＭＳ Ｐゴシック" pitchFamily="34" charset="-128"/>
              </a:rPr>
              <a:pPr fontAlgn="base">
                <a:spcBef>
                  <a:spcPct val="0"/>
                </a:spcBef>
                <a:spcAft>
                  <a:spcPct val="0"/>
                </a:spcAft>
              </a:pPr>
              <a:t>‹Nr.›</a:t>
            </a:fld>
            <a:endParaRPr lang="en-US" dirty="0">
              <a:solidFill>
                <a:srgbClr val="009DDC"/>
              </a:solidFill>
              <a:latin typeface="Arial" pitchFamily="34" charset="0"/>
              <a:ea typeface="ＭＳ Ｐゴシック" pitchFamily="34" charset="-128"/>
            </a:endParaRPr>
          </a:p>
        </p:txBody>
      </p:sp>
    </p:spTree>
    <p:extLst>
      <p:ext uri="{BB962C8B-B14F-4D97-AF65-F5344CB8AC3E}">
        <p14:creationId xmlns:p14="http://schemas.microsoft.com/office/powerpoint/2010/main" xmlns="" val="150940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178300" y="228600"/>
            <a:ext cx="45847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241800" y="1600200"/>
            <a:ext cx="4524375"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xmlns="" val="4134213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txStyles>
    <p:titleStyle>
      <a:lvl1pPr algn="l" rtl="0" eaLnBrk="0" fontAlgn="base" hangingPunct="0">
        <a:spcBef>
          <a:spcPct val="0"/>
        </a:spcBef>
        <a:spcAft>
          <a:spcPct val="0"/>
        </a:spcAft>
        <a:defRPr sz="4400" kern="1200">
          <a:solidFill>
            <a:srgbClr val="6C6C6C"/>
          </a:solidFill>
          <a:latin typeface="+mj-lt"/>
          <a:ea typeface="ＭＳ Ｐゴシック" charset="0"/>
          <a:cs typeface="ＭＳ Ｐゴシック" charset="0"/>
        </a:defRPr>
      </a:lvl1pPr>
      <a:lvl2pPr algn="l" rtl="0" eaLnBrk="0" fontAlgn="base" hangingPunct="0">
        <a:spcBef>
          <a:spcPct val="0"/>
        </a:spcBef>
        <a:spcAft>
          <a:spcPct val="0"/>
        </a:spcAft>
        <a:defRPr sz="4400">
          <a:solidFill>
            <a:srgbClr val="6C6C6C"/>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4400">
          <a:solidFill>
            <a:srgbClr val="6C6C6C"/>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4400">
          <a:solidFill>
            <a:srgbClr val="6C6C6C"/>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4400">
          <a:solidFill>
            <a:srgbClr val="6C6C6C"/>
          </a:solidFill>
          <a:latin typeface="Calibri" pitchFamily="34"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0"/>
        </a:spcBef>
        <a:spcAft>
          <a:spcPts val="1200"/>
        </a:spcAft>
        <a:buClr>
          <a:schemeClr val="bg2"/>
        </a:buClr>
        <a:buSzPct val="60000"/>
        <a:defRPr sz="2400" kern="1200">
          <a:solidFill>
            <a:srgbClr val="6C6C6C"/>
          </a:solidFill>
          <a:latin typeface="+mn-lt"/>
          <a:ea typeface="ＭＳ Ｐゴシック" charset="0"/>
          <a:cs typeface="ＭＳ Ｐゴシック" charset="0"/>
        </a:defRPr>
      </a:lvl1pPr>
      <a:lvl2pPr marL="639763" indent="-273050" algn="l" rtl="0" eaLnBrk="0" fontAlgn="base" hangingPunct="0">
        <a:spcBef>
          <a:spcPct val="0"/>
        </a:spcBef>
        <a:spcAft>
          <a:spcPts val="1200"/>
        </a:spcAft>
        <a:buClr>
          <a:schemeClr val="bg2"/>
        </a:buClr>
        <a:buSzPct val="100000"/>
        <a:buFont typeface="Arial" pitchFamily="34" charset="0"/>
        <a:buChar char="•"/>
        <a:defRPr sz="2400" kern="1200">
          <a:solidFill>
            <a:srgbClr val="6C6C6C"/>
          </a:solidFill>
          <a:latin typeface="+mn-lt"/>
          <a:ea typeface="ＭＳ Ｐゴシック" charset="0"/>
          <a:cs typeface="+mn-cs"/>
        </a:defRPr>
      </a:lvl2pPr>
      <a:lvl3pPr marL="914400" indent="-228600" algn="l" rtl="0" eaLnBrk="0" fontAlgn="base" hangingPunct="0">
        <a:spcBef>
          <a:spcPct val="0"/>
        </a:spcBef>
        <a:spcAft>
          <a:spcPts val="1200"/>
        </a:spcAft>
        <a:buClr>
          <a:schemeClr val="bg2"/>
        </a:buClr>
        <a:buSzPct val="75000"/>
        <a:buFont typeface="Arial" pitchFamily="34" charset="0"/>
        <a:buChar char="•"/>
        <a:defRPr sz="2000" kern="1200">
          <a:solidFill>
            <a:srgbClr val="6C6C6C"/>
          </a:solidFill>
          <a:latin typeface="+mn-lt"/>
          <a:ea typeface="ＭＳ Ｐゴシック" charset="0"/>
          <a:cs typeface="Geneva" charset="0"/>
        </a:defRPr>
      </a:lvl3pPr>
      <a:lvl4pPr marL="1371600" indent="-228600" algn="l" rtl="0" eaLnBrk="0" fontAlgn="base" hangingPunct="0">
        <a:spcBef>
          <a:spcPct val="0"/>
        </a:spcBef>
        <a:spcAft>
          <a:spcPts val="1200"/>
        </a:spcAft>
        <a:buClr>
          <a:schemeClr val="bg2"/>
        </a:buClr>
        <a:buSzPct val="75000"/>
        <a:buFont typeface="Arial" pitchFamily="34" charset="0"/>
        <a:buChar char="•"/>
        <a:defRPr sz="2000" kern="1200">
          <a:solidFill>
            <a:srgbClr val="6C6C6C"/>
          </a:solidFill>
          <a:latin typeface="+mn-lt"/>
          <a:ea typeface="Geneva" pitchFamily="-109" charset="-128"/>
          <a:cs typeface="Geneva" charset="0"/>
        </a:defRPr>
      </a:lvl4pPr>
      <a:lvl5pPr marL="1828800" indent="-228600" algn="l" rtl="0" eaLnBrk="0" fontAlgn="base" hangingPunct="0">
        <a:spcBef>
          <a:spcPct val="0"/>
        </a:spcBef>
        <a:spcAft>
          <a:spcPts val="1200"/>
        </a:spcAft>
        <a:buClr>
          <a:schemeClr val="bg2"/>
        </a:buClr>
        <a:buSzPct val="65000"/>
        <a:buFont typeface="Arial" pitchFamily="34" charset="0"/>
        <a:buChar char="•"/>
        <a:defRPr sz="2000" kern="1200">
          <a:solidFill>
            <a:srgbClr val="6C6C6C"/>
          </a:solidFill>
          <a:latin typeface="+mn-lt"/>
          <a:ea typeface="Geneva" pitchFamily="-109" charset="-128"/>
          <a:cs typeface="Geneva"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jpe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radavich\AppData\Local\Microsoft\Windows\Temporary Internet Files\Content.Outlook\CA5E2JWU\Zonta-International-Logo_Vertical_Revers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01519" y="76202"/>
            <a:ext cx="1765881" cy="163711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normAutofit fontScale="90000"/>
          </a:bodyPr>
          <a:lstStyle/>
          <a:p>
            <a:pPr>
              <a:defRPr/>
            </a:pPr>
            <a:r>
              <a:rPr dirty="0"/>
              <a:t/>
            </a:r>
            <a:br>
              <a:rPr dirty="0"/>
            </a:br>
            <a:r>
              <a:rPr lang="en-US" sz="3600" b="1" dirty="0" smtClean="0"/>
              <a:t>Stimmen gegen Gewalt: Engagement von Jugendlichen, um Gewalt gegen Frauen und Mädchen zu verhindern</a:t>
            </a:r>
            <a:endParaRPr lang="de-DE" sz="3600" b="1" dirty="0"/>
          </a:p>
        </p:txBody>
      </p:sp>
      <p:pic>
        <p:nvPicPr>
          <p:cNvPr id="4" name="Picture Placeholder 3"/>
          <p:cNvPicPr>
            <a:picLocks noGrp="1" noChangeAspect="1"/>
          </p:cNvPicPr>
          <p:nvPr>
            <p:ph type="pic" sz="quarter" idx="17"/>
          </p:nvPr>
        </p:nvPicPr>
        <p:blipFill>
          <a:blip r:embed="rId3" cstate="print">
            <a:extLst>
              <a:ext uri="{28A0092B-C50C-407E-A947-70E740481C1C}">
                <a14:useLocalDpi xmlns:a14="http://schemas.microsoft.com/office/drawing/2010/main" xmlns="" val="0"/>
              </a:ext>
            </a:extLst>
          </a:blip>
          <a:srcRect l="21292" r="21292"/>
          <a:stretch>
            <a:fillRect/>
          </a:stretch>
        </p:blipFill>
        <p:spPr/>
      </p:pic>
      <p:pic>
        <p:nvPicPr>
          <p:cNvPr id="6" name="Picture Placeholder 5"/>
          <p:cNvPicPr>
            <a:picLocks noGrp="1" noChangeAspect="1"/>
          </p:cNvPicPr>
          <p:nvPr>
            <p:ph type="pic" sz="quarter" idx="13"/>
          </p:nvPr>
        </p:nvPicPr>
        <p:blipFill>
          <a:blip r:embed="rId4" cstate="print">
            <a:extLst>
              <a:ext uri="{28A0092B-C50C-407E-A947-70E740481C1C}">
                <a14:useLocalDpi xmlns:a14="http://schemas.microsoft.com/office/drawing/2010/main" xmlns="" val="0"/>
              </a:ext>
            </a:extLst>
          </a:blip>
          <a:srcRect l="21292" r="21292"/>
          <a:stretch>
            <a:fillRect/>
          </a:stretch>
        </p:blipFill>
        <p:spPr/>
      </p:pic>
      <p:pic>
        <p:nvPicPr>
          <p:cNvPr id="8" name="Picture Placeholder 7"/>
          <p:cNvPicPr>
            <a:picLocks noGrp="1" noChangeAspect="1"/>
          </p:cNvPicPr>
          <p:nvPr>
            <p:ph type="pic" sz="quarter" idx="18"/>
          </p:nvPr>
        </p:nvPicPr>
        <p:blipFill>
          <a:blip r:embed="rId5" cstate="print">
            <a:extLst>
              <a:ext uri="{28A0092B-C50C-407E-A947-70E740481C1C}">
                <a14:useLocalDpi xmlns:a14="http://schemas.microsoft.com/office/drawing/2010/main" xmlns="" val="0"/>
              </a:ext>
            </a:extLst>
          </a:blip>
          <a:srcRect l="21271" r="21271"/>
          <a:stretch>
            <a:fillRect/>
          </a:stretch>
        </p:blipFill>
        <p:spPr/>
      </p:pic>
      <p:pic>
        <p:nvPicPr>
          <p:cNvPr id="10" name="Picture Placeholder 9"/>
          <p:cNvPicPr>
            <a:picLocks noGrp="1" noChangeAspect="1"/>
          </p:cNvPicPr>
          <p:nvPr>
            <p:ph type="pic" sz="quarter" idx="15"/>
          </p:nvPr>
        </p:nvPicPr>
        <p:blipFill>
          <a:blip r:embed="rId6" cstate="print">
            <a:extLst>
              <a:ext uri="{28A0092B-C50C-407E-A947-70E740481C1C}">
                <a14:useLocalDpi xmlns:a14="http://schemas.microsoft.com/office/drawing/2010/main" xmlns="" val="0"/>
              </a:ext>
            </a:extLst>
          </a:blip>
          <a:srcRect l="21292" r="21292"/>
          <a:stretch>
            <a:fillRect/>
          </a:stretch>
        </p:blipFill>
        <p:spPr/>
      </p:pic>
      <p:pic>
        <p:nvPicPr>
          <p:cNvPr id="12" name="Picture Placeholder 11"/>
          <p:cNvPicPr>
            <a:picLocks noGrp="1" noChangeAspect="1"/>
          </p:cNvPicPr>
          <p:nvPr>
            <p:ph type="pic" sz="quarter" idx="19"/>
          </p:nvPr>
        </p:nvPicPr>
        <p:blipFill>
          <a:blip r:embed="rId7" cstate="print">
            <a:extLst>
              <a:ext uri="{28A0092B-C50C-407E-A947-70E740481C1C}">
                <a14:useLocalDpi xmlns:a14="http://schemas.microsoft.com/office/drawing/2010/main" xmlns="" val="0"/>
              </a:ext>
            </a:extLst>
          </a:blip>
          <a:srcRect l="22249" r="22249"/>
          <a:stretch>
            <a:fillRect/>
          </a:stretch>
        </p:blipFill>
        <p:spPr/>
      </p:pic>
      <p:pic>
        <p:nvPicPr>
          <p:cNvPr id="14" name="Picture Placeholder 13"/>
          <p:cNvPicPr>
            <a:picLocks noGrp="1" noChangeAspect="1"/>
          </p:cNvPicPr>
          <p:nvPr>
            <p:ph type="pic" sz="quarter" idx="16"/>
          </p:nvPr>
        </p:nvPicPr>
        <p:blipFill>
          <a:blip r:embed="rId8" cstate="print">
            <a:extLst>
              <a:ext uri="{28A0092B-C50C-407E-A947-70E740481C1C}">
                <a14:useLocalDpi xmlns:a14="http://schemas.microsoft.com/office/drawing/2010/main" xmlns="" val="0"/>
              </a:ext>
            </a:extLst>
          </a:blip>
          <a:srcRect l="22229" r="22229"/>
          <a:stretch>
            <a:fillRect/>
          </a:stretch>
        </p:blipFill>
        <p:spPr/>
      </p:pic>
      <p:pic>
        <p:nvPicPr>
          <p:cNvPr id="5" name="Picture 4"/>
          <p:cNvPicPr>
            <a:picLocks noChangeAspect="1"/>
          </p:cNvPicPr>
          <p:nvPr/>
        </p:nvPicPr>
        <p:blipFill>
          <a:blip r:embed="rId9" cstate="print"/>
          <a:stretch>
            <a:fillRect/>
          </a:stretch>
        </p:blipFill>
        <p:spPr>
          <a:xfrm>
            <a:off x="5296556" y="5486400"/>
            <a:ext cx="2398987" cy="838200"/>
          </a:xfrm>
          <a:prstGeom prst="rect">
            <a:avLst/>
          </a:prstGeom>
        </p:spPr>
      </p:pic>
    </p:spTree>
    <p:extLst>
      <p:ext uri="{BB962C8B-B14F-4D97-AF65-F5344CB8AC3E}">
        <p14:creationId xmlns:p14="http://schemas.microsoft.com/office/powerpoint/2010/main" xmlns="" val="1370202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4"/>
          <p:cNvSpPr>
            <a:spLocks noGrp="1"/>
          </p:cNvSpPr>
          <p:nvPr>
            <p:ph type="title"/>
          </p:nvPr>
        </p:nvSpPr>
        <p:spPr>
          <a:xfrm>
            <a:off x="4114800" y="363538"/>
            <a:ext cx="4762500" cy="708025"/>
          </a:xfrm>
        </p:spPr>
        <p:txBody>
          <a:bodyPr/>
          <a:lstStyle/>
          <a:p>
            <a:r>
              <a:rPr dirty="0" smtClean="0"/>
              <a:t>Stimmen gegen Gewalt</a:t>
            </a:r>
          </a:p>
        </p:txBody>
      </p:sp>
      <p:sp>
        <p:nvSpPr>
          <p:cNvPr id="52226" name="Text Placeholder 6"/>
          <p:cNvSpPr>
            <a:spLocks noGrp="1"/>
          </p:cNvSpPr>
          <p:nvPr>
            <p:ph type="body" sz="quarter" idx="14"/>
          </p:nvPr>
        </p:nvSpPr>
        <p:spPr/>
        <p:txBody>
          <a:bodyPr/>
          <a:lstStyle/>
          <a:p>
            <a:pPr marL="0" indent="0">
              <a:buSzPct val="100000"/>
            </a:pPr>
            <a:r>
              <a:rPr lang="en-US" sz="1800" b="1" dirty="0" smtClean="0"/>
              <a:t>Bis 2016 werden im Rahmen des Projekts 3000 AusbilderInnen und JugendleiterInnen geschult</a:t>
            </a:r>
          </a:p>
          <a:p>
            <a:pPr marL="520700" lvl="3" indent="-114300">
              <a:buFontTx/>
              <a:buChar char="•"/>
            </a:pPr>
            <a:r>
              <a:rPr sz="1800" dirty="0" smtClean="0"/>
              <a:t>Zwei </a:t>
            </a:r>
            <a:r>
              <a:rPr lang="de-DE" sz="1800" dirty="0" smtClean="0"/>
              <a:t>länder</a:t>
            </a:r>
            <a:r>
              <a:rPr sz="1800" dirty="0" smtClean="0"/>
              <a:t>übergreifende</a:t>
            </a:r>
            <a:r>
              <a:rPr lang="de-DE" sz="1800" dirty="0" smtClean="0"/>
              <a:t> T</a:t>
            </a:r>
            <a:r>
              <a:rPr sz="1800" dirty="0" smtClean="0"/>
              <a:t>rain</a:t>
            </a:r>
            <a:r>
              <a:rPr lang="de-DE" sz="1800" dirty="0" smtClean="0"/>
              <a:t>-</a:t>
            </a:r>
            <a:r>
              <a:rPr sz="1800" dirty="0" smtClean="0"/>
              <a:t> the</a:t>
            </a:r>
            <a:r>
              <a:rPr lang="de-DE" sz="1800" dirty="0" smtClean="0"/>
              <a:t>-T</a:t>
            </a:r>
            <a:r>
              <a:rPr sz="1800" dirty="0" smtClean="0"/>
              <a:t>rainer-Workshops für die Region</a:t>
            </a:r>
            <a:r>
              <a:rPr lang="de-DE" sz="1800" dirty="0" smtClean="0"/>
              <a:t>en</a:t>
            </a:r>
            <a:r>
              <a:rPr sz="1800" dirty="0" smtClean="0"/>
              <a:t> Asien-Pazifik und Afrika </a:t>
            </a:r>
            <a:r>
              <a:rPr lang="de-DE" sz="1800" dirty="0" smtClean="0"/>
              <a:t>wurden schon durchgeführt.</a:t>
            </a:r>
            <a:r>
              <a:rPr sz="1800" dirty="0" smtClean="0"/>
              <a:t> Teilnehmer kam</a:t>
            </a:r>
            <a:r>
              <a:rPr lang="de-DE" sz="1800" dirty="0" smtClean="0"/>
              <a:t>en</a:t>
            </a:r>
            <a:r>
              <a:rPr sz="1800" dirty="0" smtClean="0"/>
              <a:t> aus Dänemark, der Republik Fidschi, aus Indien, Italien, Japan, Kenia, Korea, Malawi, Malaysia, Nigeria, Portugal, Südafrika, Sri Lanka</a:t>
            </a:r>
            <a:r>
              <a:rPr lang="de-DE" sz="1800" dirty="0" smtClean="0"/>
              <a:t>, </a:t>
            </a:r>
            <a:r>
              <a:rPr sz="1800" dirty="0" smtClean="0"/>
              <a:t>Sambia</a:t>
            </a:r>
            <a:r>
              <a:rPr lang="de-DE" sz="1800" dirty="0"/>
              <a:t> und von den Philippinen</a:t>
            </a:r>
            <a:endParaRPr sz="1800" dirty="0" smtClean="0"/>
          </a:p>
          <a:p>
            <a:pPr marL="520700" lvl="3" indent="-114300">
              <a:buFontTx/>
              <a:buChar char="•"/>
            </a:pPr>
            <a:r>
              <a:rPr sz="1800" dirty="0" smtClean="0"/>
              <a:t>Zwei ausstehende </a:t>
            </a:r>
            <a:r>
              <a:rPr lang="de-DE" sz="1800" dirty="0" smtClean="0"/>
              <a:t>länder</a:t>
            </a:r>
            <a:r>
              <a:rPr sz="1800" dirty="0" smtClean="0"/>
              <a:t>übergreifende </a:t>
            </a:r>
            <a:r>
              <a:rPr lang="de-DE" sz="1800" dirty="0" smtClean="0"/>
              <a:t>T</a:t>
            </a:r>
            <a:r>
              <a:rPr sz="1800" dirty="0" smtClean="0"/>
              <a:t>rain</a:t>
            </a:r>
            <a:r>
              <a:rPr lang="de-DE" sz="1800" dirty="0" smtClean="0"/>
              <a:t>-</a:t>
            </a:r>
            <a:r>
              <a:rPr sz="1800" dirty="0" smtClean="0"/>
              <a:t>the</a:t>
            </a:r>
            <a:r>
              <a:rPr lang="de-DE" sz="1800" dirty="0" smtClean="0"/>
              <a:t>-T</a:t>
            </a:r>
            <a:r>
              <a:rPr sz="1800" dirty="0" smtClean="0"/>
              <a:t>rainer-Workshops </a:t>
            </a:r>
            <a:r>
              <a:rPr lang="de-DE" sz="1800" dirty="0" smtClean="0"/>
              <a:t>sollen</a:t>
            </a:r>
            <a:r>
              <a:rPr sz="1800" dirty="0" smtClean="0"/>
              <a:t> im Jahr 2015 </a:t>
            </a:r>
            <a:r>
              <a:rPr lang="de-DE" sz="1800" dirty="0" smtClean="0"/>
              <a:t>durchgeführt werden</a:t>
            </a:r>
            <a:endParaRPr sz="1800" dirty="0" smtClean="0"/>
          </a:p>
          <a:p>
            <a:pPr marL="0" indent="0">
              <a:buSzPct val="100000"/>
            </a:pPr>
            <a:r>
              <a:rPr sz="1800" dirty="0" smtClean="0"/>
              <a:t> </a:t>
            </a:r>
          </a:p>
        </p:txBody>
      </p:sp>
      <p:grpSp>
        <p:nvGrpSpPr>
          <p:cNvPr id="52229" name="Group 12"/>
          <p:cNvGrpSpPr>
            <a:grpSpLocks/>
          </p:cNvGrpSpPr>
          <p:nvPr/>
        </p:nvGrpSpPr>
        <p:grpSpPr bwMode="auto">
          <a:xfrm>
            <a:off x="0" y="381000"/>
            <a:ext cx="3886200" cy="685800"/>
            <a:chOff x="0" y="381000"/>
            <a:chExt cx="3886200" cy="685800"/>
          </a:xfrm>
        </p:grpSpPr>
        <p:sp>
          <p:nvSpPr>
            <p:cNvPr id="14" name="Rectangle 13"/>
            <p:cNvSpPr/>
            <p:nvPr/>
          </p:nvSpPr>
          <p:spPr bwMode="auto">
            <a:xfrm>
              <a:off x="0" y="381000"/>
              <a:ext cx="38862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a typeface="ＭＳ Ｐゴシック" charset="-128"/>
                <a:cs typeface="ＭＳ Ｐゴシック" charset="-128"/>
              </a:endParaRPr>
            </a:p>
          </p:txBody>
        </p:sp>
        <p:pic>
          <p:nvPicPr>
            <p:cNvPr id="52231" name="Picture 4" descr="UN_Women_English_White.png"/>
            <p:cNvPicPr>
              <a:picLocks noChangeAspect="1"/>
            </p:cNvPicPr>
            <p:nvPr/>
          </p:nvPicPr>
          <p:blipFill>
            <a:blip r:embed="rId2" cstate="print">
              <a:extLst>
                <a:ext uri="{28A0092B-C50C-407E-A947-70E740481C1C}">
                  <a14:useLocalDpi xmlns:a14="http://schemas.microsoft.com/office/drawing/2010/main" xmlns="" val="0"/>
                </a:ext>
              </a:extLst>
            </a:blip>
            <a:srcRect b="28111"/>
            <a:stretch>
              <a:fillRect/>
            </a:stretch>
          </p:blipFill>
          <p:spPr bwMode="auto">
            <a:xfrm>
              <a:off x="268288" y="493713"/>
              <a:ext cx="1560512"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4" name="Picture Placeholder 3"/>
          <p:cNvPicPr>
            <a:picLocks noGrp="1" noChangeAspect="1"/>
          </p:cNvPicPr>
          <p:nvPr>
            <p:ph type="pic" sz="quarter" idx="16"/>
          </p:nvPr>
        </p:nvPicPr>
        <p:blipFill>
          <a:blip r:embed="rId3" cstate="print">
            <a:extLst>
              <a:ext uri="{28A0092B-C50C-407E-A947-70E740481C1C}">
                <a14:useLocalDpi xmlns:a14="http://schemas.microsoft.com/office/drawing/2010/main" xmlns="" val="0"/>
              </a:ext>
            </a:extLst>
          </a:blip>
          <a:srcRect l="292" r="292"/>
          <a:stretch>
            <a:fillRect/>
          </a:stretch>
        </p:blipFill>
        <p:spPr/>
      </p:pic>
      <p:pic>
        <p:nvPicPr>
          <p:cNvPr id="5" name="Picture Placeholder 4"/>
          <p:cNvPicPr>
            <a:picLocks noGrp="1" noChangeAspect="1"/>
          </p:cNvPicPr>
          <p:nvPr>
            <p:ph type="pic" sz="quarter" idx="17"/>
          </p:nvPr>
        </p:nvPicPr>
        <p:blipFill>
          <a:blip r:embed="rId4" cstate="print">
            <a:extLst>
              <a:ext uri="{28A0092B-C50C-407E-A947-70E740481C1C}">
                <a14:useLocalDpi xmlns:a14="http://schemas.microsoft.com/office/drawing/2010/main" xmlns="" val="0"/>
              </a:ext>
            </a:extLst>
          </a:blip>
          <a:srcRect l="773" r="773"/>
          <a:stretch>
            <a:fillRect/>
          </a:stretch>
        </p:blipFill>
        <p:spPr/>
      </p:pic>
      <p:pic>
        <p:nvPicPr>
          <p:cNvPr id="10" name="Picture 2" descr="C:\Users\mradavich\AppData\Local\Microsoft\Windows\Temporary Internet Files\Content.Outlook\CA5E2JWU\Zonta International Logo_Block_WHITE_NOTA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90800" y="411598"/>
            <a:ext cx="809717" cy="5790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31646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2046201" y="450270"/>
            <a:ext cx="6680200" cy="596900"/>
          </a:xfrm>
        </p:spPr>
        <p:txBody>
          <a:bodyPr/>
          <a:lstStyle/>
          <a:p>
            <a:r>
              <a:rPr lang="en-US" sz="3000" b="1" dirty="0" smtClean="0"/>
              <a:t>Stimmen gegen Gewalt: Ergebnisse</a:t>
            </a:r>
          </a:p>
        </p:txBody>
      </p:sp>
      <p:sp>
        <p:nvSpPr>
          <p:cNvPr id="3" name="Text Placeholder 2"/>
          <p:cNvSpPr>
            <a:spLocks noGrp="1"/>
          </p:cNvSpPr>
          <p:nvPr>
            <p:ph type="body" sz="quarter" idx="14"/>
          </p:nvPr>
        </p:nvSpPr>
        <p:spPr>
          <a:xfrm>
            <a:off x="393700" y="1409700"/>
            <a:ext cx="8483600" cy="4457700"/>
          </a:xfrm>
        </p:spPr>
        <p:txBody>
          <a:bodyPr/>
          <a:lstStyle/>
          <a:p>
            <a:pPr marL="0" indent="0">
              <a:buSzPct val="100000"/>
            </a:pPr>
            <a:r>
              <a:rPr lang="en-US" sz="1600" b="1" dirty="0" smtClean="0"/>
              <a:t>Bessere Kenntnisse, bessere Einstellungen und größeres Bewusstsein von Jugendlichen</a:t>
            </a:r>
          </a:p>
          <a:p>
            <a:pPr marL="0" indent="0">
              <a:spcAft>
                <a:spcPts val="0"/>
              </a:spcAft>
              <a:buSzPct val="100000"/>
            </a:pPr>
            <a:r>
              <a:rPr lang="en-US" sz="1600" dirty="0" smtClean="0">
                <a:solidFill>
                  <a:srgbClr val="009DDC"/>
                </a:solidFill>
              </a:rPr>
              <a:t>96 % der Teilnehmer wiesen nach der Schulung bessere Kenntnisse, eine bessere veränderte </a:t>
            </a:r>
          </a:p>
          <a:p>
            <a:pPr marL="0" indent="0">
              <a:spcAft>
                <a:spcPts val="0"/>
              </a:spcAft>
              <a:buSzPct val="100000"/>
            </a:pPr>
            <a:r>
              <a:rPr lang="en-US" sz="1600" dirty="0" smtClean="0">
                <a:solidFill>
                  <a:srgbClr val="009DDC"/>
                </a:solidFill>
              </a:rPr>
              <a:t>          Einstellung und ein größeres Bewusstsein auf </a:t>
            </a:r>
            <a:r>
              <a:rPr sz="1600" dirty="0" smtClean="0"/>
              <a:t> </a:t>
            </a:r>
            <a:endParaRPr lang="de-DE" sz="1600" dirty="0" smtClean="0"/>
          </a:p>
          <a:p>
            <a:pPr marL="0" indent="0">
              <a:spcAft>
                <a:spcPts val="0"/>
              </a:spcAft>
              <a:buSzPct val="100000"/>
            </a:pPr>
            <a:endParaRPr lang="de-DE" sz="1600" dirty="0" smtClean="0">
              <a:ea typeface="ＭＳ Ｐゴシック" pitchFamily="34" charset="-128"/>
              <a:cs typeface="ＭＳ Ｐゴシック" pitchFamily="34" charset="-128"/>
            </a:endParaRPr>
          </a:p>
          <a:p>
            <a:pPr marL="520700" lvl="3" indent="-114300">
              <a:buFontTx/>
              <a:buChar char="•"/>
            </a:pPr>
            <a:r>
              <a:rPr lang="en-US" sz="1600" b="1" dirty="0" smtClean="0"/>
              <a:t>Verbessern von Einstellungen: </a:t>
            </a:r>
            <a:r>
              <a:rPr lang="en-US" sz="1600" dirty="0"/>
              <a:t>Die Aussage „Mädchen und junge Frauen, die sich sexy kleiden, tragen </a:t>
            </a:r>
            <a:r>
              <a:rPr lang="en-US" sz="1600" dirty="0" smtClean="0"/>
              <a:t>selbst die </a:t>
            </a:r>
            <a:r>
              <a:rPr lang="en-US" sz="1600" dirty="0"/>
              <a:t>Verantwortung für ungewollte Aufmerksamkeit oder Gewalt, die sie erfahren“ wurde von lediglich 13 von 46 Teilnehmern </a:t>
            </a:r>
            <a:r>
              <a:rPr lang="en-US" sz="1600" dirty="0">
                <a:solidFill>
                  <a:schemeClr val="tx1"/>
                </a:solidFill>
              </a:rPr>
              <a:t>als falsch gekennzeichnet, </a:t>
            </a:r>
            <a:r>
              <a:rPr lang="en-US" sz="1600" dirty="0"/>
              <a:t>bevor sie den Lehrplan erhalten hatten, die Zahl </a:t>
            </a:r>
            <a:r>
              <a:rPr lang="en-US" sz="1600" dirty="0">
                <a:solidFill>
                  <a:schemeClr val="tx1"/>
                </a:solidFill>
              </a:rPr>
              <a:t>erhöhte sich danach jedoch auf 40 Teilnehmer</a:t>
            </a:r>
            <a:r>
              <a:rPr lang="en-US" sz="1600" dirty="0"/>
              <a:t>. </a:t>
            </a:r>
            <a:endParaRPr lang="de-DE" sz="1600" dirty="0" smtClean="0">
              <a:ea typeface="ＭＳ Ｐゴシック" pitchFamily="34" charset="-128"/>
              <a:cs typeface="ＭＳ Ｐゴシック" pitchFamily="34" charset="-128"/>
            </a:endParaRPr>
          </a:p>
          <a:p>
            <a:pPr marL="520700" lvl="3" indent="-114300">
              <a:buFontTx/>
              <a:buChar char="•"/>
            </a:pPr>
            <a:r>
              <a:rPr lang="en-US" sz="1600" b="1" dirty="0" smtClean="0"/>
              <a:t>Infragestellen von Geschlechterstereotypen:</a:t>
            </a:r>
            <a:r>
              <a:rPr sz="1600" dirty="0" smtClean="0"/>
              <a:t> </a:t>
            </a:r>
            <a:r>
              <a:rPr lang="en-US" sz="1600" dirty="0"/>
              <a:t>Lediglich 22 von 46 befragten </a:t>
            </a:r>
            <a:r>
              <a:rPr lang="en-US" sz="1600" dirty="0" smtClean="0"/>
              <a:t>Teilnehmern waren </a:t>
            </a:r>
            <a:r>
              <a:rPr lang="en-US" sz="1600" dirty="0"/>
              <a:t>der Meinung, dass </a:t>
            </a:r>
            <a:r>
              <a:rPr lang="en-US" sz="1600" dirty="0">
                <a:solidFill>
                  <a:schemeClr val="tx1"/>
                </a:solidFill>
              </a:rPr>
              <a:t>es für eine Frau akzeptabel sei, </a:t>
            </a:r>
            <a:r>
              <a:rPr lang="en-US" sz="1600" dirty="0" smtClean="0">
                <a:solidFill>
                  <a:schemeClr val="tx1"/>
                </a:solidFill>
              </a:rPr>
              <a:t>außer Haus </a:t>
            </a:r>
            <a:r>
              <a:rPr lang="en-US" sz="1600" dirty="0">
                <a:solidFill>
                  <a:schemeClr val="tx1"/>
                </a:solidFill>
              </a:rPr>
              <a:t>zu arbeiten</a:t>
            </a:r>
            <a:r>
              <a:rPr lang="en-US" sz="1600" dirty="0"/>
              <a:t>, wohingegen </a:t>
            </a:r>
            <a:r>
              <a:rPr lang="en-US" sz="1600" dirty="0">
                <a:solidFill>
                  <a:schemeClr val="tx1"/>
                </a:solidFill>
              </a:rPr>
              <a:t>39 Teilnehmer </a:t>
            </a:r>
            <a:r>
              <a:rPr lang="en-US" sz="1600" dirty="0"/>
              <a:t>derselben Gruppe diese Aussage als </a:t>
            </a:r>
            <a:r>
              <a:rPr lang="en-US" sz="1600" dirty="0" smtClean="0"/>
              <a:t>zutreffend kennzeichneten</a:t>
            </a:r>
            <a:r>
              <a:rPr lang="en-US" sz="1600" dirty="0"/>
              <a:t>, nachdem sie den Lehrplan erhalten hatten.</a:t>
            </a:r>
          </a:p>
          <a:p>
            <a:pPr marL="520700" lvl="3" indent="-114300">
              <a:buFontTx/>
              <a:buChar char="•"/>
            </a:pPr>
            <a:r>
              <a:rPr lang="en-US" sz="1600" b="1" dirty="0" smtClean="0"/>
              <a:t>Ablehnen der Normalisierung von Gewalt: </a:t>
            </a:r>
            <a:r>
              <a:rPr lang="en-US" sz="1600" dirty="0"/>
              <a:t>Lediglich 32 von 44 Programmteilnehmern an einem Ort kennzeichneten die Aussage „Einem Mädchen oder einer Frau in der Öffentlichkeit in den Hintern zu </a:t>
            </a:r>
            <a:r>
              <a:rPr lang="en-US" sz="1600" dirty="0" smtClean="0"/>
              <a:t>kneifen, </a:t>
            </a:r>
            <a:r>
              <a:rPr lang="en-US" sz="1600" dirty="0"/>
              <a:t>ist ein harmloser Scherz“ </a:t>
            </a:r>
            <a:r>
              <a:rPr lang="en-US" sz="1600" dirty="0">
                <a:solidFill>
                  <a:schemeClr val="tx1"/>
                </a:solidFill>
              </a:rPr>
              <a:t>als falsch, </a:t>
            </a:r>
            <a:r>
              <a:rPr lang="en-US" sz="1600" dirty="0"/>
              <a:t>bevor sie den Lehrplan erhalten hatten, </a:t>
            </a:r>
            <a:r>
              <a:rPr lang="en-US" sz="1600" dirty="0" smtClean="0"/>
              <a:t>danach kennzeichneten</a:t>
            </a:r>
            <a:r>
              <a:rPr lang="en-US" sz="1600" dirty="0"/>
              <a:t> jedoch </a:t>
            </a:r>
            <a:r>
              <a:rPr lang="en-US" sz="1600" dirty="0" smtClean="0">
                <a:solidFill>
                  <a:schemeClr val="tx1"/>
                </a:solidFill>
              </a:rPr>
              <a:t>alle </a:t>
            </a:r>
            <a:r>
              <a:rPr lang="en-US" sz="1600" dirty="0">
                <a:solidFill>
                  <a:schemeClr val="tx1"/>
                </a:solidFill>
              </a:rPr>
              <a:t>44 Teilnehmer </a:t>
            </a:r>
            <a:r>
              <a:rPr lang="en-US" sz="1600" dirty="0" smtClean="0"/>
              <a:t>diese </a:t>
            </a:r>
            <a:r>
              <a:rPr lang="en-US" sz="1600" dirty="0"/>
              <a:t>Aussage </a:t>
            </a:r>
            <a:r>
              <a:rPr lang="en-US" sz="1600" dirty="0" smtClean="0"/>
              <a:t>als </a:t>
            </a:r>
            <a:r>
              <a:rPr lang="en-US" sz="1600" dirty="0"/>
              <a:t>falsch</a:t>
            </a:r>
            <a:r>
              <a:rPr lang="en-US" sz="1600" dirty="0" smtClean="0"/>
              <a:t>.</a:t>
            </a:r>
            <a:endParaRPr lang="de-DE" sz="1600" dirty="0" smtClean="0">
              <a:ea typeface="ＭＳ Ｐゴシック" pitchFamily="34" charset="-128"/>
              <a:cs typeface="ＭＳ Ｐゴシック" pitchFamily="34" charset="-128"/>
            </a:endParaRPr>
          </a:p>
        </p:txBody>
      </p:sp>
      <p:pic>
        <p:nvPicPr>
          <p:cNvPr id="5" name="Picture 2" descr="C:\Users\mradavich\AppData\Local\Microsoft\Windows\Temporary Internet Files\Content.Outlook\CA5E2JWU\Zonta International Logo_Block_WHITE_NOTA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12947" y="420683"/>
            <a:ext cx="809717" cy="5790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72161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4"/>
          <p:cNvSpPr>
            <a:spLocks noGrp="1"/>
          </p:cNvSpPr>
          <p:nvPr>
            <p:ph type="title"/>
          </p:nvPr>
        </p:nvSpPr>
        <p:spPr>
          <a:xfrm>
            <a:off x="4114800" y="363538"/>
            <a:ext cx="4762500" cy="708025"/>
          </a:xfrm>
        </p:spPr>
        <p:txBody>
          <a:bodyPr/>
          <a:lstStyle/>
          <a:p>
            <a:r>
              <a:rPr lang="en-US" b="1" dirty="0" smtClean="0"/>
              <a:t>Stimmen gegen Gewalt</a:t>
            </a:r>
          </a:p>
        </p:txBody>
      </p:sp>
      <p:sp>
        <p:nvSpPr>
          <p:cNvPr id="52226" name="Text Placeholder 6"/>
          <p:cNvSpPr>
            <a:spLocks noGrp="1"/>
          </p:cNvSpPr>
          <p:nvPr>
            <p:ph type="body" sz="quarter" idx="14"/>
          </p:nvPr>
        </p:nvSpPr>
        <p:spPr>
          <a:xfrm>
            <a:off x="4152900" y="1409700"/>
            <a:ext cx="4724400" cy="5295900"/>
          </a:xfrm>
        </p:spPr>
        <p:txBody>
          <a:bodyPr/>
          <a:lstStyle/>
          <a:p>
            <a:pPr marL="0" indent="0">
              <a:buSzPct val="100000"/>
            </a:pPr>
            <a:r>
              <a:rPr lang="en-US" sz="1600" b="1" dirty="0"/>
              <a:t>Jugendliche </a:t>
            </a:r>
            <a:r>
              <a:rPr lang="en-US" sz="1600" b="1" dirty="0" smtClean="0"/>
              <a:t>gestalten aktiv den Wandel </a:t>
            </a:r>
            <a:r>
              <a:rPr lang="en-US" sz="1600" b="1" dirty="0"/>
              <a:t>in ihren </a:t>
            </a:r>
            <a:r>
              <a:rPr lang="en-US" sz="1600" b="1" dirty="0" smtClean="0"/>
              <a:t>Gemeinden</a:t>
            </a:r>
            <a:endParaRPr lang="en-US" sz="1600" b="1" dirty="0"/>
          </a:p>
          <a:p>
            <a:pPr marL="0" lvl="1" indent="0">
              <a:buNone/>
            </a:pPr>
            <a:r>
              <a:rPr lang="en-US" sz="1600" dirty="0"/>
              <a:t>In den ländlichen Regionen </a:t>
            </a:r>
            <a:r>
              <a:rPr lang="en-US" sz="1600" dirty="0" smtClean="0"/>
              <a:t>Nigerias </a:t>
            </a:r>
            <a:r>
              <a:rPr lang="en-US" sz="1600" dirty="0"/>
              <a:t>mobilisierten Teilnehmer lokale Oberhäupter, um </a:t>
            </a:r>
            <a:r>
              <a:rPr lang="en-US" sz="1600" dirty="0" smtClean="0"/>
              <a:t>Tabuthemen </a:t>
            </a:r>
            <a:r>
              <a:rPr lang="en-US" sz="1600" dirty="0"/>
              <a:t>wie </a:t>
            </a:r>
            <a:r>
              <a:rPr lang="en-US" sz="1600" dirty="0" smtClean="0"/>
              <a:t>Vergewaltigung</a:t>
            </a:r>
            <a:r>
              <a:rPr lang="en-US" sz="1600" dirty="0"/>
              <a:t>, weibliche Genitalverstümmelung und Kinderarbeit bei Mädchen anzugehen. </a:t>
            </a:r>
            <a:r>
              <a:rPr lang="en-US" sz="1600" dirty="0">
                <a:solidFill>
                  <a:schemeClr val="tx1"/>
                </a:solidFill>
              </a:rPr>
              <a:t>In den Worten von Edith Chukwu, </a:t>
            </a:r>
            <a:r>
              <a:rPr lang="en-US" sz="1600" dirty="0" smtClean="0">
                <a:solidFill>
                  <a:schemeClr val="tx1"/>
                </a:solidFill>
              </a:rPr>
              <a:t>Pfadfinderin </a:t>
            </a:r>
            <a:r>
              <a:rPr lang="en-US" sz="1600" dirty="0">
                <a:solidFill>
                  <a:schemeClr val="tx1"/>
                </a:solidFill>
              </a:rPr>
              <a:t>und </a:t>
            </a:r>
            <a:r>
              <a:rPr lang="en-US" sz="1600" dirty="0" smtClean="0">
                <a:solidFill>
                  <a:schemeClr val="tx1"/>
                </a:solidFill>
              </a:rPr>
              <a:t>Ausbilderin aus </a:t>
            </a:r>
            <a:r>
              <a:rPr lang="en-US" sz="1600" dirty="0">
                <a:solidFill>
                  <a:schemeClr val="tx1"/>
                </a:solidFill>
              </a:rPr>
              <a:t>Nigeria</a:t>
            </a:r>
            <a:r>
              <a:rPr lang="en-US" sz="1600" dirty="0"/>
              <a:t>: „Wir luden die Ehefrauen von Regierungsbeamten aus 13 Provinzen zu einer Reihe von Veranstaltungen im Rahmen der „Stop the </a:t>
            </a:r>
            <a:r>
              <a:rPr lang="en-US" sz="1600" dirty="0" smtClean="0"/>
              <a:t>Violence”-Kampagne </a:t>
            </a:r>
            <a:r>
              <a:rPr lang="en-US" sz="1600" dirty="0"/>
              <a:t>ein. </a:t>
            </a:r>
            <a:r>
              <a:rPr lang="en-US" sz="1600" dirty="0" smtClean="0"/>
              <a:t>Hier informierten wir sie </a:t>
            </a:r>
            <a:r>
              <a:rPr lang="en-US" sz="1600" dirty="0"/>
              <a:t>über die Themen, die Frauen und Mädchen in unseren Gemeinden betreffen, und ließen sie sich damit beschäftigen. Sie wurden zu </a:t>
            </a:r>
            <a:r>
              <a:rPr lang="en-US" sz="1600" dirty="0" smtClean="0"/>
              <a:t>unserer Stimme </a:t>
            </a:r>
            <a:r>
              <a:rPr lang="en-US" sz="1600" dirty="0"/>
              <a:t>für Mädchen in Gemeinden, in denen wir nicht vertreten waren, und mobilisierten ihre Ehemänner und Gemeindemitglieder. </a:t>
            </a:r>
            <a:r>
              <a:rPr lang="en-US" sz="1600" dirty="0" smtClean="0">
                <a:solidFill>
                  <a:schemeClr val="tx1"/>
                </a:solidFill>
              </a:rPr>
              <a:t>Dies hatte zur Folge, dass mehr </a:t>
            </a:r>
            <a:r>
              <a:rPr lang="en-US" sz="1600" dirty="0">
                <a:solidFill>
                  <a:schemeClr val="tx1"/>
                </a:solidFill>
              </a:rPr>
              <a:t>Mädchen den Missbrauch, den sie erlebten, </a:t>
            </a:r>
            <a:r>
              <a:rPr lang="en-US" sz="1600" dirty="0"/>
              <a:t>oftmals direkt </a:t>
            </a:r>
            <a:r>
              <a:rPr lang="en-US" sz="1600" dirty="0" smtClean="0"/>
              <a:t>den Pfadfinderinnen meldeten, </a:t>
            </a:r>
            <a:r>
              <a:rPr lang="en-US" sz="1600" dirty="0"/>
              <a:t>die den Mädchen dann dabei halfen, weitere Unterstützung zu bekommen</a:t>
            </a:r>
            <a:r>
              <a:rPr lang="en-US" sz="1600" dirty="0" smtClean="0"/>
              <a:t>“.</a:t>
            </a:r>
            <a:endParaRPr sz="1600" dirty="0" smtClean="0"/>
          </a:p>
        </p:txBody>
      </p:sp>
      <p:grpSp>
        <p:nvGrpSpPr>
          <p:cNvPr id="52229" name="Group 12"/>
          <p:cNvGrpSpPr>
            <a:grpSpLocks/>
          </p:cNvGrpSpPr>
          <p:nvPr/>
        </p:nvGrpSpPr>
        <p:grpSpPr bwMode="auto">
          <a:xfrm>
            <a:off x="0" y="381000"/>
            <a:ext cx="3886200" cy="685800"/>
            <a:chOff x="0" y="381000"/>
            <a:chExt cx="3886200" cy="685800"/>
          </a:xfrm>
        </p:grpSpPr>
        <p:sp>
          <p:nvSpPr>
            <p:cNvPr id="14" name="Rectangle 13"/>
            <p:cNvSpPr/>
            <p:nvPr/>
          </p:nvSpPr>
          <p:spPr bwMode="auto">
            <a:xfrm>
              <a:off x="0" y="381000"/>
              <a:ext cx="38862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a typeface="ＭＳ Ｐゴシック" charset="-128"/>
                <a:cs typeface="ＭＳ Ｐゴシック" charset="-128"/>
              </a:endParaRPr>
            </a:p>
          </p:txBody>
        </p:sp>
        <p:pic>
          <p:nvPicPr>
            <p:cNvPr id="52231" name="Picture 4" descr="UN_Women_English_White.png"/>
            <p:cNvPicPr>
              <a:picLocks noChangeAspect="1"/>
            </p:cNvPicPr>
            <p:nvPr/>
          </p:nvPicPr>
          <p:blipFill>
            <a:blip r:embed="rId3" cstate="print">
              <a:extLst>
                <a:ext uri="{28A0092B-C50C-407E-A947-70E740481C1C}">
                  <a14:useLocalDpi xmlns:a14="http://schemas.microsoft.com/office/drawing/2010/main" xmlns="" val="0"/>
                </a:ext>
              </a:extLst>
            </a:blip>
            <a:srcRect b="28111"/>
            <a:stretch>
              <a:fillRect/>
            </a:stretch>
          </p:blipFill>
          <p:spPr bwMode="auto">
            <a:xfrm>
              <a:off x="268288" y="493713"/>
              <a:ext cx="1560512"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4" name="Picture Placeholder 3"/>
          <p:cNvPicPr>
            <a:picLocks noGrp="1" noChangeAspect="1"/>
          </p:cNvPicPr>
          <p:nvPr>
            <p:ph type="pic" sz="quarter" idx="16"/>
          </p:nvPr>
        </p:nvPicPr>
        <p:blipFill>
          <a:blip r:embed="rId4" cstate="print">
            <a:extLst>
              <a:ext uri="{28A0092B-C50C-407E-A947-70E740481C1C}">
                <a14:useLocalDpi xmlns:a14="http://schemas.microsoft.com/office/drawing/2010/main" xmlns="" val="0"/>
              </a:ext>
            </a:extLst>
          </a:blip>
          <a:srcRect l="205" r="205"/>
          <a:stretch>
            <a:fillRect/>
          </a:stretch>
        </p:blipFill>
        <p:spPr/>
      </p:pic>
      <p:pic>
        <p:nvPicPr>
          <p:cNvPr id="5" name="Picture Placeholder 4"/>
          <p:cNvPicPr>
            <a:picLocks noGrp="1" noChangeAspect="1"/>
          </p:cNvPicPr>
          <p:nvPr>
            <p:ph type="pic" sz="quarter" idx="17"/>
          </p:nvPr>
        </p:nvPicPr>
        <p:blipFill>
          <a:blip r:embed="rId5" cstate="print">
            <a:extLst>
              <a:ext uri="{28A0092B-C50C-407E-A947-70E740481C1C}">
                <a14:useLocalDpi xmlns:a14="http://schemas.microsoft.com/office/drawing/2010/main" xmlns="" val="0"/>
              </a:ext>
            </a:extLst>
          </a:blip>
          <a:srcRect l="737" r="737"/>
          <a:stretch>
            <a:fillRect/>
          </a:stretch>
        </p:blipFill>
        <p:spPr/>
      </p:pic>
      <p:pic>
        <p:nvPicPr>
          <p:cNvPr id="10" name="Picture 2" descr="C:\Users\mradavich\AppData\Local\Microsoft\Windows\Temporary Internet Files\Content.Outlook\CA5E2JWU\Zonta International Logo_Block_WHITE_NOTAG.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590800" y="434399"/>
            <a:ext cx="809717" cy="5790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36640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4"/>
          <p:cNvSpPr>
            <a:spLocks noGrp="1"/>
          </p:cNvSpPr>
          <p:nvPr>
            <p:ph type="title"/>
          </p:nvPr>
        </p:nvSpPr>
        <p:spPr>
          <a:xfrm>
            <a:off x="4114800" y="363538"/>
            <a:ext cx="4762500" cy="708025"/>
          </a:xfrm>
        </p:spPr>
        <p:txBody>
          <a:bodyPr/>
          <a:lstStyle/>
          <a:p>
            <a:r>
              <a:rPr lang="en-US" b="1" dirty="0" smtClean="0"/>
              <a:t>Stimmen gegen Gewalt</a:t>
            </a:r>
          </a:p>
        </p:txBody>
      </p:sp>
      <p:sp>
        <p:nvSpPr>
          <p:cNvPr id="52226" name="Text Placeholder 6"/>
          <p:cNvSpPr>
            <a:spLocks noGrp="1"/>
          </p:cNvSpPr>
          <p:nvPr>
            <p:ph type="body" sz="quarter" idx="14"/>
          </p:nvPr>
        </p:nvSpPr>
        <p:spPr>
          <a:xfrm>
            <a:off x="4152900" y="1409700"/>
            <a:ext cx="4991100" cy="5372100"/>
          </a:xfrm>
        </p:spPr>
        <p:txBody>
          <a:bodyPr/>
          <a:lstStyle/>
          <a:p>
            <a:pPr marL="0" indent="0">
              <a:buSzPct val="100000"/>
            </a:pPr>
            <a:r>
              <a:rPr lang="en-US" sz="1600" b="1" dirty="0" smtClean="0"/>
              <a:t>Jugendliche </a:t>
            </a:r>
            <a:r>
              <a:rPr lang="en-US" sz="1600" b="1" dirty="0"/>
              <a:t>gestalten </a:t>
            </a:r>
            <a:r>
              <a:rPr lang="en-US" sz="1600" b="1" dirty="0" smtClean="0"/>
              <a:t>aktiv den Wandel </a:t>
            </a:r>
            <a:r>
              <a:rPr lang="en-US" sz="1600" b="1" dirty="0"/>
              <a:t>in ihren </a:t>
            </a:r>
            <a:r>
              <a:rPr lang="en-US" sz="1600" b="1" dirty="0" smtClean="0"/>
              <a:t>Ländern</a:t>
            </a:r>
            <a:endParaRPr lang="en-US" sz="1600" b="1" dirty="0"/>
          </a:p>
          <a:p>
            <a:pPr lvl="1"/>
            <a:r>
              <a:rPr lang="en-US" sz="1600" dirty="0" smtClean="0"/>
              <a:t>In Malaysia veranstalteten die Teilnehmer eine „Stop the Violence Road Show“ in Penang und </a:t>
            </a:r>
            <a:r>
              <a:rPr lang="en-US" sz="1600" dirty="0">
                <a:solidFill>
                  <a:schemeClr val="tx1"/>
                </a:solidFill>
              </a:rPr>
              <a:t>sammelten 1.000 Zusicherungen und F</a:t>
            </a:r>
            <a:r>
              <a:rPr lang="en-US" sz="1600" dirty="0" smtClean="0">
                <a:solidFill>
                  <a:schemeClr val="tx1"/>
                </a:solidFill>
              </a:rPr>
              <a:t>ragebogen </a:t>
            </a:r>
            <a:r>
              <a:rPr lang="en-US" sz="1600" dirty="0">
                <a:solidFill>
                  <a:schemeClr val="tx1"/>
                </a:solidFill>
              </a:rPr>
              <a:t>zum Thema Dating Violence (Gewalt in </a:t>
            </a:r>
            <a:r>
              <a:rPr lang="en-US" sz="1600" dirty="0" smtClean="0">
                <a:solidFill>
                  <a:schemeClr val="tx1"/>
                </a:solidFill>
              </a:rPr>
              <a:t>Beziehungen</a:t>
            </a:r>
            <a:r>
              <a:rPr lang="en-US" sz="1600" dirty="0">
                <a:solidFill>
                  <a:schemeClr val="tx1"/>
                </a:solidFill>
              </a:rPr>
              <a:t>).</a:t>
            </a:r>
          </a:p>
          <a:p>
            <a:pPr lvl="1"/>
            <a:r>
              <a:rPr lang="en-US" sz="1600" dirty="0"/>
              <a:t>In Fidschi haben die Pfadfinderinnen eine </a:t>
            </a:r>
            <a:r>
              <a:rPr lang="en-US" sz="1600" dirty="0">
                <a:solidFill>
                  <a:schemeClr val="tx1"/>
                </a:solidFill>
              </a:rPr>
              <a:t>Partnerschaft geschlossen mit UN Women und zwei der einflussreichsten Frauenrechtsorganisationen</a:t>
            </a:r>
            <a:r>
              <a:rPr lang="en-US" sz="1600" dirty="0"/>
              <a:t>, dem Fiji Women’s Crisis Centre und dem Verband Reproductive &amp; Family Health Association of Fiji, um den Lehrplan an </a:t>
            </a:r>
            <a:r>
              <a:rPr lang="en-US" sz="1600" dirty="0" smtClean="0"/>
              <a:t>Kinder und Jugendliche </a:t>
            </a:r>
            <a:r>
              <a:rPr lang="en-US" sz="1600" dirty="0"/>
              <a:t>im Alter zwischen 7 und 15 Jahren weiterzugeben </a:t>
            </a:r>
            <a:endParaRPr lang="de-DE" sz="1600" dirty="0" smtClean="0"/>
          </a:p>
          <a:p>
            <a:pPr lvl="1"/>
            <a:r>
              <a:rPr lang="en-US" sz="1600" dirty="0" smtClean="0"/>
              <a:t>In Kenia arbeiten die Pfadfinderinnen mit UN Women zusammen, um </a:t>
            </a:r>
            <a:r>
              <a:rPr lang="en-US" sz="1600" dirty="0">
                <a:solidFill>
                  <a:schemeClr val="tx1"/>
                </a:solidFill>
              </a:rPr>
              <a:t>vorhandene Lücken und Herausforderungen bei der Umsetzung von </a:t>
            </a:r>
            <a:r>
              <a:rPr lang="en-US" sz="1600" dirty="0" smtClean="0">
                <a:solidFill>
                  <a:schemeClr val="tx1"/>
                </a:solidFill>
              </a:rPr>
              <a:t>entsprechenden Gesetzen </a:t>
            </a:r>
            <a:r>
              <a:rPr lang="en-US" sz="1600" dirty="0">
                <a:solidFill>
                  <a:schemeClr val="tx1"/>
                </a:solidFill>
              </a:rPr>
              <a:t>und Richtlinien ausfindig zu machen,</a:t>
            </a:r>
            <a:r>
              <a:rPr lang="en-US" sz="1600" dirty="0" smtClean="0"/>
              <a:t> um der Gewalt gegen Frauen ein Ende zu setzen.</a:t>
            </a:r>
            <a:endParaRPr sz="1600" dirty="0" smtClean="0"/>
          </a:p>
        </p:txBody>
      </p:sp>
      <p:grpSp>
        <p:nvGrpSpPr>
          <p:cNvPr id="52229" name="Group 12"/>
          <p:cNvGrpSpPr>
            <a:grpSpLocks/>
          </p:cNvGrpSpPr>
          <p:nvPr/>
        </p:nvGrpSpPr>
        <p:grpSpPr bwMode="auto">
          <a:xfrm>
            <a:off x="0" y="381000"/>
            <a:ext cx="3886200" cy="685800"/>
            <a:chOff x="0" y="381000"/>
            <a:chExt cx="3886200" cy="685800"/>
          </a:xfrm>
        </p:grpSpPr>
        <p:sp>
          <p:nvSpPr>
            <p:cNvPr id="14" name="Rectangle 13"/>
            <p:cNvSpPr/>
            <p:nvPr/>
          </p:nvSpPr>
          <p:spPr bwMode="auto">
            <a:xfrm>
              <a:off x="0" y="381000"/>
              <a:ext cx="38862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a typeface="ＭＳ Ｐゴシック" charset="-128"/>
                <a:cs typeface="ＭＳ Ｐゴシック" charset="-128"/>
              </a:endParaRPr>
            </a:p>
          </p:txBody>
        </p:sp>
        <p:pic>
          <p:nvPicPr>
            <p:cNvPr id="52231" name="Picture 4" descr="UN_Women_English_White.png"/>
            <p:cNvPicPr>
              <a:picLocks noChangeAspect="1"/>
            </p:cNvPicPr>
            <p:nvPr/>
          </p:nvPicPr>
          <p:blipFill>
            <a:blip r:embed="rId2" cstate="print">
              <a:extLst>
                <a:ext uri="{28A0092B-C50C-407E-A947-70E740481C1C}">
                  <a14:useLocalDpi xmlns:a14="http://schemas.microsoft.com/office/drawing/2010/main" xmlns="" val="0"/>
                </a:ext>
              </a:extLst>
            </a:blip>
            <a:srcRect b="28111"/>
            <a:stretch>
              <a:fillRect/>
            </a:stretch>
          </p:blipFill>
          <p:spPr bwMode="auto">
            <a:xfrm>
              <a:off x="268288" y="493713"/>
              <a:ext cx="1560512"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6" name="Picture Placeholder 5"/>
          <p:cNvPicPr>
            <a:picLocks noGrp="1" noChangeAspect="1"/>
          </p:cNvPicPr>
          <p:nvPr>
            <p:ph type="pic" sz="quarter" idx="16"/>
          </p:nvPr>
        </p:nvPicPr>
        <p:blipFill>
          <a:blip r:embed="rId3" cstate="print">
            <a:extLst>
              <a:ext uri="{28A0092B-C50C-407E-A947-70E740481C1C}">
                <a14:useLocalDpi xmlns:a14="http://schemas.microsoft.com/office/drawing/2010/main" xmlns="" val="0"/>
              </a:ext>
            </a:extLst>
          </a:blip>
          <a:srcRect l="256" r="256"/>
          <a:stretch>
            <a:fillRect/>
          </a:stretch>
        </p:blipFill>
        <p:spPr/>
      </p:pic>
      <p:pic>
        <p:nvPicPr>
          <p:cNvPr id="7" name="Picture Placeholder 6"/>
          <p:cNvPicPr>
            <a:picLocks noGrp="1" noChangeAspect="1"/>
          </p:cNvPicPr>
          <p:nvPr>
            <p:ph type="pic" sz="quarter" idx="17"/>
          </p:nvPr>
        </p:nvPicPr>
        <p:blipFill>
          <a:blip r:embed="rId4" cstate="print">
            <a:extLst>
              <a:ext uri="{28A0092B-C50C-407E-A947-70E740481C1C}">
                <a14:useLocalDpi xmlns:a14="http://schemas.microsoft.com/office/drawing/2010/main" xmlns="" val="0"/>
              </a:ext>
            </a:extLst>
          </a:blip>
          <a:srcRect l="701" r="701"/>
          <a:stretch>
            <a:fillRect/>
          </a:stretch>
        </p:blipFill>
        <p:spPr/>
      </p:pic>
      <p:pic>
        <p:nvPicPr>
          <p:cNvPr id="10" name="Picture 2" descr="C:\Users\mradavich\AppData\Local\Microsoft\Windows\Temporary Internet Files\Content.Outlook\CA5E2JWU\Zonta International Logo_Block_WHITE_NOTA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90800" y="434399"/>
            <a:ext cx="809717" cy="5790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08043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b="1" dirty="0" smtClean="0"/>
              <a:t>Stimmen gegen Gewalt </a:t>
            </a:r>
          </a:p>
        </p:txBody>
      </p:sp>
      <p:sp>
        <p:nvSpPr>
          <p:cNvPr id="3" name="Text Placeholder 2"/>
          <p:cNvSpPr>
            <a:spLocks noGrp="1"/>
          </p:cNvSpPr>
          <p:nvPr>
            <p:ph type="body" sz="quarter" idx="14"/>
          </p:nvPr>
        </p:nvSpPr>
        <p:spPr>
          <a:xfrm>
            <a:off x="157681" y="1409700"/>
            <a:ext cx="8833919" cy="5448300"/>
          </a:xfrm>
        </p:spPr>
        <p:txBody>
          <a:bodyPr/>
          <a:lstStyle/>
          <a:p>
            <a:pPr marL="571500" lvl="1" indent="-342900">
              <a:buFont typeface="Arial" pitchFamily="34" charset="0"/>
              <a:buChar char="•"/>
            </a:pPr>
            <a:endParaRPr lang="en-US" dirty="0" smtClean="0">
              <a:ea typeface="ＭＳ Ｐゴシック" pitchFamily="34" charset="-128"/>
            </a:endParaRPr>
          </a:p>
          <a:p>
            <a:pPr marL="571500" lvl="1" indent="-342900">
              <a:buFont typeface="Arial" pitchFamily="34" charset="0"/>
              <a:buChar char="•"/>
            </a:pPr>
            <a:endParaRPr lang="en-US" dirty="0" smtClean="0">
              <a:ea typeface="ＭＳ Ｐゴシック" pitchFamily="34" charset="-128"/>
            </a:endParaRPr>
          </a:p>
          <a:p>
            <a:pPr marL="571500" lvl="1" indent="-342900">
              <a:buFont typeface="Arial" pitchFamily="34" charset="0"/>
              <a:buChar char="•"/>
            </a:pPr>
            <a:endParaRPr lang="en-US" dirty="0" smtClean="0">
              <a:ea typeface="ＭＳ Ｐゴシック" pitchFamily="34" charset="-128"/>
            </a:endParaRPr>
          </a:p>
          <a:p>
            <a:pPr marL="0" indent="0">
              <a:buSzPct val="100000"/>
              <a:buFontTx/>
              <a:buChar char="•"/>
            </a:pPr>
            <a:endParaRPr lang="en-US" dirty="0" smtClean="0">
              <a:ea typeface="ＭＳ Ｐゴシック" pitchFamily="34" charset="-128"/>
              <a:cs typeface="ＭＳ Ｐゴシック" pitchFamily="34" charset="-12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74016" y="1113899"/>
            <a:ext cx="6401247" cy="4266456"/>
          </a:xfrm>
          <a:prstGeom prst="rect">
            <a:avLst/>
          </a:prstGeom>
        </p:spPr>
      </p:pic>
      <p:sp>
        <p:nvSpPr>
          <p:cNvPr id="4" name="Rectangle 3"/>
          <p:cNvSpPr/>
          <p:nvPr/>
        </p:nvSpPr>
        <p:spPr>
          <a:xfrm>
            <a:off x="157681" y="5380355"/>
            <a:ext cx="8839200" cy="1292662"/>
          </a:xfrm>
          <a:prstGeom prst="rect">
            <a:avLst/>
          </a:prstGeom>
        </p:spPr>
        <p:txBody>
          <a:bodyPr wrap="square">
            <a:spAutoFit/>
          </a:bodyPr>
          <a:lstStyle/>
          <a:p>
            <a:r>
              <a:rPr lang="en-US" sz="1300" dirty="0">
                <a:solidFill>
                  <a:schemeClr val="accent5">
                    <a:lumMod val="50000"/>
                  </a:schemeClr>
                </a:solidFill>
              </a:rPr>
              <a:t>Ochu Regina Chinelo, </a:t>
            </a:r>
            <a:r>
              <a:rPr lang="en-US" sz="1300" dirty="0" smtClean="0">
                <a:solidFill>
                  <a:schemeClr val="accent5">
                    <a:lumMod val="50000"/>
                  </a:schemeClr>
                </a:solidFill>
              </a:rPr>
              <a:t>Pfadfinderin </a:t>
            </a:r>
            <a:r>
              <a:rPr lang="en-US" sz="1300" dirty="0">
                <a:solidFill>
                  <a:schemeClr val="accent5">
                    <a:lumMod val="50000"/>
                  </a:schemeClr>
                </a:solidFill>
              </a:rPr>
              <a:t>aus Nigeria, ist begeistert </a:t>
            </a:r>
            <a:r>
              <a:rPr lang="en-US" sz="1300" dirty="0" smtClean="0">
                <a:solidFill>
                  <a:schemeClr val="accent5">
                    <a:lumMod val="50000"/>
                  </a:schemeClr>
                </a:solidFill>
              </a:rPr>
              <a:t>davon, </a:t>
            </a:r>
            <a:r>
              <a:rPr lang="en-US" sz="1300" dirty="0">
                <a:solidFill>
                  <a:schemeClr val="accent5">
                    <a:lumMod val="50000"/>
                  </a:schemeClr>
                </a:solidFill>
              </a:rPr>
              <a:t>eine „Stimmen gegen Gewalt</a:t>
            </a:r>
            <a:r>
              <a:rPr lang="en-US" sz="1300" dirty="0" smtClean="0">
                <a:solidFill>
                  <a:schemeClr val="accent5">
                    <a:lumMod val="50000"/>
                  </a:schemeClr>
                </a:solidFill>
              </a:rPr>
              <a:t>“-Ausbilderin zu </a:t>
            </a:r>
            <a:r>
              <a:rPr lang="en-US" sz="1300" dirty="0">
                <a:solidFill>
                  <a:schemeClr val="accent5">
                    <a:lumMod val="50000"/>
                  </a:schemeClr>
                </a:solidFill>
              </a:rPr>
              <a:t>sein. Sie war an der Einführung des Lehrplans in Nigeria im Jahr 2012 beteiligt. </a:t>
            </a:r>
            <a:r>
              <a:rPr lang="en-US" sz="1300" dirty="0" smtClean="0">
                <a:solidFill>
                  <a:schemeClr val="accent5">
                    <a:lumMod val="50000"/>
                  </a:schemeClr>
                </a:solidFill>
              </a:rPr>
              <a:t>Damals stand </a:t>
            </a:r>
            <a:r>
              <a:rPr lang="en-US" sz="1300" dirty="0">
                <a:solidFill>
                  <a:schemeClr val="accent5">
                    <a:lumMod val="50000"/>
                  </a:schemeClr>
                </a:solidFill>
              </a:rPr>
              <a:t>Nigeria kurz davor, ein Gesetz zu verabschieden, </a:t>
            </a:r>
            <a:r>
              <a:rPr lang="en-US" sz="1300" dirty="0" smtClean="0">
                <a:solidFill>
                  <a:schemeClr val="accent5">
                    <a:lumMod val="50000"/>
                  </a:schemeClr>
                </a:solidFill>
              </a:rPr>
              <a:t>das erlauben </a:t>
            </a:r>
            <a:r>
              <a:rPr lang="en-US" sz="1300" dirty="0">
                <a:solidFill>
                  <a:schemeClr val="accent5">
                    <a:lumMod val="50000"/>
                  </a:schemeClr>
                </a:solidFill>
              </a:rPr>
              <a:t>sollte, dass 13-jährige Mädchen verheiratet werden dürfen. </a:t>
            </a:r>
            <a:r>
              <a:rPr lang="en-US" sz="1300" dirty="0"/>
              <a:t>Nach Absolvierung des Lehrplans organisierten sie und ihr Team eine unter Einbeziehung der Gemeinde durchgeführte Kampagne, um Bewusstsein für Kinderehen zu schaffen, und protestierten gegen den eingebrachten Gesetzentwurf. </a:t>
            </a:r>
            <a:r>
              <a:rPr lang="en-US" sz="1300" dirty="0">
                <a:solidFill>
                  <a:schemeClr val="accent5">
                    <a:lumMod val="50000"/>
                  </a:schemeClr>
                </a:solidFill>
              </a:rPr>
              <a:t>Regina ist davon überzeugt, dass Stimmen gegen Gewalt ihr eine Stimme verliehen hat, um für ihre </a:t>
            </a:r>
            <a:r>
              <a:rPr lang="en-US" sz="1300" dirty="0" smtClean="0">
                <a:solidFill>
                  <a:schemeClr val="accent5">
                    <a:lumMod val="50000"/>
                  </a:schemeClr>
                </a:solidFill>
              </a:rPr>
              <a:t>eigenen Rechte </a:t>
            </a:r>
            <a:r>
              <a:rPr lang="en-US" sz="1300" dirty="0">
                <a:solidFill>
                  <a:schemeClr val="accent5">
                    <a:lumMod val="50000"/>
                  </a:schemeClr>
                </a:solidFill>
              </a:rPr>
              <a:t>sowie die Rechte von Mädchen und jungen Frauen Fürsprache zu halten.</a:t>
            </a:r>
          </a:p>
        </p:txBody>
      </p:sp>
      <p:pic>
        <p:nvPicPr>
          <p:cNvPr id="7" name="Picture 2" descr="C:\Users\mradavich\AppData\Local\Microsoft\Windows\Temporary Internet Files\Content.Outlook\CA5E2JWU\Zonta International Logo_Block_WHITE_NOTA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87164" y="426779"/>
            <a:ext cx="809717" cy="5790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80693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4"/>
          <p:cNvSpPr>
            <a:spLocks noGrp="1"/>
          </p:cNvSpPr>
          <p:nvPr>
            <p:ph type="title"/>
          </p:nvPr>
        </p:nvSpPr>
        <p:spPr>
          <a:xfrm>
            <a:off x="4114800" y="363538"/>
            <a:ext cx="4762500" cy="708025"/>
          </a:xfrm>
        </p:spPr>
        <p:txBody>
          <a:bodyPr/>
          <a:lstStyle/>
          <a:p>
            <a:r>
              <a:rPr lang="en-US" b="1" dirty="0" smtClean="0"/>
              <a:t>Stimmen gegen Gewalt</a:t>
            </a:r>
          </a:p>
        </p:txBody>
      </p:sp>
      <p:sp>
        <p:nvSpPr>
          <p:cNvPr id="52226" name="Text Placeholder 6"/>
          <p:cNvSpPr>
            <a:spLocks noGrp="1"/>
          </p:cNvSpPr>
          <p:nvPr>
            <p:ph type="body" sz="quarter" idx="14"/>
          </p:nvPr>
        </p:nvSpPr>
        <p:spPr>
          <a:xfrm>
            <a:off x="4152900" y="1409700"/>
            <a:ext cx="4991100" cy="4838700"/>
          </a:xfrm>
        </p:spPr>
        <p:txBody>
          <a:bodyPr/>
          <a:lstStyle/>
          <a:p>
            <a:pPr marL="0" indent="0">
              <a:buSzPct val="100000"/>
            </a:pPr>
            <a:r>
              <a:rPr lang="en-US" sz="1600" b="1" dirty="0" smtClean="0">
                <a:solidFill>
                  <a:schemeClr val="tx1"/>
                </a:solidFill>
              </a:rPr>
              <a:t>PARTNERSCHAFT UND INFORMATIONSAUSTAUSCH</a:t>
            </a:r>
            <a:endParaRPr lang="de-DE" sz="1600" b="1" dirty="0">
              <a:solidFill>
                <a:schemeClr val="tx1"/>
              </a:solidFill>
              <a:ea typeface="ＭＳ Ｐゴシック" pitchFamily="34" charset="-128"/>
              <a:cs typeface="ＭＳ Ｐゴシック" pitchFamily="34" charset="-128"/>
            </a:endParaRPr>
          </a:p>
          <a:p>
            <a:pPr lvl="1"/>
            <a:r>
              <a:rPr lang="en-US" sz="1600" dirty="0"/>
              <a:t>Zonta International, WAGGGS und UN </a:t>
            </a:r>
            <a:r>
              <a:rPr lang="en-US" sz="1600" dirty="0" smtClean="0"/>
              <a:t>Women haben am Rande </a:t>
            </a:r>
            <a:r>
              <a:rPr lang="en-US" sz="1600" dirty="0" smtClean="0">
                <a:solidFill>
                  <a:schemeClr val="tx1"/>
                </a:solidFill>
              </a:rPr>
              <a:t>der </a:t>
            </a:r>
            <a:r>
              <a:rPr lang="en-US" sz="1600" dirty="0">
                <a:solidFill>
                  <a:schemeClr val="tx1"/>
                </a:solidFill>
              </a:rPr>
              <a:t>59. </a:t>
            </a:r>
            <a:r>
              <a:rPr lang="en-US" sz="1600" dirty="0" smtClean="0">
                <a:solidFill>
                  <a:schemeClr val="tx1"/>
                </a:solidFill>
              </a:rPr>
              <a:t>SITZUNG DER FRAUENRECHTSKOMMISSION DER VEREINTEN NATIONEN (</a:t>
            </a:r>
            <a:r>
              <a:rPr lang="en-US" sz="1600" dirty="0">
                <a:solidFill>
                  <a:schemeClr val="tx1"/>
                </a:solidFill>
              </a:rPr>
              <a:t>CSW59) </a:t>
            </a:r>
            <a:r>
              <a:rPr lang="en-US" sz="1600" dirty="0" smtClean="0"/>
              <a:t>das Side-Event „</a:t>
            </a:r>
            <a:r>
              <a:rPr lang="en-US" sz="1600" dirty="0"/>
              <a:t>Voices against Violence: Preventing Violence Against Women and Girls Through Education“ (Verhindern von Gewalt an Frauen und Mädchen durch Bildung</a:t>
            </a:r>
            <a:r>
              <a:rPr lang="en-US" sz="1600" dirty="0" smtClean="0"/>
              <a:t>) eingebracht, das </a:t>
            </a:r>
            <a:r>
              <a:rPr lang="en-US" sz="1600" dirty="0" smtClean="0">
                <a:solidFill>
                  <a:schemeClr val="tx1"/>
                </a:solidFill>
              </a:rPr>
              <a:t>gemeinsame </a:t>
            </a:r>
            <a:r>
              <a:rPr lang="en-US" sz="1600" dirty="0">
                <a:solidFill>
                  <a:schemeClr val="tx1"/>
                </a:solidFill>
              </a:rPr>
              <a:t>Verpflichtungserklärungen, Ideen und </a:t>
            </a:r>
            <a:r>
              <a:rPr lang="en-US" sz="1600" dirty="0" smtClean="0">
                <a:solidFill>
                  <a:schemeClr val="tx1"/>
                </a:solidFill>
              </a:rPr>
              <a:t>mehr Sichtbarkeit </a:t>
            </a:r>
            <a:r>
              <a:rPr lang="en-US" sz="1600" dirty="0">
                <a:solidFill>
                  <a:schemeClr val="tx1"/>
                </a:solidFill>
              </a:rPr>
              <a:t>zum Ergebnis hatte</a:t>
            </a:r>
          </a:p>
          <a:p>
            <a:pPr lvl="1"/>
            <a:r>
              <a:rPr lang="en-US" sz="1600" dirty="0" smtClean="0">
                <a:solidFill>
                  <a:schemeClr val="tx1"/>
                </a:solidFill>
              </a:rPr>
              <a:t>Mitglieder von Zonta International interagieren mit jugendlichen Teilnehmern</a:t>
            </a:r>
            <a:r>
              <a:rPr lang="en-US" sz="1600" dirty="0" smtClean="0"/>
              <a:t> bei Schulungs-Workshops und Möglichkeiten der Zusammenarbeit in Ländern</a:t>
            </a:r>
          </a:p>
          <a:p>
            <a:pPr lvl="1"/>
            <a:r>
              <a:rPr lang="en-US" sz="1600" dirty="0" smtClean="0">
                <a:solidFill>
                  <a:schemeClr val="tx1"/>
                </a:solidFill>
              </a:rPr>
              <a:t>Bewegende Geschichten (Reportagen)</a:t>
            </a:r>
            <a:r>
              <a:rPr lang="en-US" sz="1600" dirty="0" smtClean="0"/>
              <a:t> mit hoher Aussagekraft, die über die Website von UN Women sowie über die sozialen Medien verbreitet werden</a:t>
            </a:r>
            <a:endParaRPr lang="de-DE" sz="1600" dirty="0"/>
          </a:p>
          <a:p>
            <a:pPr marL="0" indent="0">
              <a:buSzPct val="100000"/>
            </a:pPr>
            <a:r>
              <a:rPr sz="1600" dirty="0" smtClean="0"/>
              <a:t> </a:t>
            </a:r>
          </a:p>
        </p:txBody>
      </p:sp>
      <p:grpSp>
        <p:nvGrpSpPr>
          <p:cNvPr id="52229" name="Group 12"/>
          <p:cNvGrpSpPr>
            <a:grpSpLocks/>
          </p:cNvGrpSpPr>
          <p:nvPr/>
        </p:nvGrpSpPr>
        <p:grpSpPr bwMode="auto">
          <a:xfrm>
            <a:off x="0" y="381000"/>
            <a:ext cx="3886200" cy="685800"/>
            <a:chOff x="0" y="381000"/>
            <a:chExt cx="3886200" cy="685800"/>
          </a:xfrm>
        </p:grpSpPr>
        <p:sp>
          <p:nvSpPr>
            <p:cNvPr id="14" name="Rectangle 13"/>
            <p:cNvSpPr/>
            <p:nvPr/>
          </p:nvSpPr>
          <p:spPr bwMode="auto">
            <a:xfrm>
              <a:off x="0" y="381000"/>
              <a:ext cx="38862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a typeface="ＭＳ Ｐゴシック" charset="-128"/>
                <a:cs typeface="ＭＳ Ｐゴシック" charset="-128"/>
              </a:endParaRPr>
            </a:p>
          </p:txBody>
        </p:sp>
        <p:pic>
          <p:nvPicPr>
            <p:cNvPr id="52231" name="Picture 4" descr="UN_Women_English_White.png"/>
            <p:cNvPicPr>
              <a:picLocks noChangeAspect="1"/>
            </p:cNvPicPr>
            <p:nvPr/>
          </p:nvPicPr>
          <p:blipFill>
            <a:blip r:embed="rId2" cstate="print">
              <a:extLst>
                <a:ext uri="{28A0092B-C50C-407E-A947-70E740481C1C}">
                  <a14:useLocalDpi xmlns:a14="http://schemas.microsoft.com/office/drawing/2010/main" xmlns="" val="0"/>
                </a:ext>
              </a:extLst>
            </a:blip>
            <a:srcRect b="28111"/>
            <a:stretch>
              <a:fillRect/>
            </a:stretch>
          </p:blipFill>
          <p:spPr bwMode="auto">
            <a:xfrm>
              <a:off x="268288" y="493713"/>
              <a:ext cx="1560512"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4" name="Picture Placeholder 3"/>
          <p:cNvPicPr>
            <a:picLocks noGrp="1" noChangeAspect="1"/>
          </p:cNvPicPr>
          <p:nvPr>
            <p:ph type="pic" sz="quarter" idx="16"/>
          </p:nvPr>
        </p:nvPicPr>
        <p:blipFill>
          <a:blip r:embed="rId3" cstate="print">
            <a:extLst>
              <a:ext uri="{28A0092B-C50C-407E-A947-70E740481C1C}">
                <a14:useLocalDpi xmlns:a14="http://schemas.microsoft.com/office/drawing/2010/main" xmlns="" val="0"/>
              </a:ext>
            </a:extLst>
          </a:blip>
          <a:srcRect l="183" r="183"/>
          <a:stretch>
            <a:fillRect/>
          </a:stretch>
        </p:blipFill>
        <p:spPr/>
      </p:pic>
      <p:pic>
        <p:nvPicPr>
          <p:cNvPr id="5" name="Picture Placeholder 4"/>
          <p:cNvPicPr>
            <a:picLocks noGrp="1" noChangeAspect="1"/>
          </p:cNvPicPr>
          <p:nvPr>
            <p:ph type="pic" sz="quarter" idx="17"/>
          </p:nvPr>
        </p:nvPicPr>
        <p:blipFill>
          <a:blip r:embed="rId4" cstate="print">
            <a:extLst>
              <a:ext uri="{28A0092B-C50C-407E-A947-70E740481C1C}">
                <a14:useLocalDpi xmlns:a14="http://schemas.microsoft.com/office/drawing/2010/main" xmlns="" val="0"/>
              </a:ext>
            </a:extLst>
          </a:blip>
          <a:srcRect l="773" r="773"/>
          <a:stretch>
            <a:fillRect/>
          </a:stretch>
        </p:blipFill>
        <p:spPr/>
      </p:pic>
      <p:pic>
        <p:nvPicPr>
          <p:cNvPr id="10" name="Picture 2" descr="C:\Users\mradavich\AppData\Local\Microsoft\Windows\Temporary Internet Files\Content.Outlook\CA5E2JWU\Zonta International Logo_Block_WHITE_NOTA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19400" y="434399"/>
            <a:ext cx="809717" cy="5790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29495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2" cstate="print"/>
          <a:srcRect t="39" b="39"/>
          <a:stretch>
            <a:fillRect/>
          </a:stretch>
        </p:blipFill>
        <p:spPr>
          <a:prstGeom prst="rect">
            <a:avLst/>
          </a:prstGeom>
        </p:spPr>
      </p:pic>
      <p:sp>
        <p:nvSpPr>
          <p:cNvPr id="14" name="Title 13"/>
          <p:cNvSpPr>
            <a:spLocks noGrp="1"/>
          </p:cNvSpPr>
          <p:nvPr>
            <p:ph type="title"/>
          </p:nvPr>
        </p:nvSpPr>
        <p:spPr/>
        <p:txBody>
          <a:bodyPr>
            <a:noAutofit/>
          </a:bodyPr>
          <a:lstStyle/>
          <a:p>
            <a:pPr>
              <a:defRPr/>
            </a:pPr>
            <a:r>
              <a:rPr lang="en-US" sz="3600" b="1" dirty="0" smtClean="0"/>
              <a:t>Stimmen gegen Gewalt</a:t>
            </a:r>
            <a:endParaRPr lang="de-DE" sz="3600" b="1" dirty="0"/>
          </a:p>
        </p:txBody>
      </p:sp>
      <p:sp>
        <p:nvSpPr>
          <p:cNvPr id="15" name="Text Placeholder 14"/>
          <p:cNvSpPr>
            <a:spLocks noGrp="1"/>
          </p:cNvSpPr>
          <p:nvPr>
            <p:ph type="body" sz="quarter" idx="14"/>
          </p:nvPr>
        </p:nvSpPr>
        <p:spPr/>
        <p:txBody>
          <a:bodyPr/>
          <a:lstStyle/>
          <a:p>
            <a:pPr marL="0" indent="0">
              <a:spcBef>
                <a:spcPts val="0"/>
              </a:spcBef>
              <a:defRPr/>
            </a:pPr>
            <a:r>
              <a:rPr lang="en-US" sz="2200" b="1" dirty="0" smtClean="0">
                <a:solidFill>
                  <a:srgbClr val="009DDC"/>
                </a:solidFill>
              </a:rPr>
              <a:t>WIE GEHT ES WEITER?</a:t>
            </a:r>
          </a:p>
          <a:p>
            <a:pPr>
              <a:spcBef>
                <a:spcPts val="0"/>
              </a:spcBef>
              <a:buSzPct val="100000"/>
              <a:buFont typeface="Arial"/>
              <a:buChar char="•"/>
              <a:defRPr/>
            </a:pPr>
            <a:r>
              <a:rPr lang="en-US" sz="2200" dirty="0" smtClean="0">
                <a:solidFill>
                  <a:schemeClr val="tx1"/>
                </a:solidFill>
              </a:rPr>
              <a:t>Reichweite ausdehnen </a:t>
            </a:r>
            <a:r>
              <a:rPr lang="en-US" sz="2200" dirty="0" smtClean="0">
                <a:solidFill>
                  <a:schemeClr val="accent5">
                    <a:lumMod val="50000"/>
                  </a:schemeClr>
                </a:solidFill>
              </a:rPr>
              <a:t>auf neue Länder</a:t>
            </a:r>
          </a:p>
          <a:p>
            <a:pPr>
              <a:spcBef>
                <a:spcPts val="0"/>
              </a:spcBef>
              <a:buSzPct val="100000"/>
              <a:buFont typeface="Arial"/>
              <a:buChar char="•"/>
              <a:defRPr/>
            </a:pPr>
            <a:r>
              <a:rPr lang="en-US" sz="2200" dirty="0" smtClean="0">
                <a:solidFill>
                  <a:schemeClr val="tx1"/>
                </a:solidFill>
              </a:rPr>
              <a:t>Engagement intensivieren </a:t>
            </a:r>
            <a:r>
              <a:rPr lang="en-US" sz="2200" dirty="0" smtClean="0">
                <a:solidFill>
                  <a:schemeClr val="accent5">
                    <a:lumMod val="50000"/>
                  </a:schemeClr>
                </a:solidFill>
              </a:rPr>
              <a:t>in jenen Ländern, in denen Jugendliche geschult wurden</a:t>
            </a:r>
          </a:p>
          <a:p>
            <a:pPr>
              <a:spcBef>
                <a:spcPts val="0"/>
              </a:spcBef>
              <a:buSzPct val="100000"/>
              <a:buFont typeface="Arial"/>
              <a:buChar char="•"/>
              <a:defRPr/>
            </a:pPr>
            <a:r>
              <a:rPr lang="en-US" sz="2200" dirty="0" smtClean="0">
                <a:solidFill>
                  <a:schemeClr val="tx1"/>
                </a:solidFill>
              </a:rPr>
              <a:t>Partnerschaften </a:t>
            </a:r>
            <a:r>
              <a:rPr lang="en-US" sz="2200" dirty="0" smtClean="0">
                <a:solidFill>
                  <a:schemeClr val="accent5">
                    <a:lumMod val="50000"/>
                  </a:schemeClr>
                </a:solidFill>
              </a:rPr>
              <a:t>stärken</a:t>
            </a:r>
            <a:endParaRPr lang="en-US" sz="2200" dirty="0" smtClean="0">
              <a:solidFill>
                <a:schemeClr val="tx1"/>
              </a:solidFill>
            </a:endParaRPr>
          </a:p>
          <a:p>
            <a:pPr>
              <a:spcBef>
                <a:spcPts val="0"/>
              </a:spcBef>
              <a:buSzPct val="100000"/>
              <a:buFont typeface="Arial"/>
              <a:buChar char="•"/>
              <a:defRPr/>
            </a:pPr>
            <a:r>
              <a:rPr lang="en-US" sz="2200" dirty="0">
                <a:solidFill>
                  <a:schemeClr val="accent5">
                    <a:lumMod val="50000"/>
                  </a:schemeClr>
                </a:solidFill>
              </a:rPr>
              <a:t>Z</a:t>
            </a:r>
            <a:r>
              <a:rPr lang="en-US" sz="2200" dirty="0" smtClean="0">
                <a:solidFill>
                  <a:schemeClr val="accent5">
                    <a:lumMod val="50000"/>
                  </a:schemeClr>
                </a:solidFill>
              </a:rPr>
              <a:t>u </a:t>
            </a:r>
            <a:r>
              <a:rPr lang="en-US" sz="2200" dirty="0" smtClean="0">
                <a:solidFill>
                  <a:schemeClr val="tx1"/>
                </a:solidFill>
              </a:rPr>
              <a:t>globalen Präventionsmaßnahmen </a:t>
            </a:r>
            <a:r>
              <a:rPr lang="en-US" sz="2200" dirty="0" smtClean="0">
                <a:solidFill>
                  <a:schemeClr val="accent5">
                    <a:lumMod val="50000"/>
                  </a:schemeClr>
                </a:solidFill>
              </a:rPr>
              <a:t>beitragen und die </a:t>
            </a:r>
            <a:r>
              <a:rPr lang="en-US" sz="2200" dirty="0" smtClean="0">
                <a:solidFill>
                  <a:schemeClr val="tx1"/>
                </a:solidFill>
              </a:rPr>
              <a:t>Gleichberechtigung der Geschlechter sowie die nachhaltige Entwicklung fördern</a:t>
            </a:r>
          </a:p>
        </p:txBody>
      </p:sp>
      <p:grpSp>
        <p:nvGrpSpPr>
          <p:cNvPr id="50180" name="Group 9"/>
          <p:cNvGrpSpPr>
            <a:grpSpLocks/>
          </p:cNvGrpSpPr>
          <p:nvPr/>
        </p:nvGrpSpPr>
        <p:grpSpPr bwMode="auto">
          <a:xfrm>
            <a:off x="0" y="381000"/>
            <a:ext cx="3886200" cy="685800"/>
            <a:chOff x="0" y="381000"/>
            <a:chExt cx="3886200" cy="685800"/>
          </a:xfrm>
        </p:grpSpPr>
        <p:sp>
          <p:nvSpPr>
            <p:cNvPr id="11" name="Rectangle 10"/>
            <p:cNvSpPr/>
            <p:nvPr/>
          </p:nvSpPr>
          <p:spPr bwMode="auto">
            <a:xfrm>
              <a:off x="0" y="381000"/>
              <a:ext cx="38862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a typeface="ＭＳ Ｐゴシック" charset="-128"/>
                <a:cs typeface="ＭＳ Ｐゴシック" charset="-128"/>
              </a:endParaRPr>
            </a:p>
          </p:txBody>
        </p:sp>
        <p:pic>
          <p:nvPicPr>
            <p:cNvPr id="50182" name="Picture 4" descr="UN_Women_English_White.png"/>
            <p:cNvPicPr>
              <a:picLocks noChangeAspect="1"/>
            </p:cNvPicPr>
            <p:nvPr/>
          </p:nvPicPr>
          <p:blipFill>
            <a:blip r:embed="rId3" cstate="print">
              <a:extLst>
                <a:ext uri="{28A0092B-C50C-407E-A947-70E740481C1C}">
                  <a14:useLocalDpi xmlns:a14="http://schemas.microsoft.com/office/drawing/2010/main" xmlns="" val="0"/>
                </a:ext>
              </a:extLst>
            </a:blip>
            <a:srcRect b="28111"/>
            <a:stretch>
              <a:fillRect/>
            </a:stretch>
          </p:blipFill>
          <p:spPr bwMode="auto">
            <a:xfrm>
              <a:off x="268288" y="493713"/>
              <a:ext cx="1560512"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9" name="Picture 2" descr="C:\Users\mradavich\AppData\Local\Microsoft\Windows\Temporary Internet Files\Content.Outlook\CA5E2JWU\Zonta International Logo_Block_WHITE_NOTAG.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95600" y="434399"/>
            <a:ext cx="809717" cy="5790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51213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2" cstate="print">
            <a:extLst>
              <a:ext uri="{28A0092B-C50C-407E-A947-70E740481C1C}">
                <a14:useLocalDpi xmlns:a14="http://schemas.microsoft.com/office/drawing/2010/main" xmlns="" val="0"/>
              </a:ext>
            </a:extLst>
          </a:blip>
          <a:srcRect l="10008" r="10008"/>
          <a:stretch>
            <a:fillRect/>
          </a:stretch>
        </p:blipFill>
        <p:spPr/>
      </p:pic>
      <p:sp>
        <p:nvSpPr>
          <p:cNvPr id="14" name="Title 13"/>
          <p:cNvSpPr>
            <a:spLocks noGrp="1"/>
          </p:cNvSpPr>
          <p:nvPr>
            <p:ph type="title"/>
          </p:nvPr>
        </p:nvSpPr>
        <p:spPr/>
        <p:txBody>
          <a:bodyPr>
            <a:noAutofit/>
          </a:bodyPr>
          <a:lstStyle/>
          <a:p>
            <a:pPr>
              <a:defRPr/>
            </a:pPr>
            <a:r>
              <a:rPr lang="en-US" sz="3600" b="1" dirty="0" smtClean="0"/>
              <a:t>Stimmen gegen Gewalt</a:t>
            </a:r>
            <a:endParaRPr lang="de-DE" sz="3600" b="1" dirty="0"/>
          </a:p>
        </p:txBody>
      </p:sp>
      <p:sp>
        <p:nvSpPr>
          <p:cNvPr id="15" name="Text Placeholder 14"/>
          <p:cNvSpPr>
            <a:spLocks noGrp="1"/>
          </p:cNvSpPr>
          <p:nvPr>
            <p:ph type="body" sz="quarter" idx="14"/>
          </p:nvPr>
        </p:nvSpPr>
        <p:spPr>
          <a:xfrm>
            <a:off x="3962400" y="1447800"/>
            <a:ext cx="4991100" cy="4800600"/>
          </a:xfrm>
        </p:spPr>
        <p:txBody>
          <a:bodyPr/>
          <a:lstStyle/>
          <a:p>
            <a:pPr marL="0" indent="0">
              <a:spcBef>
                <a:spcPts val="0"/>
              </a:spcBef>
              <a:spcAft>
                <a:spcPts val="0"/>
              </a:spcAft>
              <a:defRPr/>
            </a:pPr>
            <a:endParaRPr lang="en-US" sz="2000" b="1" dirty="0" smtClean="0">
              <a:solidFill>
                <a:srgbClr val="009DDC"/>
              </a:solidFill>
            </a:endParaRPr>
          </a:p>
          <a:p>
            <a:pPr marL="0" indent="0">
              <a:spcBef>
                <a:spcPts val="0"/>
              </a:spcBef>
              <a:spcAft>
                <a:spcPts val="0"/>
              </a:spcAft>
              <a:defRPr/>
            </a:pPr>
            <a:r>
              <a:rPr lang="en-US" sz="2000" b="1" dirty="0" smtClean="0">
                <a:solidFill>
                  <a:srgbClr val="009DDC"/>
                </a:solidFill>
              </a:rPr>
              <a:t>       WARUM FÜR STIMMEN GEGEN GEWALT </a:t>
            </a:r>
          </a:p>
          <a:p>
            <a:pPr marL="0" indent="0">
              <a:spcBef>
                <a:spcPts val="0"/>
              </a:spcBef>
              <a:defRPr/>
            </a:pPr>
            <a:r>
              <a:rPr lang="en-US" sz="2000" b="1" dirty="0" smtClean="0">
                <a:solidFill>
                  <a:srgbClr val="009DDC"/>
                </a:solidFill>
              </a:rPr>
              <a:t>       SPENDEN?</a:t>
            </a:r>
          </a:p>
          <a:p>
            <a:pPr>
              <a:spcBef>
                <a:spcPts val="0"/>
              </a:spcBef>
              <a:buSzPct val="100000"/>
              <a:buFont typeface="Arial"/>
              <a:buChar char="•"/>
              <a:defRPr/>
            </a:pPr>
            <a:r>
              <a:rPr lang="en-US" sz="2000" dirty="0">
                <a:solidFill>
                  <a:schemeClr val="accent5">
                    <a:lumMod val="50000"/>
                  </a:schemeClr>
                </a:solidFill>
              </a:rPr>
              <a:t>Das Projekt zielt </a:t>
            </a:r>
            <a:r>
              <a:rPr lang="en-US" sz="2000" dirty="0" smtClean="0">
                <a:solidFill>
                  <a:schemeClr val="accent5">
                    <a:lumMod val="50000"/>
                  </a:schemeClr>
                </a:solidFill>
              </a:rPr>
              <a:t>ab auf </a:t>
            </a:r>
            <a:r>
              <a:rPr lang="en-US" sz="2000" dirty="0">
                <a:solidFill>
                  <a:schemeClr val="accent5">
                    <a:lumMod val="50000"/>
                  </a:schemeClr>
                </a:solidFill>
              </a:rPr>
              <a:t>die </a:t>
            </a:r>
            <a:r>
              <a:rPr lang="en-US" sz="2000" dirty="0">
                <a:solidFill>
                  <a:schemeClr val="tx1"/>
                </a:solidFill>
              </a:rPr>
              <a:t>Ursachen von Gewalt </a:t>
            </a:r>
            <a:r>
              <a:rPr lang="en-US" sz="2000" dirty="0">
                <a:solidFill>
                  <a:schemeClr val="accent5">
                    <a:lumMod val="50000"/>
                  </a:schemeClr>
                </a:solidFill>
              </a:rPr>
              <a:t>gegen </a:t>
            </a:r>
            <a:r>
              <a:rPr lang="en-US" sz="2000" dirty="0" smtClean="0">
                <a:solidFill>
                  <a:schemeClr val="accent5">
                    <a:lumMod val="50000"/>
                  </a:schemeClr>
                </a:solidFill>
              </a:rPr>
              <a:t>Frauen und  Mädchen und </a:t>
            </a:r>
            <a:r>
              <a:rPr lang="en-US" sz="2000" dirty="0">
                <a:solidFill>
                  <a:schemeClr val="accent5">
                    <a:lumMod val="50000"/>
                  </a:schemeClr>
                </a:solidFill>
              </a:rPr>
              <a:t>stoppt sie, bevor sie sich etablieren können</a:t>
            </a:r>
          </a:p>
          <a:p>
            <a:pPr>
              <a:spcBef>
                <a:spcPts val="0"/>
              </a:spcBef>
              <a:buSzPct val="100000"/>
              <a:buFont typeface="Arial"/>
              <a:buChar char="•"/>
              <a:defRPr/>
            </a:pPr>
            <a:r>
              <a:rPr lang="en-US" sz="2000" dirty="0" smtClean="0">
                <a:solidFill>
                  <a:schemeClr val="tx1"/>
                </a:solidFill>
              </a:rPr>
              <a:t>Greifbare Ergebnisse, </a:t>
            </a:r>
            <a:r>
              <a:rPr lang="en-US" sz="2000" dirty="0" smtClean="0">
                <a:solidFill>
                  <a:schemeClr val="tx1"/>
                </a:solidFill>
              </a:rPr>
              <a:t>hohe</a:t>
            </a:r>
            <a:r>
              <a:rPr lang="en-US" sz="2000" dirty="0" smtClean="0">
                <a:solidFill>
                  <a:schemeClr val="tx1"/>
                </a:solidFill>
              </a:rPr>
              <a:t> </a:t>
            </a:r>
            <a:r>
              <a:rPr lang="en-US" sz="2000" dirty="0" smtClean="0">
                <a:solidFill>
                  <a:schemeClr val="tx1"/>
                </a:solidFill>
              </a:rPr>
              <a:t>Reichweite</a:t>
            </a:r>
            <a:r>
              <a:rPr lang="en-US" sz="2000" dirty="0" smtClean="0">
                <a:solidFill>
                  <a:schemeClr val="tx1"/>
                </a:solidFill>
              </a:rPr>
              <a:t>: </a:t>
            </a:r>
            <a:r>
              <a:rPr lang="en-US" sz="2000" dirty="0" smtClean="0">
                <a:solidFill>
                  <a:schemeClr val="tx1"/>
                </a:solidFill>
              </a:rPr>
              <a:t>Das Engagement von 1Million US-Dollar erreicht 800.000 Jugendliche in 30 Ländern</a:t>
            </a:r>
          </a:p>
          <a:p>
            <a:pPr>
              <a:spcBef>
                <a:spcPts val="0"/>
              </a:spcBef>
              <a:buSzPct val="100000"/>
              <a:buFont typeface="Arial"/>
              <a:buChar char="•"/>
              <a:defRPr/>
            </a:pPr>
            <a:r>
              <a:rPr lang="en-US" sz="2000" dirty="0" smtClean="0">
                <a:solidFill>
                  <a:schemeClr val="accent5">
                    <a:lumMod val="50000"/>
                  </a:schemeClr>
                </a:solidFill>
              </a:rPr>
              <a:t>Einen Beitrag leisten für die </a:t>
            </a:r>
            <a:r>
              <a:rPr lang="en-US" sz="2000" dirty="0" smtClean="0">
                <a:solidFill>
                  <a:schemeClr val="tx1"/>
                </a:solidFill>
              </a:rPr>
              <a:t>Gleichberechtigung der Geschlechter, Schulung von Führungsqualitäten bei Jugendlichen</a:t>
            </a:r>
          </a:p>
        </p:txBody>
      </p:sp>
      <p:grpSp>
        <p:nvGrpSpPr>
          <p:cNvPr id="50180" name="Group 9"/>
          <p:cNvGrpSpPr>
            <a:grpSpLocks/>
          </p:cNvGrpSpPr>
          <p:nvPr/>
        </p:nvGrpSpPr>
        <p:grpSpPr bwMode="auto">
          <a:xfrm>
            <a:off x="0" y="381000"/>
            <a:ext cx="3886200" cy="685800"/>
            <a:chOff x="0" y="381000"/>
            <a:chExt cx="3886200" cy="685800"/>
          </a:xfrm>
        </p:grpSpPr>
        <p:sp>
          <p:nvSpPr>
            <p:cNvPr id="11" name="Rectangle 10"/>
            <p:cNvSpPr/>
            <p:nvPr/>
          </p:nvSpPr>
          <p:spPr bwMode="auto">
            <a:xfrm>
              <a:off x="0" y="381000"/>
              <a:ext cx="38862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a typeface="ＭＳ Ｐゴシック" charset="-128"/>
                <a:cs typeface="ＭＳ Ｐゴシック" charset="-128"/>
              </a:endParaRPr>
            </a:p>
          </p:txBody>
        </p:sp>
        <p:pic>
          <p:nvPicPr>
            <p:cNvPr id="50182" name="Picture 4" descr="UN_Women_English_White.png"/>
            <p:cNvPicPr>
              <a:picLocks noChangeAspect="1"/>
            </p:cNvPicPr>
            <p:nvPr/>
          </p:nvPicPr>
          <p:blipFill>
            <a:blip r:embed="rId3" cstate="print">
              <a:extLst>
                <a:ext uri="{28A0092B-C50C-407E-A947-70E740481C1C}">
                  <a14:useLocalDpi xmlns:a14="http://schemas.microsoft.com/office/drawing/2010/main" xmlns="" val="0"/>
                </a:ext>
              </a:extLst>
            </a:blip>
            <a:srcRect b="28111"/>
            <a:stretch>
              <a:fillRect/>
            </a:stretch>
          </p:blipFill>
          <p:spPr bwMode="auto">
            <a:xfrm>
              <a:off x="268288" y="493713"/>
              <a:ext cx="1560512"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0" name="Picture 2" descr="C:\Users\mradavich\AppData\Local\Microsoft\Windows\Temporary Internet Files\Content.Outlook\CA5E2JWU\Zonta International Logo_Block_WHITE_NOTAG.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19400" y="434399"/>
            <a:ext cx="809717" cy="5790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88843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2057400" y="419100"/>
            <a:ext cx="6934200" cy="596900"/>
          </a:xfrm>
        </p:spPr>
        <p:txBody>
          <a:bodyPr/>
          <a:lstStyle/>
          <a:p>
            <a:r>
              <a:rPr lang="en-US" sz="1600" b="1" dirty="0" smtClean="0"/>
              <a:t>Danke, dass Sie uns auf der „Stimmen gegen Gewalt“-Reise begleiten!</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6079" y="1219200"/>
            <a:ext cx="8291843" cy="5522497"/>
          </a:xfrm>
          <a:prstGeom prst="rect">
            <a:avLst/>
          </a:prstGeom>
        </p:spPr>
      </p:pic>
      <p:pic>
        <p:nvPicPr>
          <p:cNvPr id="5" name="Picture 2" descr="C:\Users\mradavich\AppData\Local\Microsoft\Windows\Temporary Internet Files\Content.Outlook\CA5E2JWU\Zonta International Logo_Block_WHITE_NOTA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3964" y="420683"/>
            <a:ext cx="809717" cy="5790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79691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2106040" y="411465"/>
            <a:ext cx="6680200" cy="596900"/>
          </a:xfrm>
        </p:spPr>
        <p:txBody>
          <a:bodyPr/>
          <a:lstStyle/>
          <a:p>
            <a:r>
              <a:rPr lang="en-US" sz="2800" b="1" dirty="0" smtClean="0"/>
              <a:t>Gewalt gegen Frauen: Was wir wissen</a:t>
            </a:r>
          </a:p>
        </p:txBody>
      </p:sp>
      <p:sp>
        <p:nvSpPr>
          <p:cNvPr id="3" name="Text Placeholder 2"/>
          <p:cNvSpPr>
            <a:spLocks noGrp="1"/>
          </p:cNvSpPr>
          <p:nvPr>
            <p:ph type="body" sz="quarter" idx="14"/>
          </p:nvPr>
        </p:nvSpPr>
        <p:spPr/>
        <p:txBody>
          <a:bodyPr/>
          <a:lstStyle/>
          <a:p>
            <a:pPr>
              <a:spcBef>
                <a:spcPts val="0"/>
              </a:spcBef>
              <a:buSzPct val="100000"/>
              <a:buFont typeface="Arial"/>
              <a:buChar char="•"/>
              <a:defRPr/>
            </a:pPr>
            <a:endParaRPr lang="de-DE" dirty="0" smtClean="0">
              <a:solidFill>
                <a:schemeClr val="accent5">
                  <a:lumMod val="50000"/>
                </a:schemeClr>
              </a:solidFill>
            </a:endParaRPr>
          </a:p>
          <a:p>
            <a:pPr>
              <a:spcBef>
                <a:spcPts val="0"/>
              </a:spcBef>
              <a:buSzPct val="100000"/>
              <a:buFont typeface="Arial"/>
              <a:buChar char="•"/>
              <a:defRPr/>
            </a:pPr>
            <a:r>
              <a:rPr lang="en-US" dirty="0" smtClean="0">
                <a:solidFill>
                  <a:schemeClr val="accent5">
                    <a:lumMod val="50000"/>
                  </a:schemeClr>
                </a:solidFill>
              </a:rPr>
              <a:t>1 von 3 Frauen und Mädchen in der ganzen Welt ist mindestens einmal im Leben von Gewalt betroffen</a:t>
            </a:r>
          </a:p>
          <a:p>
            <a:pPr>
              <a:spcBef>
                <a:spcPts val="0"/>
              </a:spcBef>
              <a:buSzPct val="100000"/>
              <a:buFont typeface="Arial"/>
              <a:buChar char="•"/>
              <a:defRPr/>
            </a:pPr>
            <a:r>
              <a:rPr lang="en-US" dirty="0" smtClean="0">
                <a:solidFill>
                  <a:schemeClr val="accent5">
                    <a:lumMod val="50000"/>
                  </a:schemeClr>
                </a:solidFill>
              </a:rPr>
              <a:t>Gewalt gegen Frauen und Mädchen hat ihre Wurzeln in Geschlechterdiskriminierung, sozialen Normen und früh einsetzenden Geschlechterstereotypen</a:t>
            </a:r>
          </a:p>
          <a:p>
            <a:pPr>
              <a:spcBef>
                <a:spcPts val="0"/>
              </a:spcBef>
              <a:buSzPct val="100000"/>
              <a:buFont typeface="Arial"/>
              <a:buChar char="•"/>
              <a:defRPr/>
            </a:pPr>
            <a:r>
              <a:rPr lang="en-US" dirty="0">
                <a:solidFill>
                  <a:schemeClr val="accent5">
                    <a:lumMod val="50000"/>
                  </a:schemeClr>
                </a:solidFill>
              </a:rPr>
              <a:t>Förderung der Rolle von Jugendlichen bei primärer Prävention ist die beste Investition für schnellere und nachhaltige Fortschritte</a:t>
            </a:r>
            <a:endParaRPr lang="de-DE" dirty="0">
              <a:solidFill>
                <a:schemeClr val="accent5">
                  <a:lumMod val="50000"/>
                </a:schemeClr>
              </a:solidFill>
            </a:endParaRPr>
          </a:p>
        </p:txBody>
      </p:sp>
      <p:pic>
        <p:nvPicPr>
          <p:cNvPr id="1026" name="Picture 2" descr="C:\Users\mradavich\AppData\Local\Microsoft\Windows\Temporary Internet Files\Content.Outlook\CA5E2JWU\Zonta International Logo_Block_WHITE_NOTA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06850" y="420683"/>
            <a:ext cx="809717" cy="5790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99223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nvPr>
        </p:nvPicPr>
        <p:blipFill>
          <a:blip r:embed="rId2" cstate="print">
            <a:extLst>
              <a:ext uri="{28A0092B-C50C-407E-A947-70E740481C1C}">
                <a14:useLocalDpi xmlns:a14="http://schemas.microsoft.com/office/drawing/2010/main" xmlns="" val="0"/>
              </a:ext>
            </a:extLst>
          </a:blip>
          <a:srcRect l="31129" r="31129"/>
          <a:stretch>
            <a:fillRect/>
          </a:stretch>
        </p:blipFill>
        <p:spPr>
          <a:effectLst>
            <a:outerShdw blurRad="50800" dist="38100" algn="l" rotWithShape="0">
              <a:srgbClr val="000000">
                <a:alpha val="39999"/>
              </a:srgbClr>
            </a:outerShdw>
          </a:effectLst>
        </p:spPr>
      </p:pic>
      <p:sp>
        <p:nvSpPr>
          <p:cNvPr id="48130" name="Text Placeholder 4"/>
          <p:cNvSpPr>
            <a:spLocks noGrp="1"/>
          </p:cNvSpPr>
          <p:nvPr>
            <p:ph type="body" idx="1"/>
          </p:nvPr>
        </p:nvSpPr>
        <p:spPr>
          <a:xfrm>
            <a:off x="4114800" y="1524000"/>
            <a:ext cx="4864100" cy="4381500"/>
          </a:xfrm>
        </p:spPr>
        <p:txBody>
          <a:bodyPr/>
          <a:lstStyle/>
          <a:p>
            <a:r>
              <a:rPr lang="en-US" sz="2200" dirty="0" smtClean="0"/>
              <a:t>Innovativer, informeller koedukativer Lehrplan für Kinder und Jugendliche im Alter zwischen 5 und 25 Jahren</a:t>
            </a:r>
          </a:p>
          <a:p>
            <a:r>
              <a:rPr lang="en-US" sz="2200" dirty="0" smtClean="0"/>
              <a:t>Ein Projekt, das JugendleiterInnen, Pädagogen und Gemeinden einbindet, um die Wurzeln und strukturellen Ursachen von Gewalt gegen Frauen und Mädchen in ihren Gemeinden anzugehen</a:t>
            </a:r>
          </a:p>
          <a:p>
            <a:r>
              <a:rPr lang="en-US" sz="2200" dirty="0" smtClean="0"/>
              <a:t>Fördert die Übernahme führender Rollen durch Jugendliche und setzt die Macht informeller Bildung wirksam ein, um Jugendliche innerhalb und außerhalb der Schule zu erreichen</a:t>
            </a:r>
          </a:p>
          <a:p>
            <a:endParaRPr lang="de-DE" sz="2400" dirty="0" smtClean="0">
              <a:ea typeface="ＭＳ Ｐゴシック" pitchFamily="34" charset="-128"/>
              <a:cs typeface="ＭＳ Ｐゴシック" pitchFamily="34" charset="-128"/>
            </a:endParaRPr>
          </a:p>
        </p:txBody>
      </p:sp>
      <p:sp>
        <p:nvSpPr>
          <p:cNvPr id="4" name="Title 3"/>
          <p:cNvSpPr>
            <a:spLocks noGrp="1"/>
          </p:cNvSpPr>
          <p:nvPr>
            <p:ph type="title"/>
          </p:nvPr>
        </p:nvSpPr>
        <p:spPr/>
        <p:txBody>
          <a:bodyPr>
            <a:normAutofit fontScale="90000"/>
          </a:bodyPr>
          <a:lstStyle/>
          <a:p>
            <a:pPr>
              <a:defRPr/>
            </a:pPr>
            <a:r>
              <a:rPr lang="en-US" b="1" dirty="0" smtClean="0"/>
              <a:t>Stimmen gegen Gewalt</a:t>
            </a:r>
            <a:endParaRPr lang="de-DE" b="1" dirty="0"/>
          </a:p>
        </p:txBody>
      </p:sp>
      <p:grpSp>
        <p:nvGrpSpPr>
          <p:cNvPr id="48132" name="Group 11"/>
          <p:cNvGrpSpPr>
            <a:grpSpLocks/>
          </p:cNvGrpSpPr>
          <p:nvPr/>
        </p:nvGrpSpPr>
        <p:grpSpPr bwMode="auto">
          <a:xfrm>
            <a:off x="0" y="381000"/>
            <a:ext cx="3886200" cy="685800"/>
            <a:chOff x="0" y="381000"/>
            <a:chExt cx="3886200" cy="685800"/>
          </a:xfrm>
        </p:grpSpPr>
        <p:sp>
          <p:nvSpPr>
            <p:cNvPr id="13" name="Rectangle 12"/>
            <p:cNvSpPr/>
            <p:nvPr/>
          </p:nvSpPr>
          <p:spPr bwMode="auto">
            <a:xfrm>
              <a:off x="0" y="381000"/>
              <a:ext cx="38862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a typeface="ＭＳ Ｐゴシック" charset="-128"/>
                <a:cs typeface="ＭＳ Ｐゴシック" charset="-128"/>
              </a:endParaRPr>
            </a:p>
          </p:txBody>
        </p:sp>
        <p:pic>
          <p:nvPicPr>
            <p:cNvPr id="48134" name="Picture 4" descr="UN_Women_English_White.png"/>
            <p:cNvPicPr>
              <a:picLocks noChangeAspect="1"/>
            </p:cNvPicPr>
            <p:nvPr/>
          </p:nvPicPr>
          <p:blipFill>
            <a:blip r:embed="rId3" cstate="print">
              <a:extLst>
                <a:ext uri="{28A0092B-C50C-407E-A947-70E740481C1C}">
                  <a14:useLocalDpi xmlns:a14="http://schemas.microsoft.com/office/drawing/2010/main" xmlns="" val="0"/>
                </a:ext>
              </a:extLst>
            </a:blip>
            <a:srcRect b="28111"/>
            <a:stretch>
              <a:fillRect/>
            </a:stretch>
          </p:blipFill>
          <p:spPr bwMode="auto">
            <a:xfrm>
              <a:off x="268288" y="493713"/>
              <a:ext cx="1560512"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9" name="Picture 2" descr="C:\Users\mradavich\AppData\Local\Microsoft\Windows\Temporary Internet Files\Content.Outlook\CA5E2JWU\Zonta International Logo_Block_WHITE_NOTAG.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32946" y="434399"/>
            <a:ext cx="809717" cy="5790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95753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cstate="print">
            <a:extLst>
              <a:ext uri="{28A0092B-C50C-407E-A947-70E740481C1C}">
                <a14:useLocalDpi xmlns:a14="http://schemas.microsoft.com/office/drawing/2010/main" xmlns="" val="0"/>
              </a:ext>
            </a:extLst>
          </a:blip>
          <a:srcRect l="4678" r="4678"/>
          <a:stretch>
            <a:fillRect/>
          </a:stretch>
        </p:blipFill>
        <p:spPr/>
      </p:pic>
      <p:sp>
        <p:nvSpPr>
          <p:cNvPr id="14" name="Title 13"/>
          <p:cNvSpPr>
            <a:spLocks noGrp="1"/>
          </p:cNvSpPr>
          <p:nvPr>
            <p:ph type="title"/>
          </p:nvPr>
        </p:nvSpPr>
        <p:spPr/>
        <p:txBody>
          <a:bodyPr>
            <a:normAutofit fontScale="90000"/>
          </a:bodyPr>
          <a:lstStyle/>
          <a:p>
            <a:pPr>
              <a:defRPr/>
            </a:pPr>
            <a:r>
              <a:rPr dirty="0" smtClean="0"/>
              <a:t>Stimmen gegen Gewalt</a:t>
            </a:r>
            <a:endParaRPr lang="de-DE" dirty="0"/>
          </a:p>
        </p:txBody>
      </p:sp>
      <p:sp>
        <p:nvSpPr>
          <p:cNvPr id="15" name="Text Placeholder 14"/>
          <p:cNvSpPr>
            <a:spLocks noGrp="1"/>
          </p:cNvSpPr>
          <p:nvPr>
            <p:ph type="body" sz="quarter" idx="14"/>
          </p:nvPr>
        </p:nvSpPr>
        <p:spPr/>
        <p:txBody>
          <a:bodyPr/>
          <a:lstStyle/>
          <a:p>
            <a:pPr marL="0" indent="0">
              <a:spcBef>
                <a:spcPts val="0"/>
              </a:spcBef>
              <a:defRPr/>
            </a:pPr>
            <a:r>
              <a:rPr lang="en-US" sz="2000" b="1" dirty="0" smtClean="0">
                <a:solidFill>
                  <a:srgbClr val="009DDC"/>
                </a:solidFill>
              </a:rPr>
              <a:t>WO STEHT DAS PROJEKT HEUTE?</a:t>
            </a:r>
          </a:p>
          <a:p>
            <a:pPr>
              <a:spcBef>
                <a:spcPts val="0"/>
              </a:spcBef>
              <a:buSzPct val="100000"/>
              <a:buFont typeface="Arial"/>
              <a:buChar char="•"/>
              <a:defRPr/>
            </a:pPr>
            <a:r>
              <a:rPr lang="en-US" sz="2000" dirty="0" smtClean="0">
                <a:solidFill>
                  <a:schemeClr val="accent5">
                    <a:lumMod val="50000"/>
                  </a:schemeClr>
                </a:solidFill>
              </a:rPr>
              <a:t>Projektstart: 2014, Zielgruppe: 12 Länder: </a:t>
            </a:r>
            <a:r>
              <a:rPr lang="en-US" sz="2000" b="1" dirty="0"/>
              <a:t>Brasilien, Burkina Faso, Demokratische Republik Kongo, Indien, Japan, Republik Korea, Malawi, Nigeria, Philippinen, Ruanda, Vereinigte Staaten von Amerika und Sambia</a:t>
            </a:r>
          </a:p>
          <a:p>
            <a:pPr>
              <a:spcBef>
                <a:spcPts val="0"/>
              </a:spcBef>
              <a:buSzPct val="100000"/>
              <a:buFont typeface="Arial"/>
              <a:buChar char="•"/>
              <a:defRPr/>
            </a:pPr>
            <a:r>
              <a:rPr lang="en-US" sz="2000" b="1" dirty="0" smtClean="0">
                <a:solidFill>
                  <a:srgbClr val="009DDC"/>
                </a:solidFill>
              </a:rPr>
              <a:t>Mittlerweile haben bereits 18 weitere Länder Interesse bekundet und bereiten sich auf die Durchführung des Programms vor</a:t>
            </a:r>
            <a:endParaRPr lang="de-DE" sz="2000" dirty="0" smtClean="0">
              <a:solidFill>
                <a:srgbClr val="009DDC"/>
              </a:solidFill>
            </a:endParaRPr>
          </a:p>
        </p:txBody>
      </p:sp>
      <p:grpSp>
        <p:nvGrpSpPr>
          <p:cNvPr id="49156" name="Group 9"/>
          <p:cNvGrpSpPr>
            <a:grpSpLocks/>
          </p:cNvGrpSpPr>
          <p:nvPr/>
        </p:nvGrpSpPr>
        <p:grpSpPr bwMode="auto">
          <a:xfrm>
            <a:off x="0" y="381000"/>
            <a:ext cx="3886200" cy="685800"/>
            <a:chOff x="0" y="381000"/>
            <a:chExt cx="3886200" cy="685800"/>
          </a:xfrm>
        </p:grpSpPr>
        <p:sp>
          <p:nvSpPr>
            <p:cNvPr id="11" name="Rectangle 10"/>
            <p:cNvSpPr/>
            <p:nvPr/>
          </p:nvSpPr>
          <p:spPr bwMode="auto">
            <a:xfrm>
              <a:off x="0" y="381000"/>
              <a:ext cx="38862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a typeface="ＭＳ Ｐゴシック" charset="-128"/>
                <a:cs typeface="ＭＳ Ｐゴシック" charset="-128"/>
              </a:endParaRPr>
            </a:p>
          </p:txBody>
        </p:sp>
        <p:pic>
          <p:nvPicPr>
            <p:cNvPr id="49158" name="Picture 4" descr="UN_Women_English_White.png"/>
            <p:cNvPicPr>
              <a:picLocks noChangeAspect="1"/>
            </p:cNvPicPr>
            <p:nvPr/>
          </p:nvPicPr>
          <p:blipFill>
            <a:blip r:embed="rId3" cstate="print">
              <a:extLst>
                <a:ext uri="{28A0092B-C50C-407E-A947-70E740481C1C}">
                  <a14:useLocalDpi xmlns:a14="http://schemas.microsoft.com/office/drawing/2010/main" xmlns="" val="0"/>
                </a:ext>
              </a:extLst>
            </a:blip>
            <a:srcRect b="28111"/>
            <a:stretch>
              <a:fillRect/>
            </a:stretch>
          </p:blipFill>
          <p:spPr bwMode="auto">
            <a:xfrm>
              <a:off x="268288" y="493713"/>
              <a:ext cx="1560512"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9" name="Picture 2" descr="C:\Users\mradavich\AppData\Local\Microsoft\Windows\Temporary Internet Files\Content.Outlook\CA5E2JWU\Zonta International Logo_Block_WHITE_NOTAG.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90800" y="434399"/>
            <a:ext cx="809717" cy="5790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40520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mradavich\AppData\Local\Microsoft\Windows\Temporary Internet Files\Content.Outlook\CA5E2JWU\Zonta International Logo_Block_WHITE_NOTA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52641" y="399406"/>
            <a:ext cx="809717" cy="579002"/>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Placeholder 2"/>
          <p:cNvPicPr>
            <a:picLocks noGrp="1" noChangeAspect="1"/>
          </p:cNvPicPr>
          <p:nvPr>
            <p:ph type="pic" sz="quarter" idx="13"/>
          </p:nvPr>
        </p:nvPicPr>
        <p:blipFill>
          <a:blip r:embed="rId3" cstate="print">
            <a:extLst>
              <a:ext uri="{28A0092B-C50C-407E-A947-70E740481C1C}">
                <a14:useLocalDpi xmlns:a14="http://schemas.microsoft.com/office/drawing/2010/main" xmlns="" val="0"/>
              </a:ext>
            </a:extLst>
          </a:blip>
          <a:srcRect l="4678" r="4678"/>
          <a:stretch>
            <a:fillRect/>
          </a:stretch>
        </p:blipFill>
        <p:spPr/>
      </p:pic>
      <p:sp>
        <p:nvSpPr>
          <p:cNvPr id="14" name="Title 13"/>
          <p:cNvSpPr>
            <a:spLocks noGrp="1"/>
          </p:cNvSpPr>
          <p:nvPr>
            <p:ph type="title"/>
          </p:nvPr>
        </p:nvSpPr>
        <p:spPr/>
        <p:txBody>
          <a:bodyPr>
            <a:normAutofit fontScale="90000"/>
          </a:bodyPr>
          <a:lstStyle/>
          <a:p>
            <a:pPr>
              <a:defRPr/>
            </a:pPr>
            <a:r>
              <a:rPr lang="en-US" b="1" dirty="0" smtClean="0"/>
              <a:t>Stimmen gegen Gewalt</a:t>
            </a:r>
            <a:endParaRPr lang="de-DE" b="1" dirty="0"/>
          </a:p>
        </p:txBody>
      </p:sp>
      <p:sp>
        <p:nvSpPr>
          <p:cNvPr id="15" name="Text Placeholder 14"/>
          <p:cNvSpPr>
            <a:spLocks noGrp="1"/>
          </p:cNvSpPr>
          <p:nvPr>
            <p:ph type="body" sz="quarter" idx="14"/>
          </p:nvPr>
        </p:nvSpPr>
        <p:spPr>
          <a:xfrm>
            <a:off x="4152900" y="1219200"/>
            <a:ext cx="4724400" cy="5029200"/>
          </a:xfrm>
        </p:spPr>
        <p:txBody>
          <a:bodyPr/>
          <a:lstStyle/>
          <a:p>
            <a:pPr marL="0" indent="0">
              <a:spcBef>
                <a:spcPts val="0"/>
              </a:spcBef>
              <a:defRPr/>
            </a:pPr>
            <a:r>
              <a:rPr lang="en-US" sz="1700" b="1" dirty="0" smtClean="0">
                <a:solidFill>
                  <a:srgbClr val="009DDC"/>
                </a:solidFill>
              </a:rPr>
              <a:t>WIE FUNKTIONIERT ES?</a:t>
            </a:r>
          </a:p>
          <a:p>
            <a:pPr>
              <a:spcBef>
                <a:spcPts val="0"/>
              </a:spcBef>
              <a:buSzPct val="100000"/>
              <a:buFont typeface="Arial"/>
              <a:buChar char="•"/>
              <a:defRPr/>
            </a:pPr>
            <a:r>
              <a:rPr lang="en-US" sz="1700" dirty="0" smtClean="0">
                <a:solidFill>
                  <a:schemeClr val="accent5">
                    <a:lumMod val="50000"/>
                  </a:schemeClr>
                </a:solidFill>
              </a:rPr>
              <a:t>Schulung von JugendleiterInnen und AusbilderInnen in </a:t>
            </a:r>
            <a:r>
              <a:rPr lang="en-US" sz="1700" dirty="0" smtClean="0">
                <a:solidFill>
                  <a:srgbClr val="009DDC"/>
                </a:solidFill>
              </a:rPr>
              <a:t>vier länderübergreifenden Workshops</a:t>
            </a:r>
            <a:endParaRPr lang="en-US" sz="1700" dirty="0" smtClean="0">
              <a:solidFill>
                <a:schemeClr val="accent5">
                  <a:lumMod val="50000"/>
                </a:schemeClr>
              </a:solidFill>
            </a:endParaRPr>
          </a:p>
          <a:p>
            <a:pPr>
              <a:spcBef>
                <a:spcPts val="0"/>
              </a:spcBef>
              <a:buSzPct val="100000"/>
              <a:buFont typeface="Arial"/>
              <a:buChar char="•"/>
              <a:defRPr/>
            </a:pPr>
            <a:r>
              <a:rPr lang="en-US" sz="1700" dirty="0" smtClean="0">
                <a:solidFill>
                  <a:schemeClr val="accent5">
                    <a:lumMod val="50000"/>
                  </a:schemeClr>
                </a:solidFill>
              </a:rPr>
              <a:t>Aufbau von </a:t>
            </a:r>
            <a:r>
              <a:rPr lang="en-US" sz="1700" dirty="0" smtClean="0">
                <a:solidFill>
                  <a:schemeClr val="tx1"/>
                </a:solidFill>
              </a:rPr>
              <a:t>Beratungskompetenz</a:t>
            </a:r>
          </a:p>
          <a:p>
            <a:pPr>
              <a:spcBef>
                <a:spcPts val="0"/>
              </a:spcBef>
              <a:buSzPct val="100000"/>
              <a:buFont typeface="Arial"/>
              <a:buChar char="•"/>
              <a:defRPr/>
            </a:pPr>
            <a:r>
              <a:rPr lang="en-US" sz="1700" dirty="0" smtClean="0">
                <a:solidFill>
                  <a:schemeClr val="accent5">
                    <a:lumMod val="50000"/>
                  </a:schemeClr>
                </a:solidFill>
              </a:rPr>
              <a:t>JugendleiterInnen </a:t>
            </a:r>
            <a:r>
              <a:rPr lang="en-US" sz="1700" dirty="0" smtClean="0">
                <a:solidFill>
                  <a:srgbClr val="009DDC"/>
                </a:solidFill>
              </a:rPr>
              <a:t>vermitteln den Lehrplan </a:t>
            </a:r>
            <a:r>
              <a:rPr lang="en-US" sz="1700" dirty="0" smtClean="0">
                <a:solidFill>
                  <a:schemeClr val="accent5">
                    <a:lumMod val="50000"/>
                  </a:schemeClr>
                </a:solidFill>
              </a:rPr>
              <a:t>an Kinder und Jugendliche im Alter zwischen 5 und 25 Jahren</a:t>
            </a:r>
          </a:p>
          <a:p>
            <a:pPr>
              <a:spcBef>
                <a:spcPts val="0"/>
              </a:spcBef>
              <a:buSzPct val="100000"/>
              <a:buFont typeface="Arial"/>
              <a:buChar char="•"/>
              <a:defRPr/>
            </a:pPr>
            <a:r>
              <a:rPr lang="en-US" sz="1700" dirty="0" smtClean="0">
                <a:solidFill>
                  <a:schemeClr val="accent5">
                    <a:lumMod val="50000"/>
                  </a:schemeClr>
                </a:solidFill>
              </a:rPr>
              <a:t>Nach Abschluss </a:t>
            </a:r>
            <a:r>
              <a:rPr lang="en-US" sz="1700" dirty="0" smtClean="0">
                <a:solidFill>
                  <a:srgbClr val="009DDC"/>
                </a:solidFill>
              </a:rPr>
              <a:t>arbeiten die Teilnehmer Aufklärungskampagnen aus, </a:t>
            </a:r>
            <a:r>
              <a:rPr lang="en-US" sz="1700" dirty="0" smtClean="0">
                <a:solidFill>
                  <a:schemeClr val="accent5">
                    <a:lumMod val="50000"/>
                  </a:schemeClr>
                </a:solidFill>
              </a:rPr>
              <a:t>mit denen Gewalt gegen Frauen und Mädchen in ihrer Gemeinde und ihrem Land angegangen und verhindert wird</a:t>
            </a:r>
          </a:p>
          <a:p>
            <a:pPr>
              <a:spcBef>
                <a:spcPts val="0"/>
              </a:spcBef>
              <a:buSzPct val="100000"/>
              <a:buFont typeface="Arial"/>
              <a:buChar char="•"/>
              <a:defRPr/>
            </a:pPr>
            <a:r>
              <a:rPr lang="en-US" sz="1700" dirty="0" smtClean="0">
                <a:solidFill>
                  <a:srgbClr val="009DDC"/>
                </a:solidFill>
              </a:rPr>
              <a:t>Partnerschaften</a:t>
            </a:r>
            <a:r>
              <a:rPr lang="en-US" sz="1700" dirty="0" smtClean="0">
                <a:solidFill>
                  <a:schemeClr val="accent5">
                    <a:lumMod val="50000"/>
                  </a:schemeClr>
                </a:solidFill>
              </a:rPr>
              <a:t> mit Zonta International,                              UN Women, kommunalen Verwaltungen und nationalen Regierungen, Frauenorganisationen</a:t>
            </a:r>
          </a:p>
          <a:p>
            <a:pPr>
              <a:spcBef>
                <a:spcPts val="0"/>
              </a:spcBef>
              <a:buSzPct val="100000"/>
              <a:buFont typeface="Arial"/>
              <a:buChar char="•"/>
              <a:defRPr/>
            </a:pPr>
            <a:endParaRPr lang="de-DE" sz="1700" dirty="0" smtClean="0">
              <a:solidFill>
                <a:schemeClr val="accent5">
                  <a:lumMod val="50000"/>
                </a:schemeClr>
              </a:solidFill>
            </a:endParaRPr>
          </a:p>
        </p:txBody>
      </p:sp>
      <p:grpSp>
        <p:nvGrpSpPr>
          <p:cNvPr id="49156" name="Group 9"/>
          <p:cNvGrpSpPr>
            <a:grpSpLocks/>
          </p:cNvGrpSpPr>
          <p:nvPr/>
        </p:nvGrpSpPr>
        <p:grpSpPr bwMode="auto">
          <a:xfrm>
            <a:off x="0" y="381000"/>
            <a:ext cx="3886200" cy="685800"/>
            <a:chOff x="0" y="381000"/>
            <a:chExt cx="3886200" cy="685800"/>
          </a:xfrm>
        </p:grpSpPr>
        <p:sp>
          <p:nvSpPr>
            <p:cNvPr id="11" name="Rectangle 10"/>
            <p:cNvSpPr/>
            <p:nvPr/>
          </p:nvSpPr>
          <p:spPr bwMode="auto">
            <a:xfrm>
              <a:off x="0" y="381000"/>
              <a:ext cx="38862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a typeface="ＭＳ Ｐゴシック" charset="-128"/>
                <a:cs typeface="ＭＳ Ｐゴシック" charset="-128"/>
              </a:endParaRPr>
            </a:p>
          </p:txBody>
        </p:sp>
        <p:pic>
          <p:nvPicPr>
            <p:cNvPr id="49158" name="Picture 4" descr="UN_Women_English_White.png"/>
            <p:cNvPicPr>
              <a:picLocks noChangeAspect="1"/>
            </p:cNvPicPr>
            <p:nvPr/>
          </p:nvPicPr>
          <p:blipFill>
            <a:blip r:embed="rId4" cstate="print">
              <a:extLst>
                <a:ext uri="{28A0092B-C50C-407E-A947-70E740481C1C}">
                  <a14:useLocalDpi xmlns:a14="http://schemas.microsoft.com/office/drawing/2010/main" xmlns="" val="0"/>
                </a:ext>
              </a:extLst>
            </a:blip>
            <a:srcRect b="28111"/>
            <a:stretch>
              <a:fillRect/>
            </a:stretch>
          </p:blipFill>
          <p:spPr bwMode="auto">
            <a:xfrm>
              <a:off x="268288" y="493713"/>
              <a:ext cx="1560512"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0" name="Picture 2" descr="C:\Users\mradavich\AppData\Local\Microsoft\Windows\Temporary Internet Files\Content.Outlook\CA5E2JWU\Zonta International Logo_Block_WHITE_NOTA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90800" y="434399"/>
            <a:ext cx="809717" cy="5790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00409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mradavich\AppData\Local\Microsoft\Windows\Temporary Internet Files\Content.Outlook\CA5E2JWU\Zonta International Logo_Block_WHITE_NOTA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97123" y="420683"/>
            <a:ext cx="809717" cy="579002"/>
          </a:xfrm>
          <a:prstGeom prst="rect">
            <a:avLst/>
          </a:prstGeom>
          <a:noFill/>
          <a:extLst>
            <a:ext uri="{909E8E84-426E-40DD-AFC4-6F175D3DCCD1}">
              <a14:hiddenFill xmlns:a14="http://schemas.microsoft.com/office/drawing/2010/main" xmlns="">
                <a:solidFill>
                  <a:srgbClr val="FFFFFF"/>
                </a:solidFill>
              </a14:hiddenFill>
            </a:ext>
          </a:extLst>
        </p:spPr>
      </p:pic>
      <p:sp>
        <p:nvSpPr>
          <p:cNvPr id="41985" name="Title 1"/>
          <p:cNvSpPr>
            <a:spLocks noGrp="1"/>
          </p:cNvSpPr>
          <p:nvPr>
            <p:ph type="title"/>
          </p:nvPr>
        </p:nvSpPr>
        <p:spPr/>
        <p:txBody>
          <a:bodyPr/>
          <a:lstStyle/>
          <a:p>
            <a:r>
              <a:rPr lang="en-US" b="1" dirty="0" smtClean="0"/>
              <a:t>Stimmen gegen Gewalt</a:t>
            </a:r>
          </a:p>
        </p:txBody>
      </p:sp>
      <p:sp>
        <p:nvSpPr>
          <p:cNvPr id="3" name="Text Placeholder 2"/>
          <p:cNvSpPr>
            <a:spLocks noGrp="1"/>
          </p:cNvSpPr>
          <p:nvPr>
            <p:ph type="body" sz="quarter" idx="14"/>
          </p:nvPr>
        </p:nvSpPr>
        <p:spPr>
          <a:xfrm>
            <a:off x="393700" y="1409700"/>
            <a:ext cx="8216900" cy="5295900"/>
          </a:xfrm>
        </p:spPr>
        <p:txBody>
          <a:bodyPr/>
          <a:lstStyle/>
          <a:p>
            <a:pPr lvl="1" indent="0">
              <a:buNone/>
            </a:pPr>
            <a:endParaRPr lang="en-US" dirty="0" smtClean="0">
              <a:ea typeface="ＭＳ Ｐゴシック" pitchFamily="34" charset="-128"/>
            </a:endParaRPr>
          </a:p>
          <a:p>
            <a:pPr marL="571500" lvl="1" indent="-342900">
              <a:buFont typeface="Arial" pitchFamily="34" charset="0"/>
              <a:buChar char="•"/>
            </a:pPr>
            <a:endParaRPr lang="en-US" dirty="0" smtClean="0">
              <a:ea typeface="ＭＳ Ｐゴシック" pitchFamily="34" charset="-128"/>
            </a:endParaRPr>
          </a:p>
          <a:p>
            <a:pPr marL="571500" lvl="1" indent="-342900">
              <a:buFont typeface="Arial" pitchFamily="34" charset="0"/>
              <a:buChar char="•"/>
            </a:pPr>
            <a:endParaRPr lang="en-US" dirty="0" smtClean="0">
              <a:ea typeface="ＭＳ Ｐゴシック" pitchFamily="34" charset="-128"/>
            </a:endParaRPr>
          </a:p>
          <a:p>
            <a:pPr marL="0" indent="0">
              <a:buSzPct val="100000"/>
              <a:buFontTx/>
              <a:buChar char="•"/>
            </a:pPr>
            <a:endParaRPr lang="en-US" dirty="0" smtClean="0">
              <a:ea typeface="ＭＳ Ｐゴシック" pitchFamily="34" charset="-128"/>
              <a:cs typeface="ＭＳ Ｐゴシック" pitchFamily="34" charset="-12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00200" y="1111994"/>
            <a:ext cx="5943600" cy="3961433"/>
          </a:xfrm>
          <a:prstGeom prst="rect">
            <a:avLst/>
          </a:prstGeom>
        </p:spPr>
      </p:pic>
      <p:sp>
        <p:nvSpPr>
          <p:cNvPr id="5" name="Rectangle 4"/>
          <p:cNvSpPr/>
          <p:nvPr/>
        </p:nvSpPr>
        <p:spPr>
          <a:xfrm>
            <a:off x="152400" y="5267215"/>
            <a:ext cx="8839200" cy="1477328"/>
          </a:xfrm>
          <a:prstGeom prst="rect">
            <a:avLst/>
          </a:prstGeom>
        </p:spPr>
        <p:txBody>
          <a:bodyPr wrap="square">
            <a:spAutoFit/>
          </a:bodyPr>
          <a:lstStyle/>
          <a:p>
            <a:r>
              <a:rPr lang="en-US" sz="1500" dirty="0">
                <a:solidFill>
                  <a:schemeClr val="accent5">
                    <a:lumMod val="50000"/>
                  </a:schemeClr>
                </a:solidFill>
              </a:rPr>
              <a:t>„Wir </a:t>
            </a:r>
            <a:r>
              <a:rPr lang="en-US" sz="1500" dirty="0" smtClean="0">
                <a:solidFill>
                  <a:schemeClr val="accent5">
                    <a:lumMod val="50000"/>
                  </a:schemeClr>
                </a:solidFill>
              </a:rPr>
              <a:t>sind</a:t>
            </a:r>
            <a:r>
              <a:rPr lang="en-US" sz="1500" dirty="0">
                <a:solidFill>
                  <a:schemeClr val="accent5">
                    <a:lumMod val="50000"/>
                  </a:schemeClr>
                </a:solidFill>
              </a:rPr>
              <a:t> alle auf unterschiedlichen Wegen hierher gekommen. Und jetzt lernen wir unsere Rechte kennen, erfahren von den Mythen und Überzeugungen, mit denen Gewalt aufrechterhalten wird, und </a:t>
            </a:r>
            <a:r>
              <a:rPr lang="en-US" sz="1500" dirty="0" smtClean="0">
                <a:solidFill>
                  <a:schemeClr val="accent5">
                    <a:lumMod val="50000"/>
                  </a:schemeClr>
                </a:solidFill>
              </a:rPr>
              <a:t>uns werden Fähigkeiten </a:t>
            </a:r>
            <a:r>
              <a:rPr lang="en-US" sz="1500" dirty="0">
                <a:solidFill>
                  <a:schemeClr val="accent5">
                    <a:lumMod val="50000"/>
                  </a:schemeClr>
                </a:solidFill>
              </a:rPr>
              <a:t>vermittelt, um das Wissen an Kinder und Jugendliche weiterzugeben… </a:t>
            </a:r>
            <a:r>
              <a:rPr lang="en-US" sz="1500" dirty="0" smtClean="0"/>
              <a:t>Vielleicht werden wir es schaffen, Gesetze zu ändern, anderen auf der Suche nach Unterstützung zu helfen, wenn sie Gewalt erfahren, und Einfluss auf Gemeinden zu nehmen. Aber eines ist sicher – es wird Veränderungen geben – und wir werden Teil davon sein“. </a:t>
            </a:r>
            <a:r>
              <a:rPr lang="en-US" sz="1500" dirty="0" smtClean="0">
                <a:solidFill>
                  <a:schemeClr val="accent5">
                    <a:lumMod val="50000"/>
                  </a:schemeClr>
                </a:solidFill>
              </a:rPr>
              <a:t>– Catherine O’Connor, Lead Trainer bei WAGGGS</a:t>
            </a:r>
            <a:endParaRPr lang="de-DE" sz="1500" dirty="0">
              <a:solidFill>
                <a:schemeClr val="accent5">
                  <a:lumMod val="50000"/>
                </a:schemeClr>
              </a:solidFill>
            </a:endParaRPr>
          </a:p>
        </p:txBody>
      </p:sp>
    </p:spTree>
    <p:extLst>
      <p:ext uri="{BB962C8B-B14F-4D97-AF65-F5344CB8AC3E}">
        <p14:creationId xmlns:p14="http://schemas.microsoft.com/office/powerpoint/2010/main" xmlns="" val="1131552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mradavich\AppData\Local\Microsoft\Windows\Temporary Internet Files\Content.Outlook\CA5E2JWU\Zonta International Logo_Block_WHITE_NOTA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87979" y="420683"/>
            <a:ext cx="809717" cy="579002"/>
          </a:xfrm>
          <a:prstGeom prst="rect">
            <a:avLst/>
          </a:prstGeom>
          <a:noFill/>
          <a:extLst>
            <a:ext uri="{909E8E84-426E-40DD-AFC4-6F175D3DCCD1}">
              <a14:hiddenFill xmlns:a14="http://schemas.microsoft.com/office/drawing/2010/main" xmlns="">
                <a:solidFill>
                  <a:srgbClr val="FFFFFF"/>
                </a:solidFill>
              </a14:hiddenFill>
            </a:ext>
          </a:extLst>
        </p:spPr>
      </p:pic>
      <p:sp>
        <p:nvSpPr>
          <p:cNvPr id="41985" name="Title 1"/>
          <p:cNvSpPr>
            <a:spLocks noGrp="1"/>
          </p:cNvSpPr>
          <p:nvPr>
            <p:ph type="title"/>
          </p:nvPr>
        </p:nvSpPr>
        <p:spPr/>
        <p:txBody>
          <a:bodyPr/>
          <a:lstStyle/>
          <a:p>
            <a:r>
              <a:rPr lang="en-US" b="1" dirty="0" smtClean="0"/>
              <a:t>Stimmen gegen Gewalt</a:t>
            </a:r>
          </a:p>
        </p:txBody>
      </p:sp>
      <p:sp>
        <p:nvSpPr>
          <p:cNvPr id="3" name="Text Placeholder 2"/>
          <p:cNvSpPr>
            <a:spLocks noGrp="1"/>
          </p:cNvSpPr>
          <p:nvPr>
            <p:ph type="body" sz="quarter" idx="14"/>
          </p:nvPr>
        </p:nvSpPr>
        <p:spPr>
          <a:xfrm>
            <a:off x="393700" y="1409700"/>
            <a:ext cx="8216900" cy="5295900"/>
          </a:xfrm>
        </p:spPr>
        <p:txBody>
          <a:bodyPr/>
          <a:lstStyle/>
          <a:p>
            <a:pPr lvl="1" indent="0">
              <a:buNone/>
            </a:pPr>
            <a:endParaRPr lang="en-US" dirty="0" smtClean="0">
              <a:ea typeface="ＭＳ Ｐゴシック" pitchFamily="34" charset="-128"/>
            </a:endParaRPr>
          </a:p>
          <a:p>
            <a:pPr marL="571500" lvl="1" indent="-342900">
              <a:buFont typeface="Arial" pitchFamily="34" charset="0"/>
              <a:buChar char="•"/>
            </a:pPr>
            <a:endParaRPr lang="en-US" dirty="0" smtClean="0">
              <a:ea typeface="ＭＳ Ｐゴシック" pitchFamily="34" charset="-128"/>
            </a:endParaRPr>
          </a:p>
          <a:p>
            <a:pPr marL="571500" lvl="1" indent="-342900">
              <a:buFont typeface="Arial" pitchFamily="34" charset="0"/>
              <a:buChar char="•"/>
            </a:pPr>
            <a:endParaRPr lang="en-US" dirty="0" smtClean="0">
              <a:ea typeface="ＭＳ Ｐゴシック" pitchFamily="34" charset="-128"/>
            </a:endParaRPr>
          </a:p>
          <a:p>
            <a:pPr marL="0" indent="0">
              <a:buSzPct val="100000"/>
              <a:buFontTx/>
              <a:buChar char="•"/>
            </a:pPr>
            <a:endParaRPr lang="en-US" dirty="0" smtClean="0">
              <a:ea typeface="ＭＳ Ｐゴシック" pitchFamily="34" charset="-128"/>
              <a:cs typeface="ＭＳ Ｐゴシック" pitchFamily="34" charset="-128"/>
            </a:endParaRPr>
          </a:p>
        </p:txBody>
      </p:sp>
      <p:sp>
        <p:nvSpPr>
          <p:cNvPr id="5" name="Rectangle 4"/>
          <p:cNvSpPr/>
          <p:nvPr/>
        </p:nvSpPr>
        <p:spPr>
          <a:xfrm>
            <a:off x="152400" y="5267215"/>
            <a:ext cx="8839200" cy="1354217"/>
          </a:xfrm>
          <a:prstGeom prst="rect">
            <a:avLst/>
          </a:prstGeom>
        </p:spPr>
        <p:txBody>
          <a:bodyPr wrap="square">
            <a:spAutoFit/>
          </a:bodyPr>
          <a:lstStyle/>
          <a:p>
            <a:r>
              <a:rPr lang="en-US" sz="1600" dirty="0" smtClean="0"/>
              <a:t>„Ins Gespräch zu kommen, ist entscheidend, um Denkweisen zu ändern“. Stimmen gegen Gewalt streut den Samen für Veränderung</a:t>
            </a:r>
            <a:r>
              <a:rPr lang="en-US" sz="1600" dirty="0">
                <a:solidFill>
                  <a:schemeClr val="accent5">
                    <a:lumMod val="50000"/>
                  </a:schemeClr>
                </a:solidFill>
              </a:rPr>
              <a:t>, indem die Mythen und Überzeugungen in Zusammenhang mit Geschlechterrollen und Erwartungen hinterfragt werden“. Annemarie Eg Nissen, </a:t>
            </a:r>
            <a:r>
              <a:rPr lang="en-US" sz="1600" dirty="0" smtClean="0">
                <a:solidFill>
                  <a:schemeClr val="accent5">
                    <a:lumMod val="50000"/>
                  </a:schemeClr>
                </a:solidFill>
              </a:rPr>
              <a:t>Pfadfinderin </a:t>
            </a:r>
            <a:r>
              <a:rPr lang="en-US" sz="1600" dirty="0">
                <a:solidFill>
                  <a:schemeClr val="accent5">
                    <a:lumMod val="50000"/>
                  </a:schemeClr>
                </a:solidFill>
              </a:rPr>
              <a:t>aus Dänemark, lernt, wie man andere </a:t>
            </a:r>
            <a:r>
              <a:rPr lang="en-US" sz="1600" dirty="0" smtClean="0">
                <a:solidFill>
                  <a:schemeClr val="accent5">
                    <a:lumMod val="50000"/>
                  </a:schemeClr>
                </a:solidFill>
              </a:rPr>
              <a:t>AusbilderInnen schult</a:t>
            </a:r>
            <a:r>
              <a:rPr lang="en-US" sz="1600" dirty="0">
                <a:solidFill>
                  <a:schemeClr val="accent5">
                    <a:lumMod val="50000"/>
                  </a:schemeClr>
                </a:solidFill>
              </a:rPr>
              <a:t>, um den Lehrplan bereitzustellen, und hofft, den Lehrplan in Dänemark einführen zu können.</a:t>
            </a:r>
            <a:r>
              <a:rPr dirty="0" smtClean="0"/>
              <a:t> </a:t>
            </a:r>
            <a:endParaRPr lang="de-DE" sz="1600" dirty="0">
              <a:solidFill>
                <a:schemeClr val="accent5">
                  <a:lumMod val="50000"/>
                </a:scheme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9605" y="1211677"/>
            <a:ext cx="6084790" cy="4055537"/>
          </a:xfrm>
          <a:prstGeom prst="rect">
            <a:avLst/>
          </a:prstGeom>
        </p:spPr>
      </p:pic>
    </p:spTree>
    <p:extLst>
      <p:ext uri="{BB962C8B-B14F-4D97-AF65-F5344CB8AC3E}">
        <p14:creationId xmlns:p14="http://schemas.microsoft.com/office/powerpoint/2010/main" xmlns="" val="2594741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b="1" dirty="0" smtClean="0"/>
              <a:t>Stimmen gegen Gewalt</a:t>
            </a:r>
          </a:p>
        </p:txBody>
      </p:sp>
      <p:sp>
        <p:nvSpPr>
          <p:cNvPr id="3" name="Text Placeholder 2"/>
          <p:cNvSpPr>
            <a:spLocks noGrp="1"/>
          </p:cNvSpPr>
          <p:nvPr>
            <p:ph type="body" sz="quarter" idx="14"/>
          </p:nvPr>
        </p:nvSpPr>
        <p:spPr>
          <a:xfrm>
            <a:off x="6187807" y="1600200"/>
            <a:ext cx="2705100" cy="4394200"/>
          </a:xfrm>
        </p:spPr>
        <p:txBody>
          <a:bodyPr/>
          <a:lstStyle/>
          <a:p>
            <a:pPr lvl="1" indent="0">
              <a:buNone/>
            </a:pPr>
            <a:r>
              <a:rPr lang="en-US" sz="1500" dirty="0" smtClean="0"/>
              <a:t>Malawi gehört zu den Ländern mit der höchsten Rate von Kinderehen. Vor kurzem verabschiedete Malawi eine Gesetzgebung von historischer Bedeutung, mit welcher das Mindestalter für Eheschließungen auf 18 Jahre angehoben wurde. </a:t>
            </a:r>
            <a:r>
              <a:rPr lang="en-US" sz="1500" dirty="0">
                <a:solidFill>
                  <a:schemeClr val="tx1"/>
                </a:solidFill>
              </a:rPr>
              <a:t>Pfadfinderinnen in Malawi beabsichtigen, den Lehrplan von Stimmen gegen Gewalt einzusetzen, um Mädchen und ihre Gemeinden für </a:t>
            </a:r>
            <a:r>
              <a:rPr lang="en-US" sz="1500" dirty="0" smtClean="0">
                <a:solidFill>
                  <a:schemeClr val="tx1"/>
                </a:solidFill>
              </a:rPr>
              <a:t>diese Gesetzgebung </a:t>
            </a:r>
            <a:r>
              <a:rPr lang="en-US" sz="1500" dirty="0">
                <a:solidFill>
                  <a:schemeClr val="tx1"/>
                </a:solidFill>
              </a:rPr>
              <a:t>zu sensibilisieren und Kinderehen zu verhindern. </a:t>
            </a:r>
            <a:endParaRPr lang="de-DE" sz="1500" dirty="0" smtClean="0">
              <a:ea typeface="ＭＳ Ｐゴシック" pitchFamily="34" charset="-128"/>
              <a:cs typeface="ＭＳ Ｐゴシック" pitchFamily="34" charset="-12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799" y="1676400"/>
            <a:ext cx="6059379" cy="4038600"/>
          </a:xfrm>
          <a:prstGeom prst="rect">
            <a:avLst/>
          </a:prstGeom>
        </p:spPr>
      </p:pic>
      <p:pic>
        <p:nvPicPr>
          <p:cNvPr id="6" name="Picture 2" descr="C:\Users\mradavich\AppData\Local\Microsoft\Windows\Temporary Internet Files\Content.Outlook\CA5E2JWU\Zonta International Logo_Block_WHITE_NOTA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29600" y="420683"/>
            <a:ext cx="809717" cy="5790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56872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2" cstate="print">
            <a:extLst>
              <a:ext uri="{28A0092B-C50C-407E-A947-70E740481C1C}">
                <a14:useLocalDpi xmlns:a14="http://schemas.microsoft.com/office/drawing/2010/main" xmlns="" val="0"/>
              </a:ext>
            </a:extLst>
          </a:blip>
          <a:srcRect l="5396" r="5396"/>
          <a:stretch>
            <a:fillRect/>
          </a:stretch>
        </p:blipFill>
        <p:spPr/>
      </p:pic>
      <p:sp>
        <p:nvSpPr>
          <p:cNvPr id="14" name="Title 13"/>
          <p:cNvSpPr>
            <a:spLocks noGrp="1"/>
          </p:cNvSpPr>
          <p:nvPr>
            <p:ph type="title"/>
          </p:nvPr>
        </p:nvSpPr>
        <p:spPr/>
        <p:txBody>
          <a:bodyPr>
            <a:noAutofit/>
          </a:bodyPr>
          <a:lstStyle/>
          <a:p>
            <a:pPr>
              <a:defRPr/>
            </a:pPr>
            <a:r>
              <a:rPr lang="en-US" sz="3600" b="1" dirty="0" smtClean="0"/>
              <a:t>Stimmen gegen Gewalt</a:t>
            </a:r>
            <a:endParaRPr lang="de-DE" sz="3600" b="1" dirty="0"/>
          </a:p>
        </p:txBody>
      </p:sp>
      <p:sp>
        <p:nvSpPr>
          <p:cNvPr id="15" name="Text Placeholder 14"/>
          <p:cNvSpPr>
            <a:spLocks noGrp="1"/>
          </p:cNvSpPr>
          <p:nvPr>
            <p:ph type="body" sz="quarter" idx="14"/>
          </p:nvPr>
        </p:nvSpPr>
        <p:spPr>
          <a:xfrm>
            <a:off x="4152900" y="1295400"/>
            <a:ext cx="4991100" cy="4800600"/>
          </a:xfrm>
        </p:spPr>
        <p:txBody>
          <a:bodyPr/>
          <a:lstStyle/>
          <a:p>
            <a:pPr marL="0" indent="0">
              <a:spcBef>
                <a:spcPts val="0"/>
              </a:spcBef>
              <a:defRPr/>
            </a:pPr>
            <a:r>
              <a:rPr lang="en-US" sz="1800" b="1" dirty="0" smtClean="0">
                <a:solidFill>
                  <a:srgbClr val="009DDC"/>
                </a:solidFill>
              </a:rPr>
              <a:t>                ERGEBNISSE der Kampagne: </a:t>
            </a:r>
          </a:p>
          <a:p>
            <a:pPr marL="0" indent="0">
              <a:spcBef>
                <a:spcPts val="0"/>
              </a:spcBef>
              <a:spcAft>
                <a:spcPts val="0"/>
              </a:spcAft>
              <a:defRPr/>
            </a:pPr>
            <a:r>
              <a:rPr lang="en-US" sz="1800" b="1" dirty="0" smtClean="0">
                <a:solidFill>
                  <a:srgbClr val="009DDC"/>
                </a:solidFill>
              </a:rPr>
              <a:t>      Gewalt bewusst machen und dadurch       </a:t>
            </a:r>
          </a:p>
          <a:p>
            <a:pPr marL="0" indent="0">
              <a:spcBef>
                <a:spcPts val="0"/>
              </a:spcBef>
              <a:spcAft>
                <a:spcPts val="0"/>
              </a:spcAft>
              <a:defRPr/>
            </a:pPr>
            <a:r>
              <a:rPr lang="en-US" sz="1800" b="1" dirty="0" smtClean="0">
                <a:solidFill>
                  <a:srgbClr val="009DDC"/>
                </a:solidFill>
              </a:rPr>
              <a:t>      Gewalt verhindern</a:t>
            </a:r>
          </a:p>
          <a:p>
            <a:pPr marL="0" indent="0">
              <a:spcBef>
                <a:spcPts val="0"/>
              </a:spcBef>
              <a:spcAft>
                <a:spcPts val="0"/>
              </a:spcAft>
              <a:defRPr/>
            </a:pPr>
            <a:endParaRPr lang="en-US" sz="1800" b="1" dirty="0" smtClean="0">
              <a:solidFill>
                <a:srgbClr val="009DDC"/>
              </a:solidFill>
            </a:endParaRPr>
          </a:p>
          <a:p>
            <a:pPr>
              <a:spcBef>
                <a:spcPts val="0"/>
              </a:spcBef>
              <a:buSzPct val="100000"/>
              <a:buFont typeface="Arial"/>
              <a:buChar char="•"/>
              <a:defRPr/>
            </a:pPr>
            <a:r>
              <a:rPr lang="en-US" sz="1800" dirty="0" smtClean="0">
                <a:solidFill>
                  <a:schemeClr val="accent5">
                    <a:lumMod val="50000"/>
                  </a:schemeClr>
                </a:solidFill>
              </a:rPr>
              <a:t>Bis 2016   3.000 AusbilderInnen und JugendleiterInnen schulen</a:t>
            </a:r>
          </a:p>
          <a:p>
            <a:pPr>
              <a:spcBef>
                <a:spcPts val="0"/>
              </a:spcBef>
              <a:buSzPct val="100000"/>
              <a:buFont typeface="Arial"/>
              <a:buChar char="•"/>
              <a:defRPr/>
            </a:pPr>
            <a:r>
              <a:rPr lang="en-US" sz="1800" dirty="0" smtClean="0">
                <a:solidFill>
                  <a:srgbClr val="009DDC"/>
                </a:solidFill>
              </a:rPr>
              <a:t>800.000 Kinder und Jugendliche in das Projekt einbeziehen</a:t>
            </a:r>
          </a:p>
          <a:p>
            <a:pPr>
              <a:spcBef>
                <a:spcPts val="0"/>
              </a:spcBef>
              <a:buSzPct val="100000"/>
              <a:buFont typeface="Arial"/>
              <a:buChar char="•"/>
              <a:defRPr/>
            </a:pPr>
            <a:r>
              <a:rPr lang="en-US" sz="1800" dirty="0" smtClean="0">
                <a:solidFill>
                  <a:schemeClr val="accent5">
                    <a:lumMod val="50000"/>
                  </a:schemeClr>
                </a:solidFill>
              </a:rPr>
              <a:t>Jugendliche in ihren Gemeinden als Interessenvertreter für die Rechte der Frauen und Mädchen ausbilden, um das Bewusstsein gegen jegliche Gewaltanwendung bei Mädchen und Frauen zu schärfen</a:t>
            </a:r>
          </a:p>
          <a:p>
            <a:pPr>
              <a:spcBef>
                <a:spcPts val="0"/>
              </a:spcBef>
              <a:buSzPct val="100000"/>
              <a:buFont typeface="Arial"/>
              <a:buChar char="•"/>
              <a:defRPr/>
            </a:pPr>
            <a:r>
              <a:rPr lang="en-US" sz="1800" dirty="0" smtClean="0">
                <a:solidFill>
                  <a:schemeClr val="accent5">
                    <a:lumMod val="50000"/>
                  </a:schemeClr>
                </a:solidFill>
              </a:rPr>
              <a:t>Förderung der Fähigkeit zur Parteinahme mit gleichzeitiger Netzwerkbildung</a:t>
            </a:r>
          </a:p>
        </p:txBody>
      </p:sp>
      <p:grpSp>
        <p:nvGrpSpPr>
          <p:cNvPr id="50180" name="Group 9"/>
          <p:cNvGrpSpPr>
            <a:grpSpLocks/>
          </p:cNvGrpSpPr>
          <p:nvPr/>
        </p:nvGrpSpPr>
        <p:grpSpPr bwMode="auto">
          <a:xfrm>
            <a:off x="0" y="381000"/>
            <a:ext cx="3886200" cy="685800"/>
            <a:chOff x="0" y="381000"/>
            <a:chExt cx="3886200" cy="685800"/>
          </a:xfrm>
        </p:grpSpPr>
        <p:sp>
          <p:nvSpPr>
            <p:cNvPr id="11" name="Rectangle 10"/>
            <p:cNvSpPr/>
            <p:nvPr/>
          </p:nvSpPr>
          <p:spPr bwMode="auto">
            <a:xfrm>
              <a:off x="0" y="381000"/>
              <a:ext cx="38862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a typeface="ＭＳ Ｐゴシック" charset="-128"/>
                <a:cs typeface="ＭＳ Ｐゴシック" charset="-128"/>
              </a:endParaRPr>
            </a:p>
          </p:txBody>
        </p:sp>
        <p:pic>
          <p:nvPicPr>
            <p:cNvPr id="50182" name="Picture 4" descr="UN_Women_English_White.png"/>
            <p:cNvPicPr>
              <a:picLocks noChangeAspect="1"/>
            </p:cNvPicPr>
            <p:nvPr/>
          </p:nvPicPr>
          <p:blipFill>
            <a:blip r:embed="rId3" cstate="print">
              <a:extLst>
                <a:ext uri="{28A0092B-C50C-407E-A947-70E740481C1C}">
                  <a14:useLocalDpi xmlns:a14="http://schemas.microsoft.com/office/drawing/2010/main" xmlns="" val="0"/>
                </a:ext>
              </a:extLst>
            </a:blip>
            <a:srcRect b="28111"/>
            <a:stretch>
              <a:fillRect/>
            </a:stretch>
          </p:blipFill>
          <p:spPr bwMode="auto">
            <a:xfrm>
              <a:off x="268288" y="493713"/>
              <a:ext cx="1560512"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9" name="Picture 2" descr="C:\Users\mradavich\AppData\Local\Microsoft\Windows\Temporary Internet Files\Content.Outlook\CA5E2JWU\Zonta International Logo_Block_WHITE_NOTAG.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4600" y="434399"/>
            <a:ext cx="809717" cy="5790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15051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3_Median">
  <a:themeElements>
    <a:clrScheme name="UN Women">
      <a:dk1>
        <a:srgbClr val="009DDC"/>
      </a:dk1>
      <a:lt1>
        <a:sysClr val="window" lastClr="FFFFFF"/>
      </a:lt1>
      <a:dk2>
        <a:srgbClr val="009DDC"/>
      </a:dk2>
      <a:lt2>
        <a:srgbClr val="67B7E6"/>
      </a:lt2>
      <a:accent1>
        <a:srgbClr val="009DDC"/>
      </a:accent1>
      <a:accent2>
        <a:srgbClr val="67B7E6"/>
      </a:accent2>
      <a:accent3>
        <a:srgbClr val="009DDC"/>
      </a:accent3>
      <a:accent4>
        <a:srgbClr val="67B7E6"/>
      </a:accent4>
      <a:accent5>
        <a:srgbClr val="D8D8D8"/>
      </a:accent5>
      <a:accent6>
        <a:srgbClr val="BFBFBF"/>
      </a:accent6>
      <a:hlink>
        <a:srgbClr val="000000"/>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pc="http://schemas.microsoft.com/office/infopath/2007/PartnerControls" xmlns:xsi="http://www.w3.org/2001/XMLSchema-instance">
  <documentManagement>
    <Publication_x0020_Date xmlns="56adb953-e64c-42d5-ac56-00c87ad1b741">2013-08-29T00:00:00-05:00</Publication_x0020_Date>
    <Resource_x0020_TypesTaxHTField1 xmlns="56adb953-e64c-42d5-ac56-00c87ad1b741">
      <Terms xmlns="http://schemas.microsoft.com/office/infopath/2007/PartnerControls">
        <TermInfo>
          <TermName>Guidelines</TermName>
          <TermId>7903eb50-b574-46b2-a366-4a47b2edb471</TermId>
        </TermInfo>
      </Terms>
    </Resource_x0020_TypesTaxHTField1>
    <Communications_x0020_Task xmlns="D17CE190-49CF-4822-9E8F-1370BB2D70D6">5</Communications_x0020_Task>
    <ThematicTaxHTField1 xmlns="56adb953-e64c-42d5-ac56-00c87ad1b741">
      <Terms xmlns="http://schemas.microsoft.com/office/infopath/2007/PartnerControls">
        <TermInfo>
          <TermName>Communications and Media</TermName>
          <TermId>8a516359-ea9c-470f-91b2-bff2ca744fe2</TermId>
        </TermInfo>
      </Terms>
    </ThematicTaxHTField1>
    <KpiDescription xmlns="http://schemas.microsoft.com/sharepoint/v3" xsi:nil="true"/>
    <IconOverlay xmlns="http://schemas.microsoft.com/sharepoint/v4" xsi:nil="true"/>
    <Document_x0020_Type xmlns="D17CE190-49CF-4822-9E8F-1370BB2D70D6">2</Document_x0020_Type>
    <FunctionalTaxHTField1 xmlns="56adb953-e64c-42d5-ac56-00c87ad1b741">
      <Terms xmlns="http://schemas.microsoft.com/office/infopath/2007/PartnerControls">
        <TermInfo>
          <TermName>Corporate Guidance</TermName>
          <TermId>64e57d2e-a617-4c09-aaa4-90223d4061bb</TermId>
        </TermInfo>
      </Terms>
    </FunctionalTaxHTField1>
    <TaxCatchAll xmlns="56adb953-e64c-42d5-ac56-00c87ad1b741">
      <Value>65</Value>
      <Value>15</Value>
      <Value>377</Value>
      <Value>1</Value>
    </TaxCatchAll>
    <Geo_x0020_CoverageTaxHTField1 xmlns="56adb953-e64c-42d5-ac56-00c87ad1b741">
      <Terms xmlns="http://schemas.microsoft.com/office/infopath/2007/PartnerControls">
        <TermInfo>
          <TermName>Global</TermName>
          <TermId>cba6f8e6-e37d-47b4-8d89-0137b471d7e7</TermId>
        </TermInfo>
      </Terms>
    </Geo_x0020_CoverageTaxHTField1>
    <Partners xmlns="a15e0e0f-4f4a-4916-abd0-83d6a9ed7276">No</Partners>
    <Websio_x0020_Document_x0020_Preview xmlns="56adb953-e64c-42d5-ac56-00c87ad1b741">/Intergovernmental-Support/Communications/_layouts/WebsioPreviewField/preview.aspx?ID=0a3a3294-95d7-4cd6-b94e-e8a336a45bcf&amp;WebID=94b87aec-6024-4833-9812-9f40f1559d7d&amp;SiteID=2651aae4-a096-43fe-a0db-b441b2f37e40</Websio_x0020_Document_x0020_Preview>
    <_dlc_DocId xmlns="56adb953-e64c-42d5-ac56-00c87ad1b741">UNWOMEN-829-88</_dlc_DocId>
    <_dlc_DocIdUrl xmlns="56adb953-e64c-42d5-ac56-00c87ad1b741">
      <Url>https://intra.unwomen.org/Intergovernmental-Support/Communications/_layouts/DocIdRedir.aspx?ID=UNWOMEN-829-88</Url>
      <Description>UNWOMEN-829-88</Description>
    </_dlc_DocIdUrl>
    <Resource_x0020_Types xmlns="56adb953-e64c-42d5-ac56-00c87ad1b741">77</Resource_x0020_Types>
    <Thematic xmlns="56adb953-e64c-42d5-ac56-00c87ad1b741">9</Thematic>
    <Organization_x002f_Author xmlns="56adb953-e64c-42d5-ac56-00c87ad1b741"/>
    <Geo_x0020_Coverage xmlns="56adb953-e64c-42d5-ac56-00c87ad1b741">7</Geo_x0020_Coverage>
    <_x0037_E05C71DB4034BDFA89CE79F8C26D2F7 xmlns="a15e0e0f-4f4a-4916-abd0-83d6a9ed7276">
      <Terms xmlns="http://schemas.microsoft.com/office/infopath/2007/PartnerControls">
        <TermInfo>
          <TermName>Communications and Media</TermName>
          <TermId>8a516359-ea9c-470f-91b2-bff2ca744fe2</TermId>
        </TermInfo>
      </Terms>
    </_x0037_E05C71DB4034BDFA89CE79F8C26D2F7>
    <Functional xmlns="56adb953-e64c-42d5-ac56-00c87ad1b741">389</Functional>
    <F3E3D1B019B84078931A33CF6481A798 xmlns="a15e0e0f-4f4a-4916-abd0-83d6a9ed7276">
      <Terms xmlns="http://schemas.microsoft.com/office/infopath/2007/PartnerControls">
        <TermInfo>
          <TermName>Guidance:Guidelines</TermName>
          <TermId>7903eb50-b574-46b2-a366-4a47b2edb471</TermId>
        </TermInfo>
      </Terms>
    </F3E3D1B019B84078931A33CF6481A798>
    <Communications_x0020_Task0 xmlns="D17CE190-49CF-4822-9E8F-1370BB2D70D6">5</Communications_x0020_Task0>
    <d005416fced9454aaf7937757ad56c02 xmlns="a15e0e0f-4f4a-4916-abd0-83d6a9ed7276">
      <Terms xmlns="http://schemas.microsoft.com/office/infopath/2007/PartnerControls">
        <TermInfo>
          <TermName>Corporate Guidance</TermName>
          <TermId>64e57d2e-a617-4c09-aaa4-90223d4061bb</TermId>
        </TermInfo>
      </Terms>
    </d005416fced9454aaf7937757ad56c02>
    <Document_x0020_Type0 xmlns="D17CE190-49CF-4822-9E8F-1370BB2D70D6">2</Document_x0020_Type0>
    <_x0030_CDCB5E4FA6C4BF3A38F13886B08B5F4 xmlns="a15e0e0f-4f4a-4916-abd0-83d6a9ed7276">
      <Terms xmlns="http://schemas.microsoft.com/office/infopath/2007/PartnerControls">
        <TermInfo>
          <TermName>Global</TermName>
          <TermId>cba6f8e6-e37d-47b4-8d89-0137b471d7e7</TermId>
        </TermInfo>
      </Terms>
    </_x0030_CDCB5E4FA6C4BF3A38F13886B08B5F4>
  </documentManagement>
</p:properties>
</file>

<file path=customXml/item4.xml><?xml version="1.0" encoding="utf-8"?>
<ct:contentTypeSchema xmlns:ct="http://schemas.microsoft.com/office/2006/metadata/contentType" xmlns:ma="http://schemas.microsoft.com/office/2006/metadata/properties/metaAttributes" ct:_="" ma:_="" ma:contentTypeName="UN Women Resource Document Library Content Type" ma:contentTypeID="0x01010041200768A411F14EAB8D2A457F5B5CE5007EABBDDD7D134043B7D683007E88E5EE" ma:contentTypeVersion="52" ma:contentTypeDescription="UN Women Resource Document Library Content Type" ma:contentTypeScope="" ma:versionID="2449cb33f178366b752c116d486ffc0e">
  <xsd:schema xmlns:xsd="http://www.w3.org/2001/XMLSchema" xmlns:xs="http://www.w3.org/2001/XMLSchema" xmlns:p="http://schemas.microsoft.com/office/2006/metadata/properties" xmlns:ns1="http://schemas.microsoft.com/sharepoint/v3" xmlns:ns2="56adb953-e64c-42d5-ac56-00c87ad1b741" xmlns:ns3="ae2c6682-77dd-47b1-b3af-d00d9ff8ef0c" xmlns:ns4="http://schemas.microsoft.com/sharepoint/v4" targetNamespace="http://schemas.microsoft.com/office/2006/metadata/properties" ma:root="true" ma:fieldsID="8089d6205c7d762ca92f6b5b9988c097" ns1:_="" ns2:_="" ns3:_="" ns4:_="">
    <xsd:import namespace="http://schemas.microsoft.com/sharepoint/v3"/>
    <xsd:import namespace="56adb953-e64c-42d5-ac56-00c87ad1b741"/>
    <xsd:import namespace="ae2c6682-77dd-47b1-b3af-d00d9ff8ef0c"/>
    <xsd:import namespace="http://schemas.microsoft.com/sharepoint/v4"/>
    <xsd:element name="properties">
      <xsd:complexType>
        <xsd:sequence>
          <xsd:element name="documentManagement">
            <xsd:complexType>
              <xsd:all>
                <xsd:element ref="ns1:KpiDescription" minOccurs="0"/>
                <xsd:element ref="ns2:Partners" minOccurs="0"/>
                <xsd:element ref="ns2:Publication_x0020_Date" minOccurs="0"/>
                <xsd:element ref="ns2:_dlc_DocId" minOccurs="0"/>
                <xsd:element ref="ns2:_dlc_DocIdUrl" minOccurs="0"/>
                <xsd:element ref="ns2:_dlc_DocIdPersistId" minOccurs="0"/>
                <xsd:element ref="ns2:ThematicTaxHTField1" minOccurs="0"/>
                <xsd:element ref="ns2:TaxCatchAll" minOccurs="0"/>
                <xsd:element ref="ns2:TaxCatchAllLabel" minOccurs="0"/>
                <xsd:element ref="ns2:FunctionalTaxHTField1" minOccurs="0"/>
                <xsd:element ref="ns2:Resource_x0020_TypesTaxHTField1" minOccurs="0"/>
                <xsd:element ref="ns2:Geo_x0020_CoverageTaxHTField1" minOccurs="0"/>
                <xsd:element ref="ns3:Communications_x0020_Task" minOccurs="0"/>
                <xsd:element ref="ns3:Document_x0020_Type" minOccurs="0"/>
                <xsd:element ref="ns4:IconOverlay" minOccurs="0"/>
                <xsd:element ref="ns2:Websio_x0020_Document_x0020_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KpiDescription" ma:index="2" nillable="true" ma:displayName="Description" ma:description="Long description of the document, if needed." ma:internalName="Kpi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adb953-e64c-42d5-ac56-00c87ad1b741" elementFormDefault="qualified">
    <xsd:import namespace="http://schemas.microsoft.com/office/2006/documentManagement/types"/>
    <xsd:import namespace="http://schemas.microsoft.com/office/infopath/2007/PartnerControls"/>
    <xsd:element name="Partners" ma:index="7" nillable="true" ma:displayName="Partners" ma:default="No" ma:description="Should this document be accessible to partners?" ma:format="RadioButtons" ma:internalName="Partners">
      <xsd:simpleType>
        <xsd:restriction base="dms:Choice">
          <xsd:enumeration value="Yes"/>
          <xsd:enumeration value="No"/>
        </xsd:restriction>
      </xsd:simpleType>
    </xsd:element>
    <xsd:element name="Publication_x0020_Date" ma:index="8" nillable="true" ma:displayName="Publication Date" ma:format="DateOnly" ma:internalName="Publication_x0020_Date">
      <xsd:simpleType>
        <xsd:restriction base="dms:DateTime"/>
      </xsd:simpleType>
    </xsd:element>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element name="ThematicTaxHTField1" ma:index="14" ma:taxonomy="true" ma:internalName="ThematicTaxHTField1" ma:taxonomyFieldName="Thematic" ma:displayName="Thematic" ma:readOnly="false" ma:default="" ma:fieldId="{c2842b24-3fa7-4c72-bd2d-095184671510}" ma:taxonomyMulti="true" ma:sspId="953419a2-fa4a-45b4-acc4-ae14be512d4d" ma:termSetId="f14cdee4-40be-435b-bbd5-86a933fdc4d7" ma:anchorId="00000000-0000-0000-0000-000000000000" ma:open="false" ma:isKeyword="false">
      <xsd:complexType>
        <xsd:sequence>
          <xsd:element ref="pc:Terms" minOccurs="0" maxOccurs="1"/>
        </xsd:sequence>
      </xsd:complexType>
    </xsd:element>
    <xsd:element name="TaxCatchAll" ma:index="15" nillable="true" ma:displayName="Taxonomy Catch All Column" ma:description="" ma:hidden="true" ma:list="{c90ebd97-676d-422a-afe9-60dc8f2b1b28}" ma:internalName="TaxCatchAll" ma:showField="CatchAllData" ma:web="56adb953-e64c-42d5-ac56-00c87ad1b741">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description="" ma:hidden="true" ma:list="{c90ebd97-676d-422a-afe9-60dc8f2b1b28}" ma:internalName="TaxCatchAllLabel" ma:readOnly="true" ma:showField="CatchAllDataLabel" ma:web="56adb953-e64c-42d5-ac56-00c87ad1b741">
      <xsd:complexType>
        <xsd:complexContent>
          <xsd:extension base="dms:MultiChoiceLookup">
            <xsd:sequence>
              <xsd:element name="Value" type="dms:Lookup" maxOccurs="unbounded" minOccurs="0" nillable="true"/>
            </xsd:sequence>
          </xsd:extension>
        </xsd:complexContent>
      </xsd:complexType>
    </xsd:element>
    <xsd:element name="FunctionalTaxHTField1" ma:index="17" ma:taxonomy="true" ma:internalName="FunctionalTaxHTField1" ma:taxonomyFieldName="Functional" ma:displayName="Functional" ma:readOnly="false" ma:default="" ma:fieldId="{a37de926-3425-430a-a3af-49ce44f8f9fb}" ma:taxonomyMulti="true" ma:sspId="953419a2-fa4a-45b4-acc4-ae14be512d4d" ma:termSetId="5968d7ef-31bc-49e6-be4a-767dec8f6cf7" ma:anchorId="00000000-0000-0000-0000-000000000000" ma:open="false" ma:isKeyword="false">
      <xsd:complexType>
        <xsd:sequence>
          <xsd:element ref="pc:Terms" minOccurs="0" maxOccurs="1"/>
        </xsd:sequence>
      </xsd:complexType>
    </xsd:element>
    <xsd:element name="Resource_x0020_TypesTaxHTField1" ma:index="18" ma:taxonomy="true" ma:internalName="Resource_x0020_TypesTaxHTField1" ma:taxonomyFieldName="Resource_x0020_Types" ma:displayName="Resource Types" ma:default="" ma:fieldId="{32bfa0b7-6ad4-4e79-a4ce-c9367ecd2865}" ma:taxonomyMulti="true" ma:sspId="953419a2-fa4a-45b4-acc4-ae14be512d4d" ma:termSetId="3dc615cc-bad3-4e10-8bb7-e08f30a2f2a1" ma:anchorId="00000000-0000-0000-0000-000000000000" ma:open="false" ma:isKeyword="false">
      <xsd:complexType>
        <xsd:sequence>
          <xsd:element ref="pc:Terms" minOccurs="0" maxOccurs="1"/>
        </xsd:sequence>
      </xsd:complexType>
    </xsd:element>
    <xsd:element name="Geo_x0020_CoverageTaxHTField1" ma:index="19" ma:taxonomy="true" ma:internalName="Geo_x0020_CoverageTaxHTField1" ma:taxonomyFieldName="Geo_x0020_Coverage" ma:displayName="Geo Coverage" ma:readOnly="false" ma:default="" ma:fieldId="{1f225362-cf59-41df-8047-e7e0445eac7c}" ma:taxonomyMulti="true" ma:sspId="953419a2-fa4a-45b4-acc4-ae14be512d4d" ma:termSetId="1ff15ef9-9446-4280-a2be-7e852d2cf295" ma:anchorId="00000000-0000-0000-0000-000000000000" ma:open="false" ma:isKeyword="false">
      <xsd:complexType>
        <xsd:sequence>
          <xsd:element ref="pc:Terms" minOccurs="0" maxOccurs="1"/>
        </xsd:sequence>
      </xsd:complexType>
    </xsd:element>
    <xsd:element name="Websio_x0020_Document_x0020_Preview" ma:index="27" nillable="true" ma:displayName="Websio Document Preview" ma:hidden="true" ma:internalName="Websio_x0020_Document_x0020_Preview">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2c6682-77dd-47b1-b3af-d00d9ff8ef0c" elementFormDefault="qualified">
    <xsd:import namespace="http://schemas.microsoft.com/office/2006/documentManagement/types"/>
    <xsd:import namespace="http://schemas.microsoft.com/office/infopath/2007/PartnerControls"/>
    <xsd:element name="Communications_x0020_Task" ma:index="24" nillable="true" ma:displayName="Communications Task" ma:list="{96e64c3b-35f2-45ef-b343-af74889785d2}" ma:internalName="Communications_x0020_Task" ma:showField="Title">
      <xsd:simpleType>
        <xsd:restriction base="dms:Lookup"/>
      </xsd:simpleType>
    </xsd:element>
    <xsd:element name="Document_x0020_Type" ma:index="25" nillable="true" ma:displayName="Document Type" ma:list="{bef163d6-cab7-47bf-a80a-d28ffb1530fc}" ma:internalName="Document_x0020_Type" ma:showField="Titl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02C4E3-4FD3-4AAE-903F-E86F191CEAE3}">
  <ds:schemaRefs>
    <ds:schemaRef ds:uri="http://schemas.microsoft.com/sharepoint/events"/>
  </ds:schemaRefs>
</ds:datastoreItem>
</file>

<file path=customXml/itemProps2.xml><?xml version="1.0" encoding="utf-8"?>
<ds:datastoreItem xmlns:ds="http://schemas.openxmlformats.org/officeDocument/2006/customXml" ds:itemID="{3A85259C-1197-4D92-A45E-78952977F9C5}">
  <ds:schemaRefs>
    <ds:schemaRef ds:uri="http://schemas.microsoft.com/sharepoint/v3/contenttype/forms"/>
  </ds:schemaRefs>
</ds:datastoreItem>
</file>

<file path=customXml/itemProps3.xml><?xml version="1.0" encoding="utf-8"?>
<ds:datastoreItem xmlns:ds="http://schemas.openxmlformats.org/officeDocument/2006/customXml" ds:itemID="{910E12F0-CBEF-4384-B17D-539FA0C5906C}">
  <ds:schemaRefs>
    <ds:schemaRef ds:uri="http://schemas.microsoft.com/office/2006/metadata/properties"/>
    <ds:schemaRef ds:uri="http://schemas.microsoft.com/office/infopath/2007/PartnerControls"/>
    <ds:schemaRef ds:uri="56adb953-e64c-42d5-ac56-00c87ad1b741"/>
    <ds:schemaRef ds:uri="D17CE190-49CF-4822-9E8F-1370BB2D70D6"/>
    <ds:schemaRef ds:uri="http://schemas.microsoft.com/sharepoint/v3"/>
    <ds:schemaRef ds:uri="http://schemas.microsoft.com/sharepoint/v4"/>
    <ds:schemaRef ds:uri="a15e0e0f-4f4a-4916-abd0-83d6a9ed7276"/>
  </ds:schemaRefs>
</ds:datastoreItem>
</file>

<file path=customXml/itemProps4.xml><?xml version="1.0" encoding="utf-8"?>
<ds:datastoreItem xmlns:ds="http://schemas.openxmlformats.org/officeDocument/2006/customXml" ds:itemID="{CEAC2B71-1510-49CA-853C-15A169D646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adb953-e64c-42d5-ac56-00c87ad1b741"/>
    <ds:schemaRef ds:uri="ae2c6682-77dd-47b1-b3af-d00d9ff8ef0c"/>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1206</Words>
  <Application>Microsoft Office PowerPoint</Application>
  <PresentationFormat>Bildschirmpräsentation (4:3)</PresentationFormat>
  <Paragraphs>86</Paragraphs>
  <Slides>18</Slides>
  <Notes>1</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3_Median</vt:lpstr>
      <vt:lpstr> Stimmen gegen Gewalt: Engagement von Jugendlichen, um Gewalt gegen Frauen und Mädchen zu verhindern</vt:lpstr>
      <vt:lpstr>Gewalt gegen Frauen: Was wir wissen</vt:lpstr>
      <vt:lpstr>Stimmen gegen Gewalt</vt:lpstr>
      <vt:lpstr>Stimmen gegen Gewalt</vt:lpstr>
      <vt:lpstr>Stimmen gegen Gewalt</vt:lpstr>
      <vt:lpstr>Stimmen gegen Gewalt</vt:lpstr>
      <vt:lpstr>Stimmen gegen Gewalt</vt:lpstr>
      <vt:lpstr>Stimmen gegen Gewalt</vt:lpstr>
      <vt:lpstr>Stimmen gegen Gewalt</vt:lpstr>
      <vt:lpstr>Stimmen gegen Gewalt</vt:lpstr>
      <vt:lpstr>Stimmen gegen Gewalt: Ergebnisse</vt:lpstr>
      <vt:lpstr>Stimmen gegen Gewalt</vt:lpstr>
      <vt:lpstr>Stimmen gegen Gewalt</vt:lpstr>
      <vt:lpstr>Stimmen gegen Gewalt </vt:lpstr>
      <vt:lpstr>Stimmen gegen Gewalt</vt:lpstr>
      <vt:lpstr>Stimmen gegen Gewalt</vt:lpstr>
      <vt:lpstr>Stimmen gegen Gewalt</vt:lpstr>
      <vt:lpstr>Danke, dass Sie uns auf der „Stimmen gegen Gewalt“-Reise begleiten!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with UN Women branding</dc:title>
  <dc:creator>Beatrice Frey</dc:creator>
  <cp:lastModifiedBy>User</cp:lastModifiedBy>
  <cp:revision>86</cp:revision>
  <dcterms:created xsi:type="dcterms:W3CDTF">2013-08-29T17:18:42Z</dcterms:created>
  <dcterms:modified xsi:type="dcterms:W3CDTF">2015-12-23T10:17:25Z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0x010100BC3009D6354044EF864EC9E8008D223000F67AB73DD8CB6F42AD92C7C80310D69C</vt:lpwstr>
  </property>
  <property fmtid="{D5CDD505-2E9C-101B-9397-08002B2CF9AE}" pid="3" name="_dlc_DocIdItemGuid">
    <vt:lpwstr>0a3a3294-95d7-4cd6-b94e-e8a336a45bcf</vt:lpwstr>
  </property>
  <property fmtid="{D5CDD505-2E9C-101B-9397-08002B2CF9AE}" pid="4" name="Resource Types">
    <vt:lpwstr>65;#Guidelines|7903eb50-b574-46b2-a366-4a47b2edb471</vt:lpwstr>
  </property>
  <property fmtid="{D5CDD505-2E9C-101B-9397-08002B2CF9AE}" pid="5" name="Functional">
    <vt:lpwstr>377;#Corporate Guidance|64e57d2e-a617-4c09-aaa4-90223d4061bb</vt:lpwstr>
  </property>
  <property fmtid="{D5CDD505-2E9C-101B-9397-08002B2CF9AE}" pid="6" name="Geo Coverage">
    <vt:lpwstr>15;#Global|cba6f8e6-e37d-47b4-8d89-0137b471d7e7</vt:lpwstr>
  </property>
  <property fmtid="{D5CDD505-2E9C-101B-9397-08002B2CF9AE}" pid="7" name="Thematic">
    <vt:lpwstr>1;#Communications and Media|8a516359-ea9c-470f-91b2-bff2ca744fe2</vt:lpwstr>
  </property>
</Properties>
</file>