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6858000" cy="9144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800000"/>
    <a:srgbClr val="993300"/>
    <a:srgbClr val="7A2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9" autoAdjust="0"/>
  </p:normalViewPr>
  <p:slideViewPr>
    <p:cSldViewPr>
      <p:cViewPr>
        <p:scale>
          <a:sx n="90" d="100"/>
          <a:sy n="90" d="100"/>
        </p:scale>
        <p:origin x="-1464" y="87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7B32C-82F3-4608-AF2F-1072A4EF89EB}" type="datetimeFigureOut">
              <a:rPr lang="de-DE"/>
              <a:pPr>
                <a:defRPr/>
              </a:pPr>
              <a:t>26.06.2015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7E88C-C1DE-4C21-9172-083BE2BE924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11C5-F988-4F9E-8641-FF5B9F234288}" type="datetimeFigureOut">
              <a:rPr lang="de-DE"/>
              <a:pPr>
                <a:defRPr/>
              </a:pPr>
              <a:t>26.06.2015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DCF4F-E465-4BD0-8542-3B97081679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17BEF-2A3F-4A05-8C5E-92FFEA68AB1D}" type="datetimeFigureOut">
              <a:rPr lang="de-DE"/>
              <a:pPr>
                <a:defRPr/>
              </a:pPr>
              <a:t>26.06.2015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1BF5F-B5DD-4B89-8642-A89E1FE5E4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D231B-69DD-485A-9745-A473035EFB6B}" type="datetimeFigureOut">
              <a:rPr lang="de-DE"/>
              <a:pPr>
                <a:defRPr/>
              </a:pPr>
              <a:t>26.06.2015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78F9-6A14-4F40-9152-310B22407E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00DCD-0046-4925-82E7-F2A214901CE9}" type="datetimeFigureOut">
              <a:rPr lang="de-DE"/>
              <a:pPr>
                <a:defRPr/>
              </a:pPr>
              <a:t>26.06.2015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75820-1B18-485B-9157-B66A696729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1770F-87AA-4DCD-9683-6EFC103ECC88}" type="datetimeFigureOut">
              <a:rPr lang="de-DE"/>
              <a:pPr>
                <a:defRPr/>
              </a:pPr>
              <a:t>26.06.2015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F214D-477B-4653-8473-EC2C7A533B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95862-4238-43D4-94DF-F8437AF526D8}" type="datetimeFigureOut">
              <a:rPr lang="de-DE"/>
              <a:pPr>
                <a:defRPr/>
              </a:pPr>
              <a:t>26.06.2015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8BF0-FF1A-48F6-B314-458989796D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BACFE-5EDC-439C-8BFF-A9C13C884BA8}" type="datetimeFigureOut">
              <a:rPr lang="de-DE"/>
              <a:pPr>
                <a:defRPr/>
              </a:pPr>
              <a:t>26.06.2015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18689-69D1-434F-8EDB-D09705E62C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17BFE-19AC-4748-B238-812C724D703B}" type="datetimeFigureOut">
              <a:rPr lang="de-DE"/>
              <a:pPr>
                <a:defRPr/>
              </a:pPr>
              <a:t>26.06.2015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3D2FD-6119-49DD-A08C-71D1DAE975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A6182-7D29-44CD-A69C-17D7E9C223F6}" type="datetimeFigureOut">
              <a:rPr lang="de-DE"/>
              <a:pPr>
                <a:defRPr/>
              </a:pPr>
              <a:t>26.06.2015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EB960-1C9C-4731-85A2-7B3C992908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024C3-A1C3-471B-8297-0395CA79B237}" type="datetimeFigureOut">
              <a:rPr lang="de-DE"/>
              <a:pPr>
                <a:defRPr/>
              </a:pPr>
              <a:t>26.06.2015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792B7-3CA3-4F2D-95CA-60ACDB3398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A3F171-677F-44A7-9425-9F940F29A752}" type="datetimeFigureOut">
              <a:rPr lang="de-DE"/>
              <a:pPr>
                <a:defRPr/>
              </a:pPr>
              <a:t>26.06.2015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741464-25E4-4AFB-8F8B-0B1D10FF57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Grafik 6"/>
          <p:cNvPicPr>
            <a:picLocks noChangeAspect="1"/>
          </p:cNvPicPr>
          <p:nvPr/>
        </p:nvPicPr>
        <p:blipFill rotWithShape="1">
          <a:blip r:embed="rId2"/>
          <a:srcRect t="6649"/>
          <a:stretch/>
        </p:blipFill>
        <p:spPr bwMode="auto">
          <a:xfrm>
            <a:off x="0" y="-180753"/>
            <a:ext cx="6865542" cy="302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feld 4"/>
          <p:cNvSpPr txBox="1">
            <a:spLocks noChangeArrowheads="1"/>
          </p:cNvSpPr>
          <p:nvPr/>
        </p:nvSpPr>
        <p:spPr bwMode="auto">
          <a:xfrm>
            <a:off x="0" y="2474913"/>
            <a:ext cx="68373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200" b="1" dirty="0">
                <a:latin typeface="Times" pitchFamily="18" charset="0"/>
              </a:rPr>
              <a:t>EINLADUNG ZUM ZONTA BENEFIZ TURNIER</a:t>
            </a:r>
            <a:br>
              <a:rPr lang="de-DE" sz="2200" b="1" dirty="0">
                <a:latin typeface="Times" pitchFamily="18" charset="0"/>
              </a:rPr>
            </a:br>
            <a:r>
              <a:rPr lang="de-DE" sz="2200" b="1" dirty="0" smtClean="0">
                <a:latin typeface="Times" pitchFamily="18" charset="0"/>
              </a:rPr>
              <a:t>19. September 2015</a:t>
            </a:r>
            <a:endParaRPr lang="de-DE" sz="2200" b="1" dirty="0">
              <a:latin typeface="Times" pitchFamily="18" charset="0"/>
            </a:endParaRPr>
          </a:p>
        </p:txBody>
      </p:sp>
      <p:sp>
        <p:nvSpPr>
          <p:cNvPr id="13315" name="Textfeld 7"/>
          <p:cNvSpPr txBox="1">
            <a:spLocks noChangeArrowheads="1"/>
          </p:cNvSpPr>
          <p:nvPr/>
        </p:nvSpPr>
        <p:spPr bwMode="auto">
          <a:xfrm>
            <a:off x="35321" y="3275856"/>
            <a:ext cx="685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dirty="0">
                <a:latin typeface="Times" pitchFamily="18" charset="0"/>
              </a:rPr>
              <a:t>Ausschreibung des Golfturniers</a:t>
            </a:r>
          </a:p>
        </p:txBody>
      </p:sp>
      <p:sp>
        <p:nvSpPr>
          <p:cNvPr id="13316" name="Textfeld 8"/>
          <p:cNvSpPr txBox="1">
            <a:spLocks noChangeArrowheads="1"/>
          </p:cNvSpPr>
          <p:nvPr/>
        </p:nvSpPr>
        <p:spPr bwMode="auto">
          <a:xfrm>
            <a:off x="118317" y="3707904"/>
            <a:ext cx="6623051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dirty="0">
                <a:latin typeface="Times" pitchFamily="18" charset="0"/>
              </a:rPr>
              <a:t>Wettspielort: 	       </a:t>
            </a:r>
            <a:r>
              <a:rPr lang="de-DE" sz="1200" dirty="0" smtClean="0">
                <a:latin typeface="Times" pitchFamily="18" charset="0"/>
              </a:rPr>
              <a:t>Royal </a:t>
            </a:r>
            <a:r>
              <a:rPr lang="de-DE" sz="1200" dirty="0">
                <a:latin typeface="Times" pitchFamily="18" charset="0"/>
              </a:rPr>
              <a:t>Homburger Golf Club 1899 e.V. „Old Course“ im Kurpark.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latin typeface="Times" pitchFamily="18" charset="0"/>
              </a:rPr>
              <a:t>Wettspielart: 	       </a:t>
            </a:r>
            <a:r>
              <a:rPr lang="de-DE" sz="1200" dirty="0" smtClean="0">
                <a:latin typeface="Times" pitchFamily="18" charset="0"/>
              </a:rPr>
              <a:t>Zählspiel </a:t>
            </a:r>
            <a:r>
              <a:rPr lang="de-DE" sz="1200" dirty="0">
                <a:latin typeface="Times" pitchFamily="18" charset="0"/>
              </a:rPr>
              <a:t>über 18 Löcher</a:t>
            </a:r>
            <a:br>
              <a:rPr lang="de-DE" sz="1200" dirty="0">
                <a:latin typeface="Times" pitchFamily="18" charset="0"/>
              </a:rPr>
            </a:br>
            <a:r>
              <a:rPr lang="de-DE" sz="1200" dirty="0">
                <a:latin typeface="Times" pitchFamily="18" charset="0"/>
              </a:rPr>
              <a:t>	       </a:t>
            </a:r>
            <a:r>
              <a:rPr lang="de-DE" sz="1200" dirty="0" smtClean="0">
                <a:latin typeface="Times" pitchFamily="18" charset="0"/>
              </a:rPr>
              <a:t>2-er </a:t>
            </a:r>
            <a:r>
              <a:rPr lang="de-DE" sz="1200" dirty="0">
                <a:latin typeface="Times" pitchFamily="18" charset="0"/>
              </a:rPr>
              <a:t>Team: Golfer schlägt ab, spielt bis zum Grün, Nichtgolfer puttet </a:t>
            </a:r>
          </a:p>
          <a:p>
            <a:pPr>
              <a:spcBef>
                <a:spcPts val="600"/>
              </a:spcBef>
              <a:tabLst>
                <a:tab pos="1169988" algn="l"/>
              </a:tabLst>
            </a:pPr>
            <a:r>
              <a:rPr lang="de-DE" sz="1200" dirty="0">
                <a:latin typeface="Times" pitchFamily="18" charset="0"/>
              </a:rPr>
              <a:t>Teilnehmerzahl:     </a:t>
            </a:r>
            <a:r>
              <a:rPr lang="de-DE" sz="1200" dirty="0" smtClean="0">
                <a:latin typeface="Times" pitchFamily="18" charset="0"/>
              </a:rPr>
              <a:t>36 </a:t>
            </a:r>
            <a:r>
              <a:rPr lang="de-DE" sz="1200" dirty="0">
                <a:latin typeface="Times" pitchFamily="18" charset="0"/>
              </a:rPr>
              <a:t>Personen 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latin typeface="Times" pitchFamily="18" charset="0"/>
              </a:rPr>
              <a:t>Wettspieldatum:     </a:t>
            </a:r>
            <a:r>
              <a:rPr lang="de-DE" sz="1200" dirty="0" smtClean="0">
                <a:latin typeface="Times" pitchFamily="18" charset="0"/>
              </a:rPr>
              <a:t>Samstag</a:t>
            </a:r>
            <a:r>
              <a:rPr lang="de-DE" sz="1200" dirty="0">
                <a:latin typeface="Times" pitchFamily="18" charset="0"/>
              </a:rPr>
              <a:t>, </a:t>
            </a:r>
            <a:r>
              <a:rPr lang="de-DE" sz="1200" dirty="0" smtClean="0">
                <a:latin typeface="Times" pitchFamily="18" charset="0"/>
              </a:rPr>
              <a:t>19.09.2015     </a:t>
            </a:r>
            <a:r>
              <a:rPr lang="de-DE" sz="1200" dirty="0">
                <a:latin typeface="Times" pitchFamily="18" charset="0"/>
              </a:rPr>
              <a:t>Beginn: 11:00 Uhr Kanonenstart</a:t>
            </a:r>
          </a:p>
          <a:p>
            <a:pPr>
              <a:spcBef>
                <a:spcPts val="600"/>
              </a:spcBef>
              <a:tabLst>
                <a:tab pos="1073150" algn="l"/>
              </a:tabLst>
            </a:pPr>
            <a:r>
              <a:rPr lang="de-DE" sz="1200" dirty="0">
                <a:latin typeface="Times" pitchFamily="18" charset="0"/>
              </a:rPr>
              <a:t>Meldeschluss:        </a:t>
            </a:r>
            <a:r>
              <a:rPr lang="de-DE" sz="1200" dirty="0" smtClean="0">
                <a:latin typeface="Times" pitchFamily="18" charset="0"/>
              </a:rPr>
              <a:t>Mittwoch</a:t>
            </a:r>
            <a:r>
              <a:rPr lang="de-DE" sz="1200" dirty="0">
                <a:latin typeface="Times" pitchFamily="18" charset="0"/>
              </a:rPr>
              <a:t>, </a:t>
            </a:r>
            <a:r>
              <a:rPr lang="de-DE" sz="1200" dirty="0" smtClean="0">
                <a:latin typeface="Times" pitchFamily="18" charset="0"/>
              </a:rPr>
              <a:t>16.09.2015, </a:t>
            </a:r>
            <a:r>
              <a:rPr lang="de-DE" sz="1200" dirty="0">
                <a:latin typeface="Times" pitchFamily="18" charset="0"/>
              </a:rPr>
              <a:t>10:00 Uhr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latin typeface="Times" pitchFamily="18" charset="0"/>
              </a:rPr>
              <a:t>Startgebühr:           </a:t>
            </a:r>
            <a:r>
              <a:rPr lang="de-DE" sz="1200" dirty="0" smtClean="0">
                <a:latin typeface="Times" pitchFamily="18" charset="0"/>
              </a:rPr>
              <a:t> € </a:t>
            </a:r>
            <a:r>
              <a:rPr lang="de-DE" sz="1200" dirty="0">
                <a:latin typeface="Times" pitchFamily="18" charset="0"/>
              </a:rPr>
              <a:t>60,00 incl. Sektempfang und kleinem Mittagessen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latin typeface="Times" pitchFamily="18" charset="0"/>
              </a:rPr>
              <a:t>Preise:                    </a:t>
            </a:r>
            <a:r>
              <a:rPr lang="de-DE" sz="1200" dirty="0" smtClean="0">
                <a:latin typeface="Times" pitchFamily="18" charset="0"/>
              </a:rPr>
              <a:t>Teamwertung</a:t>
            </a:r>
            <a:r>
              <a:rPr lang="de-DE" sz="1200" dirty="0">
                <a:latin typeface="Times" pitchFamily="18" charset="0"/>
              </a:rPr>
              <a:t>: 1., 2. und 3. Brutto </a:t>
            </a:r>
            <a:br>
              <a:rPr lang="de-DE" sz="1200" dirty="0">
                <a:latin typeface="Times" pitchFamily="18" charset="0"/>
              </a:rPr>
            </a:br>
            <a:r>
              <a:rPr lang="de-DE" sz="1200" dirty="0">
                <a:latin typeface="Times" pitchFamily="18" charset="0"/>
              </a:rPr>
              <a:t>	       </a:t>
            </a:r>
            <a:r>
              <a:rPr lang="de-DE" sz="1200" dirty="0" err="1" smtClean="0">
                <a:latin typeface="Times" pitchFamily="18" charset="0"/>
              </a:rPr>
              <a:t>Puttwertung</a:t>
            </a:r>
            <a:r>
              <a:rPr lang="de-DE" sz="1200" dirty="0" smtClean="0">
                <a:latin typeface="Times" pitchFamily="18" charset="0"/>
              </a:rPr>
              <a:t> </a:t>
            </a:r>
            <a:r>
              <a:rPr lang="de-DE" sz="1200" dirty="0">
                <a:latin typeface="Times" pitchFamily="18" charset="0"/>
              </a:rPr>
              <a:t>für  Nichtgolfer: 2 Preise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latin typeface="Times" pitchFamily="18" charset="0"/>
              </a:rPr>
              <a:t>Absage:                  </a:t>
            </a:r>
            <a:r>
              <a:rPr lang="de-DE" sz="1200" dirty="0" smtClean="0">
                <a:latin typeface="Times" pitchFamily="18" charset="0"/>
              </a:rPr>
              <a:t>Sorry</a:t>
            </a:r>
            <a:r>
              <a:rPr lang="de-DE" sz="1200" dirty="0">
                <a:latin typeface="Times" pitchFamily="18" charset="0"/>
              </a:rPr>
              <a:t>, bei Absagen nach Meldeschluss muss die volle Startgebühr entrichtet werden</a:t>
            </a:r>
          </a:p>
        </p:txBody>
      </p:sp>
      <p:pic>
        <p:nvPicPr>
          <p:cNvPr id="13317" name="Grafi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7852" y="4500612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hteck 16"/>
          <p:cNvSpPr>
            <a:spLocks noChangeArrowheads="1"/>
          </p:cNvSpPr>
          <p:nvPr/>
        </p:nvSpPr>
        <p:spPr bwMode="auto">
          <a:xfrm>
            <a:off x="-7938" y="6300192"/>
            <a:ext cx="6732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dirty="0">
                <a:latin typeface="Times" pitchFamily="18" charset="0"/>
              </a:rPr>
              <a:t>Anmeldung zum Golfturnier</a:t>
            </a:r>
          </a:p>
        </p:txBody>
      </p:sp>
      <p:sp>
        <p:nvSpPr>
          <p:cNvPr id="13319" name="Textfeld 17"/>
          <p:cNvSpPr txBox="1">
            <a:spLocks noChangeArrowheads="1"/>
          </p:cNvSpPr>
          <p:nvPr/>
        </p:nvSpPr>
        <p:spPr bwMode="auto">
          <a:xfrm>
            <a:off x="118317" y="6676489"/>
            <a:ext cx="6623051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dirty="0" smtClean="0">
                <a:latin typeface="Times" pitchFamily="18" charset="0"/>
              </a:rPr>
              <a:t>Name/Vorname</a:t>
            </a:r>
            <a:r>
              <a:rPr lang="de-DE" sz="1200" dirty="0">
                <a:latin typeface="Times" pitchFamily="18" charset="0"/>
              </a:rPr>
              <a:t>……….........................……………………….Heimatclub………………………………...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latin typeface="Times" pitchFamily="18" charset="0"/>
              </a:rPr>
              <a:t>Anschrift…………………………………………………………………………………</a:t>
            </a:r>
            <a:r>
              <a:rPr lang="de-DE" sz="1200" dirty="0" err="1">
                <a:latin typeface="Times" pitchFamily="18" charset="0"/>
              </a:rPr>
              <a:t>Stvg</a:t>
            </a:r>
            <a:r>
              <a:rPr lang="de-DE" sz="1200" dirty="0">
                <a:latin typeface="Times" pitchFamily="18" charset="0"/>
              </a:rPr>
              <a:t>………….....</a:t>
            </a:r>
            <a:endParaRPr lang="de-DE" sz="1200" b="1" dirty="0">
              <a:latin typeface="Times" pitchFamily="18" charset="0"/>
            </a:endParaRPr>
          </a:p>
          <a:p>
            <a:pPr>
              <a:spcBef>
                <a:spcPts val="600"/>
              </a:spcBef>
            </a:pPr>
            <a:r>
              <a:rPr lang="de-DE" sz="1200" dirty="0">
                <a:latin typeface="Times" pitchFamily="18" charset="0"/>
              </a:rPr>
              <a:t>E-Mail:………………………………………………Tel.…………………………………………………..</a:t>
            </a:r>
          </a:p>
          <a:p>
            <a:pPr>
              <a:spcBef>
                <a:spcPts val="600"/>
              </a:spcBef>
            </a:pPr>
            <a:r>
              <a:rPr lang="de-DE" sz="1200" b="1" dirty="0">
                <a:latin typeface="Times" pitchFamily="18" charset="0"/>
              </a:rPr>
              <a:t>Begleitperson / Nichtgolfer</a:t>
            </a:r>
            <a:endParaRPr lang="de-DE" sz="1200" dirty="0">
              <a:latin typeface="Times" pitchFamily="18" charset="0"/>
            </a:endParaRPr>
          </a:p>
          <a:p>
            <a:pPr>
              <a:spcBef>
                <a:spcPts val="600"/>
              </a:spcBef>
            </a:pPr>
            <a:r>
              <a:rPr lang="de-DE" sz="1200" dirty="0">
                <a:latin typeface="Times" pitchFamily="18" charset="0"/>
              </a:rPr>
              <a:t>Name/Vorname</a:t>
            </a:r>
            <a:r>
              <a:rPr lang="de-DE" sz="1200" dirty="0" smtClean="0">
                <a:latin typeface="Times" pitchFamily="18" charset="0"/>
              </a:rPr>
              <a:t>………........................……………………………………………………………………...</a:t>
            </a:r>
            <a:endParaRPr lang="de-DE" sz="1200" dirty="0">
              <a:latin typeface="Times" pitchFamily="18" charset="0"/>
            </a:endParaRPr>
          </a:p>
          <a:p>
            <a:pPr>
              <a:spcBef>
                <a:spcPts val="600"/>
              </a:spcBef>
            </a:pPr>
            <a:r>
              <a:rPr lang="de-DE" sz="1200" dirty="0">
                <a:latin typeface="Times" pitchFamily="18" charset="0"/>
              </a:rPr>
              <a:t>Anschrift</a:t>
            </a:r>
            <a:r>
              <a:rPr lang="de-DE" sz="1200" dirty="0" smtClean="0">
                <a:latin typeface="Times" pitchFamily="18" charset="0"/>
              </a:rPr>
              <a:t>…………………………………………………………………………………….…………......</a:t>
            </a:r>
            <a:endParaRPr lang="de-DE" sz="1200" b="1" dirty="0">
              <a:latin typeface="Times" pitchFamily="18" charset="0"/>
            </a:endParaRPr>
          </a:p>
          <a:p>
            <a:pPr>
              <a:spcBef>
                <a:spcPts val="600"/>
              </a:spcBef>
            </a:pPr>
            <a:r>
              <a:rPr lang="de-DE" sz="1200" dirty="0">
                <a:latin typeface="Times" pitchFamily="18" charset="0"/>
              </a:rPr>
              <a:t>E-Mail:………………………………………………Tel.…………………………………………………..</a:t>
            </a:r>
          </a:p>
          <a:p>
            <a:pPr algn="ctr">
              <a:spcBef>
                <a:spcPts val="0"/>
              </a:spcBef>
            </a:pPr>
            <a:r>
              <a:rPr lang="de-DE" sz="1200" dirty="0">
                <a:latin typeface="Times" pitchFamily="18" charset="0"/>
              </a:rPr>
              <a:t>Bitte überweisen Sie die Startgebühr bis zum </a:t>
            </a:r>
            <a:r>
              <a:rPr lang="de-DE" sz="1200" dirty="0" smtClean="0">
                <a:latin typeface="Times" pitchFamily="18" charset="0"/>
              </a:rPr>
              <a:t>16.09.2015 </a:t>
            </a:r>
            <a:r>
              <a:rPr lang="de-DE" sz="1200" dirty="0">
                <a:latin typeface="Times" pitchFamily="18" charset="0"/>
              </a:rPr>
              <a:t>an den </a:t>
            </a:r>
            <a:r>
              <a:rPr lang="de-DE" sz="1200" dirty="0" smtClean="0">
                <a:latin typeface="Times" pitchFamily="18" charset="0"/>
              </a:rPr>
              <a:t>Verein der Freunde ZONTA e.V.</a:t>
            </a:r>
            <a:r>
              <a:rPr lang="de-DE" sz="1200" dirty="0">
                <a:latin typeface="Times" pitchFamily="18" charset="0"/>
              </a:rPr>
              <a:t/>
            </a:r>
            <a:br>
              <a:rPr lang="de-DE" sz="1200" dirty="0">
                <a:latin typeface="Times" pitchFamily="18" charset="0"/>
              </a:rPr>
            </a:br>
            <a:r>
              <a:rPr lang="de-DE" sz="1200" dirty="0">
                <a:latin typeface="Times" pitchFamily="18" charset="0"/>
              </a:rPr>
              <a:t>Bankverbindung</a:t>
            </a:r>
            <a:r>
              <a:rPr lang="de-DE" sz="1200" dirty="0" smtClean="0">
                <a:latin typeface="Times" pitchFamily="18" charset="0"/>
              </a:rPr>
              <a:t>: Commerzbank AG IBAN: DE37 5008 0000 0717 6302 00 BIC DRESDEFFXXX</a:t>
            </a:r>
            <a:endParaRPr lang="de-DE" sz="1200" dirty="0">
              <a:latin typeface="Times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69" y="107504"/>
            <a:ext cx="1393913" cy="185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feld 7"/>
          <p:cNvSpPr txBox="1">
            <a:spLocks noChangeArrowheads="1"/>
          </p:cNvSpPr>
          <p:nvPr/>
        </p:nvSpPr>
        <p:spPr bwMode="auto">
          <a:xfrm>
            <a:off x="-27384" y="4554538"/>
            <a:ext cx="68500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600" dirty="0">
                <a:latin typeface="Times" pitchFamily="18" charset="0"/>
              </a:rPr>
              <a:t>Den Reinerlös des Turniers verwenden wir für unser neues Projekt:</a:t>
            </a:r>
          </a:p>
          <a:p>
            <a:pPr algn="ctr"/>
            <a:r>
              <a:rPr lang="de-DE" sz="1600" dirty="0">
                <a:latin typeface="Times" pitchFamily="18" charset="0"/>
              </a:rPr>
              <a:t>     Stipendien für hochqualifizierte Studentinnen </a:t>
            </a:r>
            <a:br>
              <a:rPr lang="de-DE" sz="1600" dirty="0">
                <a:latin typeface="Times" pitchFamily="18" charset="0"/>
              </a:rPr>
            </a:br>
            <a:r>
              <a:rPr lang="de-DE" sz="1600" dirty="0">
                <a:latin typeface="Times" pitchFamily="18" charset="0"/>
              </a:rPr>
              <a:t>an der  Goethe-Universität Frankfurt</a:t>
            </a:r>
          </a:p>
        </p:txBody>
      </p:sp>
      <p:sp>
        <p:nvSpPr>
          <p:cNvPr id="14338" name="Textfeld 12"/>
          <p:cNvSpPr txBox="1">
            <a:spLocks noChangeArrowheads="1"/>
          </p:cNvSpPr>
          <p:nvPr/>
        </p:nvSpPr>
        <p:spPr bwMode="auto">
          <a:xfrm>
            <a:off x="188913" y="1799853"/>
            <a:ext cx="63595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 dirty="0">
                <a:solidFill>
                  <a:srgbClr val="7A2900"/>
                </a:solidFill>
                <a:latin typeface="Times" pitchFamily="18" charset="0"/>
              </a:rPr>
              <a:t>Dienst am Menschen:       </a:t>
            </a:r>
            <a:r>
              <a:rPr lang="de-DE" sz="1200" dirty="0">
                <a:latin typeface="Times" pitchFamily="18" charset="0"/>
              </a:rPr>
              <a:t>ZONTA leistet auf lokaler, nationaler und internationaler Ebene</a:t>
            </a:r>
            <a:br>
              <a:rPr lang="de-DE" sz="1200" dirty="0">
                <a:latin typeface="Times" pitchFamily="18" charset="0"/>
              </a:rPr>
            </a:br>
            <a:r>
              <a:rPr lang="de-DE" sz="1200" dirty="0">
                <a:latin typeface="Times" pitchFamily="18" charset="0"/>
              </a:rPr>
              <a:t>	                    persönliche, ideelle und finanzielle Hilfe.</a:t>
            </a:r>
          </a:p>
          <a:p>
            <a:endParaRPr lang="de-DE" sz="1200" dirty="0">
              <a:latin typeface="Times" pitchFamily="18" charset="0"/>
            </a:endParaRPr>
          </a:p>
          <a:p>
            <a:r>
              <a:rPr lang="de-DE" sz="1200" b="1" dirty="0">
                <a:solidFill>
                  <a:srgbClr val="7A2900"/>
                </a:solidFill>
                <a:latin typeface="Times" pitchFamily="18" charset="0"/>
              </a:rPr>
              <a:t>Gleichberechtigung</a:t>
            </a:r>
            <a:r>
              <a:rPr lang="de-DE" sz="1200" dirty="0">
                <a:latin typeface="Times" pitchFamily="18" charset="0"/>
              </a:rPr>
              <a:t>:         ZONTA will die Situation der Frauen in rechtlicher, politscher und </a:t>
            </a:r>
            <a:br>
              <a:rPr lang="de-DE" sz="1200" dirty="0">
                <a:latin typeface="Times" pitchFamily="18" charset="0"/>
              </a:rPr>
            </a:br>
            <a:r>
              <a:rPr lang="de-DE" sz="1200" dirty="0">
                <a:latin typeface="Times" pitchFamily="18" charset="0"/>
              </a:rPr>
              <a:t>                                            wirtschaftlicher Hinsicht  verbessern.</a:t>
            </a:r>
          </a:p>
          <a:p>
            <a:endParaRPr lang="de-DE" sz="1200" dirty="0">
              <a:latin typeface="Times" pitchFamily="18" charset="0"/>
            </a:endParaRPr>
          </a:p>
          <a:p>
            <a:r>
              <a:rPr lang="de-DE" sz="1200" b="1" dirty="0">
                <a:solidFill>
                  <a:srgbClr val="7A2900"/>
                </a:solidFill>
                <a:latin typeface="Times" pitchFamily="18" charset="0"/>
              </a:rPr>
              <a:t>Freundschaft und              </a:t>
            </a:r>
            <a:r>
              <a:rPr lang="de-DE" sz="1200" dirty="0">
                <a:latin typeface="Times" pitchFamily="18" charset="0"/>
              </a:rPr>
              <a:t>ZONTA fördert durch die weltweite Zusammenarbeit und Begegnung</a:t>
            </a:r>
            <a:br>
              <a:rPr lang="de-DE" sz="1200" dirty="0">
                <a:latin typeface="Times" pitchFamily="18" charset="0"/>
              </a:rPr>
            </a:br>
            <a:r>
              <a:rPr lang="de-DE" sz="1200" b="1" dirty="0">
                <a:solidFill>
                  <a:srgbClr val="7A2900"/>
                </a:solidFill>
                <a:latin typeface="Times" pitchFamily="18" charset="0"/>
              </a:rPr>
              <a:t>gegenseitiges Verständnis</a:t>
            </a:r>
            <a:r>
              <a:rPr lang="de-DE" sz="1200" dirty="0">
                <a:latin typeface="Times" pitchFamily="18" charset="0"/>
              </a:rPr>
              <a:t>: Toleranz und internationale Verständigung.</a:t>
            </a:r>
          </a:p>
          <a:p>
            <a:endParaRPr lang="de-DE" sz="1200" dirty="0">
              <a:latin typeface="Times" pitchFamily="18" charset="0"/>
            </a:endParaRPr>
          </a:p>
          <a:p>
            <a:r>
              <a:rPr lang="de-DE" sz="1200" b="1" dirty="0">
                <a:solidFill>
                  <a:srgbClr val="7A2900"/>
                </a:solidFill>
                <a:latin typeface="Times" pitchFamily="18" charset="0"/>
              </a:rPr>
              <a:t>Gegen Gewalt und             </a:t>
            </a:r>
            <a:r>
              <a:rPr lang="de-DE" sz="1200" dirty="0">
                <a:latin typeface="Times" pitchFamily="18" charset="0"/>
              </a:rPr>
              <a:t>ZONTA setzt sich für die Achtung der Menschenrechte ein und</a:t>
            </a:r>
          </a:p>
          <a:p>
            <a:r>
              <a:rPr lang="de-DE" sz="1200" b="1" dirty="0">
                <a:solidFill>
                  <a:srgbClr val="7A2900"/>
                </a:solidFill>
                <a:latin typeface="Times" pitchFamily="18" charset="0"/>
              </a:rPr>
              <a:t>Unterdrückung</a:t>
            </a:r>
            <a:r>
              <a:rPr lang="de-DE" sz="1200" dirty="0">
                <a:latin typeface="Times" pitchFamily="18" charset="0"/>
              </a:rPr>
              <a:t>:                 unterstützt Friedensbemühungen.  </a:t>
            </a:r>
          </a:p>
        </p:txBody>
      </p:sp>
      <p:grpSp>
        <p:nvGrpSpPr>
          <p:cNvPr id="14339" name="Gruppieren 20"/>
          <p:cNvGrpSpPr>
            <a:grpSpLocks/>
          </p:cNvGrpSpPr>
          <p:nvPr/>
        </p:nvGrpSpPr>
        <p:grpSpPr bwMode="auto">
          <a:xfrm>
            <a:off x="19719" y="6300192"/>
            <a:ext cx="6793657" cy="2539776"/>
            <a:chOff x="8312" y="6434916"/>
            <a:chExt cx="6793396" cy="2539491"/>
          </a:xfrm>
        </p:grpSpPr>
        <p:sp>
          <p:nvSpPr>
            <p:cNvPr id="14341" name="Rechteck 21"/>
            <p:cNvSpPr>
              <a:spLocks noChangeArrowheads="1"/>
            </p:cNvSpPr>
            <p:nvPr/>
          </p:nvSpPr>
          <p:spPr bwMode="auto">
            <a:xfrm>
              <a:off x="8312" y="6434916"/>
              <a:ext cx="67324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dirty="0">
                  <a:latin typeface="Times" pitchFamily="18" charset="0"/>
                </a:rPr>
                <a:t>Rückantwort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177326" y="6834697"/>
              <a:ext cx="6624382" cy="21397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600"/>
                </a:spcBef>
                <a:spcAft>
                  <a:spcPts val="0"/>
                </a:spcAft>
                <a:defRPr/>
              </a:pPr>
              <a:endParaRPr lang="de-DE" sz="1200" dirty="0">
                <a:latin typeface="Times" pitchFamily="18" charset="0"/>
                <a:cs typeface="+mn-cs"/>
              </a:endParaRPr>
            </a:p>
            <a:p>
              <a:pPr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de-DE" sz="1400" dirty="0">
                  <a:latin typeface="Times" pitchFamily="18" charset="0"/>
                  <a:cs typeface="+mn-cs"/>
                </a:rPr>
                <a:t>per Mail: elke_lemmer@gmx.de	oder 	Fax: 06172 – 867902</a:t>
              </a:r>
            </a:p>
            <a:p>
              <a:pPr lvl="2" fontAlgn="auto">
                <a:spcBef>
                  <a:spcPts val="600"/>
                </a:spcBef>
                <a:spcAft>
                  <a:spcPts val="0"/>
                </a:spcAft>
                <a:defRPr/>
              </a:pPr>
              <a:endParaRPr lang="de-DE" sz="1200" dirty="0">
                <a:latin typeface="Times" pitchFamily="18" charset="0"/>
                <a:cs typeface="+mn-cs"/>
              </a:endParaRPr>
            </a:p>
            <a:p>
              <a:pPr marL="720000" lvl="2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de-DE" sz="1200" dirty="0" err="1">
                  <a:latin typeface="Times" pitchFamily="18" charset="0"/>
                  <a:cs typeface="+mn-cs"/>
                </a:rPr>
                <a:t>Zonta</a:t>
              </a:r>
              <a:r>
                <a:rPr lang="de-DE" sz="1200" dirty="0">
                  <a:latin typeface="Times" pitchFamily="18" charset="0"/>
                  <a:cs typeface="+mn-cs"/>
                </a:rPr>
                <a:t> Club Bad Homburg</a:t>
              </a:r>
            </a:p>
            <a:p>
              <a:pPr marL="720000" lvl="2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de-DE" sz="1200" dirty="0">
                  <a:latin typeface="Times" pitchFamily="18" charset="0"/>
                  <a:cs typeface="+mn-cs"/>
                </a:rPr>
                <a:t>Elke Lemmer</a:t>
              </a:r>
            </a:p>
            <a:p>
              <a:pPr marL="720000" lvl="2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de-DE" sz="1200" dirty="0">
                  <a:latin typeface="Times" pitchFamily="18" charset="0"/>
                  <a:cs typeface="+mn-cs"/>
                </a:rPr>
                <a:t>Immanuel-Kant-Str. 14 B</a:t>
              </a:r>
            </a:p>
            <a:p>
              <a:pPr marL="720000" lvl="2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de-DE" sz="1200" dirty="0">
                  <a:latin typeface="Times" pitchFamily="18" charset="0"/>
                  <a:cs typeface="+mn-cs"/>
                </a:rPr>
                <a:t>61350 Bad Homburg</a:t>
              </a:r>
            </a:p>
            <a:p>
              <a:pPr fontAlgn="auto">
                <a:spcBef>
                  <a:spcPts val="600"/>
                </a:spcBef>
                <a:spcAft>
                  <a:spcPts val="0"/>
                </a:spcAft>
                <a:defRPr/>
              </a:pPr>
              <a:endParaRPr lang="de-DE" sz="1200" dirty="0">
                <a:latin typeface="Times" pitchFamily="18" charset="0"/>
                <a:cs typeface="+mn-cs"/>
              </a:endParaRPr>
            </a:p>
          </p:txBody>
        </p:sp>
      </p:grpSp>
      <p:pic>
        <p:nvPicPr>
          <p:cNvPr id="14340" name="Picture 2" descr="http://zonta.info/sites/default/files/u4154/ZI%20Horizontal%20Logo%20-%20Registe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275" y="1007690"/>
            <a:ext cx="468153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0</TotalTime>
  <Words>86</Words>
  <Application>Microsoft Office PowerPoint</Application>
  <PresentationFormat>Bildschirmpräsentation (4:3)</PresentationFormat>
  <Paragraphs>37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Elke</dc:creator>
  <cp:lastModifiedBy>Elke</cp:lastModifiedBy>
  <cp:revision>27</cp:revision>
  <cp:lastPrinted>2015-06-25T13:34:14Z</cp:lastPrinted>
  <dcterms:created xsi:type="dcterms:W3CDTF">2013-07-19T07:50:57Z</dcterms:created>
  <dcterms:modified xsi:type="dcterms:W3CDTF">2015-06-26T08:07:52Z</dcterms:modified>
</cp:coreProperties>
</file>